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slides/slide1.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10" r:id="rId1"/>
  </p:sldMasterIdLst>
  <p:notesMasterIdLst>
    <p:notesMasterId r:id="rId3"/>
  </p:notesMasterIdLst>
  <p:sldIdLst>
    <p:sldId id="266" r:id="rId2"/>
  </p:sldIdLst>
  <p:sldSz cx="42803763" cy="30275213"/>
  <p:notesSz cx="6858000" cy="9144000"/>
  <p:embeddedFontLst>
    <p:embeddedFont>
      <p:font typeface="맑은 고딕" panose="020B0503020000020004" pitchFamily="34" charset="-127"/>
      <p:regular r:id="rId4"/>
      <p:bold r:id="rId5"/>
    </p:embeddedFont>
    <p:embeddedFont>
      <p:font typeface="NanumGothic" panose="020D0604000000000000" pitchFamily="34" charset="-127"/>
      <p:regular r:id="rId6"/>
    </p:embeddedFont>
    <p:embeddedFont>
      <p:font typeface="NanumGothic" panose="020D0604000000000000" pitchFamily="34" charset="-127"/>
      <p:regular r:id="rId6"/>
    </p:embeddedFont>
    <p:embeddedFont>
      <p:font typeface="NanumGothicExtraBold" panose="020D0604000000000000" pitchFamily="34" charset="-127"/>
      <p:bold r:id="rId7"/>
    </p:embeddedFont>
    <p:embeddedFont>
      <p:font typeface="Sabon Next LT" panose="02000500000000000000" pitchFamily="2" charset="0"/>
      <p:regular r:id="rId8"/>
      <p:bold r:id="rId9"/>
      <p:italic r:id="rId10"/>
      <p:boldItalic r:id="rId11"/>
    </p:embeddedFont>
    <p:embeddedFont>
      <p:font typeface="나눔고딕 ExtraBold" panose="020D0604000000000000" pitchFamily="34" charset="-127"/>
      <p:bold r:id="rId1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6" userDrawn="1">
          <p15:clr>
            <a:srgbClr val="A4A3A4"/>
          </p15:clr>
        </p15:guide>
        <p15:guide id="2" pos="13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5A6C"/>
    <a:srgbClr val="275F77"/>
    <a:srgbClr val="0B4988"/>
    <a:srgbClr val="8CA09A"/>
    <a:srgbClr val="C6D0CD"/>
    <a:srgbClr val="A5B5B0"/>
    <a:srgbClr val="DBE1DF"/>
    <a:srgbClr val="869A94"/>
    <a:srgbClr val="789089"/>
    <a:srgbClr val="8296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59" autoAdjust="0"/>
    <p:restoredTop sz="88407" autoAdjust="0"/>
  </p:normalViewPr>
  <p:slideViewPr>
    <p:cSldViewPr snapToGrid="0" showGuides="1">
      <p:cViewPr>
        <p:scale>
          <a:sx n="31" d="100"/>
          <a:sy n="31" d="100"/>
        </p:scale>
        <p:origin x="256" y="-1000"/>
      </p:cViewPr>
      <p:guideLst>
        <p:guide orient="horz" pos="9536"/>
        <p:guide pos="13482"/>
      </p:guideLst>
    </p:cSldViewPr>
  </p:slideViewPr>
  <p:outlineViewPr>
    <p:cViewPr>
      <p:scale>
        <a:sx n="50" d="100"/>
        <a:sy n="50" d="100"/>
      </p:scale>
      <p:origin x="0" y="0"/>
    </p:cViewPr>
    <p:sldLst>
      <p:sld r:id="rId1" collapse="1"/>
    </p:sldLst>
  </p:outlin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heme" Target="theme/theme1.xml"/><Relationship Id="rId10" Type="http://schemas.openxmlformats.org/officeDocument/2006/relationships/font" Target="fonts/font7.fntdata"/><Relationship Id="rId19" Type="http://schemas.openxmlformats.org/officeDocument/2006/relationships/customXml" Target="../customXml/item3.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D5D9EE-FB48-4507-A7E3-E530B95851AB}" type="datetimeFigureOut">
              <a:rPr lang="ko-KR" altLang="en-US" smtClean="0"/>
              <a:t>2026. 3. 20.</a:t>
            </a:fld>
            <a:endParaRPr lang="ko-KR" altLang="en-US"/>
          </a:p>
        </p:txBody>
      </p:sp>
      <p:sp>
        <p:nvSpPr>
          <p:cNvPr id="4" name="슬라이드 이미지 개체 틀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6837DF-08F1-4344-A85B-7DED4D019C0C}" type="slidenum">
              <a:rPr lang="ko-KR" altLang="en-US" smtClean="0"/>
              <a:t>‹#›</a:t>
            </a:fld>
            <a:endParaRPr lang="ko-KR" altLang="en-US"/>
          </a:p>
        </p:txBody>
      </p:sp>
    </p:spTree>
    <p:extLst>
      <p:ext uri="{BB962C8B-B14F-4D97-AF65-F5344CB8AC3E}">
        <p14:creationId xmlns:p14="http://schemas.microsoft.com/office/powerpoint/2010/main" val="3990072948"/>
      </p:ext>
    </p:extLst>
  </p:cSld>
  <p:clrMap bg1="lt1" tx1="dk1" bg2="lt2" tx2="dk2" accent1="accent1" accent2="accent2" accent3="accent3" accent4="accent4" accent5="accent5" accent6="accent6" hlink="hlink" folHlink="folHlink"/>
  <p:notesStyle>
    <a:lvl1pPr marL="0" algn="l" defTabSz="891672" rtl="0" eaLnBrk="1" latinLnBrk="1" hangingPunct="1">
      <a:defRPr sz="1170" kern="1200">
        <a:solidFill>
          <a:schemeClr val="tx1"/>
        </a:solidFill>
        <a:latin typeface="+mn-lt"/>
        <a:ea typeface="+mn-ea"/>
        <a:cs typeface="+mn-cs"/>
      </a:defRPr>
    </a:lvl1pPr>
    <a:lvl2pPr marL="445836" algn="l" defTabSz="891672" rtl="0" eaLnBrk="1" latinLnBrk="1" hangingPunct="1">
      <a:defRPr sz="1170" kern="1200">
        <a:solidFill>
          <a:schemeClr val="tx1"/>
        </a:solidFill>
        <a:latin typeface="+mn-lt"/>
        <a:ea typeface="+mn-ea"/>
        <a:cs typeface="+mn-cs"/>
      </a:defRPr>
    </a:lvl2pPr>
    <a:lvl3pPr marL="891672" algn="l" defTabSz="891672" rtl="0" eaLnBrk="1" latinLnBrk="1" hangingPunct="1">
      <a:defRPr sz="1170" kern="1200">
        <a:solidFill>
          <a:schemeClr val="tx1"/>
        </a:solidFill>
        <a:latin typeface="+mn-lt"/>
        <a:ea typeface="+mn-ea"/>
        <a:cs typeface="+mn-cs"/>
      </a:defRPr>
    </a:lvl3pPr>
    <a:lvl4pPr marL="1337510" algn="l" defTabSz="891672" rtl="0" eaLnBrk="1" latinLnBrk="1" hangingPunct="1">
      <a:defRPr sz="1170" kern="1200">
        <a:solidFill>
          <a:schemeClr val="tx1"/>
        </a:solidFill>
        <a:latin typeface="+mn-lt"/>
        <a:ea typeface="+mn-ea"/>
        <a:cs typeface="+mn-cs"/>
      </a:defRPr>
    </a:lvl4pPr>
    <a:lvl5pPr marL="1783346" algn="l" defTabSz="891672" rtl="0" eaLnBrk="1" latinLnBrk="1" hangingPunct="1">
      <a:defRPr sz="1170" kern="1200">
        <a:solidFill>
          <a:schemeClr val="tx1"/>
        </a:solidFill>
        <a:latin typeface="+mn-lt"/>
        <a:ea typeface="+mn-ea"/>
        <a:cs typeface="+mn-cs"/>
      </a:defRPr>
    </a:lvl5pPr>
    <a:lvl6pPr marL="2229182" algn="l" defTabSz="891672" rtl="0" eaLnBrk="1" latinLnBrk="1" hangingPunct="1">
      <a:defRPr sz="1170" kern="1200">
        <a:solidFill>
          <a:schemeClr val="tx1"/>
        </a:solidFill>
        <a:latin typeface="+mn-lt"/>
        <a:ea typeface="+mn-ea"/>
        <a:cs typeface="+mn-cs"/>
      </a:defRPr>
    </a:lvl6pPr>
    <a:lvl7pPr marL="2675018" algn="l" defTabSz="891672" rtl="0" eaLnBrk="1" latinLnBrk="1" hangingPunct="1">
      <a:defRPr sz="1170" kern="1200">
        <a:solidFill>
          <a:schemeClr val="tx1"/>
        </a:solidFill>
        <a:latin typeface="+mn-lt"/>
        <a:ea typeface="+mn-ea"/>
        <a:cs typeface="+mn-cs"/>
      </a:defRPr>
    </a:lvl7pPr>
    <a:lvl8pPr marL="3120856" algn="l" defTabSz="891672" rtl="0" eaLnBrk="1" latinLnBrk="1" hangingPunct="1">
      <a:defRPr sz="1170" kern="1200">
        <a:solidFill>
          <a:schemeClr val="tx1"/>
        </a:solidFill>
        <a:latin typeface="+mn-lt"/>
        <a:ea typeface="+mn-ea"/>
        <a:cs typeface="+mn-cs"/>
      </a:defRPr>
    </a:lvl8pPr>
    <a:lvl9pPr marL="3566692" algn="l" defTabSz="891672" rtl="0" eaLnBrk="1" latinLnBrk="1" hangingPunct="1">
      <a:defRPr sz="11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1247775" y="1143000"/>
            <a:ext cx="4362450" cy="30861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026837DF-08F1-4344-A85B-7DED4D019C0C}" type="slidenum">
              <a:rPr lang="ko-KR" altLang="en-US" smtClean="0"/>
              <a:t>1</a:t>
            </a:fld>
            <a:endParaRPr lang="ko-KR" altLang="en-US"/>
          </a:p>
        </p:txBody>
      </p:sp>
    </p:spTree>
    <p:extLst>
      <p:ext uri="{BB962C8B-B14F-4D97-AF65-F5344CB8AC3E}">
        <p14:creationId xmlns:p14="http://schemas.microsoft.com/office/powerpoint/2010/main" val="62408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3210282" y="4954765"/>
            <a:ext cx="36383199" cy="10540259"/>
          </a:xfrm>
        </p:spPr>
        <p:txBody>
          <a:bodyPr anchor="b"/>
          <a:lstStyle>
            <a:lvl1pPr algn="ctr">
              <a:defRPr sz="26488"/>
            </a:lvl1pPr>
          </a:lstStyle>
          <a:p>
            <a:r>
              <a:rPr lang="ko-KR" altLang="en-US"/>
              <a:t>마스터 제목 스타일 편집</a:t>
            </a:r>
            <a:endParaRPr lang="en-US" dirty="0"/>
          </a:p>
        </p:txBody>
      </p:sp>
      <p:sp>
        <p:nvSpPr>
          <p:cNvPr id="3" name="Subtitle 2"/>
          <p:cNvSpPr>
            <a:spLocks noGrp="1"/>
          </p:cNvSpPr>
          <p:nvPr>
            <p:ph type="subTitle" idx="1"/>
          </p:nvPr>
        </p:nvSpPr>
        <p:spPr>
          <a:xfrm>
            <a:off x="5350471" y="15901497"/>
            <a:ext cx="32102822" cy="7309499"/>
          </a:xfrm>
        </p:spPr>
        <p:txBody>
          <a:bodyPr/>
          <a:lstStyle>
            <a:lvl1pPr marL="0" indent="0" algn="ctr">
              <a:buNone/>
              <a:defRPr sz="10595"/>
            </a:lvl1pPr>
            <a:lvl2pPr marL="2018355" indent="0" algn="ctr">
              <a:buNone/>
              <a:defRPr sz="8829"/>
            </a:lvl2pPr>
            <a:lvl3pPr marL="4036710" indent="0" algn="ctr">
              <a:buNone/>
              <a:defRPr sz="7946"/>
            </a:lvl3pPr>
            <a:lvl4pPr marL="6055065" indent="0" algn="ctr">
              <a:buNone/>
              <a:defRPr sz="7063"/>
            </a:lvl4pPr>
            <a:lvl5pPr marL="8073420" indent="0" algn="ctr">
              <a:buNone/>
              <a:defRPr sz="7063"/>
            </a:lvl5pPr>
            <a:lvl6pPr marL="10091776" indent="0" algn="ctr">
              <a:buNone/>
              <a:defRPr sz="7063"/>
            </a:lvl6pPr>
            <a:lvl7pPr marL="12110131" indent="0" algn="ctr">
              <a:buNone/>
              <a:defRPr sz="7063"/>
            </a:lvl7pPr>
            <a:lvl8pPr marL="14128486" indent="0" algn="ctr">
              <a:buNone/>
              <a:defRPr sz="7063"/>
            </a:lvl8pPr>
            <a:lvl9pPr marL="16146841" indent="0" algn="ctr">
              <a:buNone/>
              <a:defRPr sz="7063"/>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3881849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06708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0631445" y="1611875"/>
            <a:ext cx="9229561" cy="25656844"/>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2942761" y="1611875"/>
            <a:ext cx="27153637" cy="25656844"/>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392621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sp>
        <p:nvSpPr>
          <p:cNvPr id="8" name="직사각형 7">
            <a:extLst>
              <a:ext uri="{FF2B5EF4-FFF2-40B4-BE49-F238E27FC236}">
                <a16:creationId xmlns:a16="http://schemas.microsoft.com/office/drawing/2014/main" id="{84055493-7071-4DCB-9DDA-3D2091037BD5}"/>
              </a:ext>
            </a:extLst>
          </p:cNvPr>
          <p:cNvSpPr/>
          <p:nvPr userDrawn="1"/>
        </p:nvSpPr>
        <p:spPr>
          <a:xfrm>
            <a:off x="0" y="0"/>
            <a:ext cx="42803763" cy="3027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767"/>
          </a:p>
        </p:txBody>
      </p:sp>
      <p:sp>
        <p:nvSpPr>
          <p:cNvPr id="14" name="직사각형 13">
            <a:extLst>
              <a:ext uri="{FF2B5EF4-FFF2-40B4-BE49-F238E27FC236}">
                <a16:creationId xmlns:a16="http://schemas.microsoft.com/office/drawing/2014/main" id="{F6023F19-E482-4FAC-A530-B77ABD64C921}"/>
              </a:ext>
            </a:extLst>
          </p:cNvPr>
          <p:cNvSpPr/>
          <p:nvPr userDrawn="1"/>
        </p:nvSpPr>
        <p:spPr>
          <a:xfrm>
            <a:off x="937046" y="5587136"/>
            <a:ext cx="13456775" cy="24000236"/>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875" tIns="46938" rIns="93875" bIns="46938" rtlCol="0" anchor="ctr"/>
          <a:lstStyle/>
          <a:p>
            <a:pPr algn="ctr"/>
            <a:endParaRPr lang="ko-KR" altLang="en-US" sz="1812"/>
          </a:p>
        </p:txBody>
      </p:sp>
      <p:sp>
        <p:nvSpPr>
          <p:cNvPr id="15" name="직사각형 14">
            <a:extLst>
              <a:ext uri="{FF2B5EF4-FFF2-40B4-BE49-F238E27FC236}">
                <a16:creationId xmlns:a16="http://schemas.microsoft.com/office/drawing/2014/main" id="{C12C8D5A-4EC4-4CF2-A9E6-99DE942218E5}"/>
              </a:ext>
            </a:extLst>
          </p:cNvPr>
          <p:cNvSpPr/>
          <p:nvPr userDrawn="1"/>
        </p:nvSpPr>
        <p:spPr>
          <a:xfrm>
            <a:off x="28409943" y="5587136"/>
            <a:ext cx="13456775" cy="24000236"/>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875" tIns="46938" rIns="93875" bIns="46938" rtlCol="0" anchor="ctr"/>
          <a:lstStyle/>
          <a:p>
            <a:pPr algn="ctr"/>
            <a:endParaRPr lang="ko-KR" altLang="en-US" sz="1812"/>
          </a:p>
        </p:txBody>
      </p:sp>
      <p:sp>
        <p:nvSpPr>
          <p:cNvPr id="16" name="직사각형 15">
            <a:extLst>
              <a:ext uri="{FF2B5EF4-FFF2-40B4-BE49-F238E27FC236}">
                <a16:creationId xmlns:a16="http://schemas.microsoft.com/office/drawing/2014/main" id="{BF3B39C5-5958-4E80-B17E-31F3A1BEA264}"/>
              </a:ext>
            </a:extLst>
          </p:cNvPr>
          <p:cNvSpPr/>
          <p:nvPr userDrawn="1"/>
        </p:nvSpPr>
        <p:spPr>
          <a:xfrm>
            <a:off x="14673494" y="5587136"/>
            <a:ext cx="13456775" cy="24000236"/>
          </a:xfrm>
          <a:prstGeom prst="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875" tIns="46938" rIns="93875" bIns="46938" rtlCol="0" anchor="ctr"/>
          <a:lstStyle/>
          <a:p>
            <a:pPr algn="ctr"/>
            <a:endParaRPr lang="ko-KR" altLang="en-US" sz="1812"/>
          </a:p>
        </p:txBody>
      </p:sp>
    </p:spTree>
    <p:extLst>
      <p:ext uri="{BB962C8B-B14F-4D97-AF65-F5344CB8AC3E}">
        <p14:creationId xmlns:p14="http://schemas.microsoft.com/office/powerpoint/2010/main" val="3511097943"/>
      </p:ext>
    </p:extLst>
  </p:cSld>
  <p:clrMapOvr>
    <a:masterClrMapping/>
  </p:clrMapOvr>
  <p:extLst>
    <p:ext uri="{DCECCB84-F9BA-43D5-87BE-67443E8EF086}">
      <p15:sldGuideLst xmlns:p15="http://schemas.microsoft.com/office/powerpoint/2012/main">
        <p15:guide id="1" orient="horz" pos="9536">
          <p15:clr>
            <a:srgbClr val="FBAE40"/>
          </p15:clr>
        </p15:guide>
        <p15:guide id="2" pos="134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550183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2920467" y="7547788"/>
            <a:ext cx="36918246" cy="12593645"/>
          </a:xfrm>
        </p:spPr>
        <p:txBody>
          <a:bodyPr anchor="b"/>
          <a:lstStyle>
            <a:lvl1pPr>
              <a:defRPr sz="26488"/>
            </a:lvl1pPr>
          </a:lstStyle>
          <a:p>
            <a:r>
              <a:rPr lang="ko-KR" altLang="en-US"/>
              <a:t>마스터 제목 스타일 편집</a:t>
            </a:r>
            <a:endParaRPr lang="en-US" dirty="0"/>
          </a:p>
        </p:txBody>
      </p:sp>
      <p:sp>
        <p:nvSpPr>
          <p:cNvPr id="3" name="Text Placeholder 2"/>
          <p:cNvSpPr>
            <a:spLocks noGrp="1"/>
          </p:cNvSpPr>
          <p:nvPr>
            <p:ph type="body" idx="1"/>
          </p:nvPr>
        </p:nvSpPr>
        <p:spPr>
          <a:xfrm>
            <a:off x="2920467" y="20260574"/>
            <a:ext cx="36918246" cy="6622701"/>
          </a:xfrm>
        </p:spPr>
        <p:txBody>
          <a:bodyPr/>
          <a:lstStyle>
            <a:lvl1pPr marL="0" indent="0">
              <a:buNone/>
              <a:defRPr sz="10595">
                <a:solidFill>
                  <a:schemeClr val="tx1"/>
                </a:solidFill>
              </a:defRPr>
            </a:lvl1pPr>
            <a:lvl2pPr marL="2018355" indent="0">
              <a:buNone/>
              <a:defRPr sz="8829">
                <a:solidFill>
                  <a:schemeClr val="tx1">
                    <a:tint val="75000"/>
                  </a:schemeClr>
                </a:solidFill>
              </a:defRPr>
            </a:lvl2pPr>
            <a:lvl3pPr marL="4036710" indent="0">
              <a:buNone/>
              <a:defRPr sz="7946">
                <a:solidFill>
                  <a:schemeClr val="tx1">
                    <a:tint val="75000"/>
                  </a:schemeClr>
                </a:solidFill>
              </a:defRPr>
            </a:lvl3pPr>
            <a:lvl4pPr marL="6055065" indent="0">
              <a:buNone/>
              <a:defRPr sz="7063">
                <a:solidFill>
                  <a:schemeClr val="tx1">
                    <a:tint val="75000"/>
                  </a:schemeClr>
                </a:solidFill>
              </a:defRPr>
            </a:lvl4pPr>
            <a:lvl5pPr marL="8073420" indent="0">
              <a:buNone/>
              <a:defRPr sz="7063">
                <a:solidFill>
                  <a:schemeClr val="tx1">
                    <a:tint val="75000"/>
                  </a:schemeClr>
                </a:solidFill>
              </a:defRPr>
            </a:lvl5pPr>
            <a:lvl6pPr marL="10091776" indent="0">
              <a:buNone/>
              <a:defRPr sz="7063">
                <a:solidFill>
                  <a:schemeClr val="tx1">
                    <a:tint val="75000"/>
                  </a:schemeClr>
                </a:solidFill>
              </a:defRPr>
            </a:lvl6pPr>
            <a:lvl7pPr marL="12110131" indent="0">
              <a:buNone/>
              <a:defRPr sz="7063">
                <a:solidFill>
                  <a:schemeClr val="tx1">
                    <a:tint val="75000"/>
                  </a:schemeClr>
                </a:solidFill>
              </a:defRPr>
            </a:lvl7pPr>
            <a:lvl8pPr marL="14128486" indent="0">
              <a:buNone/>
              <a:defRPr sz="7063">
                <a:solidFill>
                  <a:schemeClr val="tx1">
                    <a:tint val="75000"/>
                  </a:schemeClr>
                </a:solidFill>
              </a:defRPr>
            </a:lvl8pPr>
            <a:lvl9pPr marL="16146841" indent="0">
              <a:buNone/>
              <a:defRPr sz="7063">
                <a:solidFill>
                  <a:schemeClr val="tx1">
                    <a:tint val="75000"/>
                  </a:schemeClr>
                </a:solidFill>
              </a:defRPr>
            </a:lvl9pPr>
          </a:lstStyle>
          <a:p>
            <a:pPr lvl="0"/>
            <a:r>
              <a:rPr lang="ko-KR" altLang="en-US"/>
              <a:t>마스터 텍스트 스타일을 편집하려면 클릭</a:t>
            </a:r>
          </a:p>
        </p:txBody>
      </p:sp>
      <p:sp>
        <p:nvSpPr>
          <p:cNvPr id="4" name="Date Placeholder 3"/>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1925717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2942759" y="8059374"/>
            <a:ext cx="18191599" cy="19209345"/>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21669405" y="8059374"/>
            <a:ext cx="18191599" cy="19209345"/>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Date Placeholder 4"/>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3256096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2948334" y="1611882"/>
            <a:ext cx="36918246" cy="5851808"/>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2948339" y="7421634"/>
            <a:ext cx="18107995" cy="3637228"/>
          </a:xfrm>
        </p:spPr>
        <p:txBody>
          <a:bodyPr anchor="b"/>
          <a:lstStyle>
            <a:lvl1pPr marL="0" indent="0">
              <a:buNone/>
              <a:defRPr sz="10595" b="1"/>
            </a:lvl1pPr>
            <a:lvl2pPr marL="2018355" indent="0">
              <a:buNone/>
              <a:defRPr sz="8829" b="1"/>
            </a:lvl2pPr>
            <a:lvl3pPr marL="4036710" indent="0">
              <a:buNone/>
              <a:defRPr sz="7946" b="1"/>
            </a:lvl3pPr>
            <a:lvl4pPr marL="6055065" indent="0">
              <a:buNone/>
              <a:defRPr sz="7063" b="1"/>
            </a:lvl4pPr>
            <a:lvl5pPr marL="8073420" indent="0">
              <a:buNone/>
              <a:defRPr sz="7063" b="1"/>
            </a:lvl5pPr>
            <a:lvl6pPr marL="10091776" indent="0">
              <a:buNone/>
              <a:defRPr sz="7063" b="1"/>
            </a:lvl6pPr>
            <a:lvl7pPr marL="12110131" indent="0">
              <a:buNone/>
              <a:defRPr sz="7063" b="1"/>
            </a:lvl7pPr>
            <a:lvl8pPr marL="14128486" indent="0">
              <a:buNone/>
              <a:defRPr sz="7063" b="1"/>
            </a:lvl8pPr>
            <a:lvl9pPr marL="16146841" indent="0">
              <a:buNone/>
              <a:defRPr sz="7063"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2948339" y="11058863"/>
            <a:ext cx="18107995" cy="1626592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21669408" y="7421634"/>
            <a:ext cx="18197174" cy="3637228"/>
          </a:xfrm>
        </p:spPr>
        <p:txBody>
          <a:bodyPr anchor="b"/>
          <a:lstStyle>
            <a:lvl1pPr marL="0" indent="0">
              <a:buNone/>
              <a:defRPr sz="10595" b="1"/>
            </a:lvl1pPr>
            <a:lvl2pPr marL="2018355" indent="0">
              <a:buNone/>
              <a:defRPr sz="8829" b="1"/>
            </a:lvl2pPr>
            <a:lvl3pPr marL="4036710" indent="0">
              <a:buNone/>
              <a:defRPr sz="7946" b="1"/>
            </a:lvl3pPr>
            <a:lvl4pPr marL="6055065" indent="0">
              <a:buNone/>
              <a:defRPr sz="7063" b="1"/>
            </a:lvl4pPr>
            <a:lvl5pPr marL="8073420" indent="0">
              <a:buNone/>
              <a:defRPr sz="7063" b="1"/>
            </a:lvl5pPr>
            <a:lvl6pPr marL="10091776" indent="0">
              <a:buNone/>
              <a:defRPr sz="7063" b="1"/>
            </a:lvl6pPr>
            <a:lvl7pPr marL="12110131" indent="0">
              <a:buNone/>
              <a:defRPr sz="7063" b="1"/>
            </a:lvl7pPr>
            <a:lvl8pPr marL="14128486" indent="0">
              <a:buNone/>
              <a:defRPr sz="7063" b="1"/>
            </a:lvl8pPr>
            <a:lvl9pPr marL="16146841" indent="0">
              <a:buNone/>
              <a:defRPr sz="7063"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21669408" y="11058863"/>
            <a:ext cx="18197174" cy="1626592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7" name="Date Placeholder 6"/>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667778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84103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3143697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2948334" y="2018348"/>
            <a:ext cx="13805328" cy="7064216"/>
          </a:xfrm>
        </p:spPr>
        <p:txBody>
          <a:bodyPr anchor="b"/>
          <a:lstStyle>
            <a:lvl1pPr>
              <a:defRPr sz="14127"/>
            </a:lvl1pPr>
          </a:lstStyle>
          <a:p>
            <a:r>
              <a:rPr lang="ko-KR" altLang="en-US"/>
              <a:t>마스터 제목 스타일 편집</a:t>
            </a:r>
            <a:endParaRPr lang="en-US" dirty="0"/>
          </a:p>
        </p:txBody>
      </p:sp>
      <p:sp>
        <p:nvSpPr>
          <p:cNvPr id="3" name="Content Placeholder 2"/>
          <p:cNvSpPr>
            <a:spLocks noGrp="1"/>
          </p:cNvSpPr>
          <p:nvPr>
            <p:ph idx="1"/>
          </p:nvPr>
        </p:nvSpPr>
        <p:spPr>
          <a:xfrm>
            <a:off x="18197174" y="4359077"/>
            <a:ext cx="21669405" cy="21515024"/>
          </a:xfrm>
        </p:spPr>
        <p:txBody>
          <a:bodyPr/>
          <a:lstStyle>
            <a:lvl1pPr>
              <a:defRPr sz="14127"/>
            </a:lvl1pPr>
            <a:lvl2pPr>
              <a:defRPr sz="12361"/>
            </a:lvl2pPr>
            <a:lvl3pPr>
              <a:defRPr sz="10595"/>
            </a:lvl3pPr>
            <a:lvl4pPr>
              <a:defRPr sz="8829"/>
            </a:lvl4pPr>
            <a:lvl5pPr>
              <a:defRPr sz="8829"/>
            </a:lvl5pPr>
            <a:lvl6pPr>
              <a:defRPr sz="8829"/>
            </a:lvl6pPr>
            <a:lvl7pPr>
              <a:defRPr sz="8829"/>
            </a:lvl7pPr>
            <a:lvl8pPr>
              <a:defRPr sz="8829"/>
            </a:lvl8pPr>
            <a:lvl9pPr>
              <a:defRPr sz="8829"/>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Text Placeholder 3"/>
          <p:cNvSpPr>
            <a:spLocks noGrp="1"/>
          </p:cNvSpPr>
          <p:nvPr>
            <p:ph type="body" sz="half" idx="2"/>
          </p:nvPr>
        </p:nvSpPr>
        <p:spPr>
          <a:xfrm>
            <a:off x="2948334" y="9082564"/>
            <a:ext cx="13805328" cy="16826573"/>
          </a:xfrm>
        </p:spPr>
        <p:txBody>
          <a:bodyPr/>
          <a:lstStyle>
            <a:lvl1pPr marL="0" indent="0">
              <a:buNone/>
              <a:defRPr sz="7063"/>
            </a:lvl1pPr>
            <a:lvl2pPr marL="2018355" indent="0">
              <a:buNone/>
              <a:defRPr sz="6180"/>
            </a:lvl2pPr>
            <a:lvl3pPr marL="4036710" indent="0">
              <a:buNone/>
              <a:defRPr sz="5298"/>
            </a:lvl3pPr>
            <a:lvl4pPr marL="6055065" indent="0">
              <a:buNone/>
              <a:defRPr sz="4415"/>
            </a:lvl4pPr>
            <a:lvl5pPr marL="8073420" indent="0">
              <a:buNone/>
              <a:defRPr sz="4415"/>
            </a:lvl5pPr>
            <a:lvl6pPr marL="10091776" indent="0">
              <a:buNone/>
              <a:defRPr sz="4415"/>
            </a:lvl6pPr>
            <a:lvl7pPr marL="12110131" indent="0">
              <a:buNone/>
              <a:defRPr sz="4415"/>
            </a:lvl7pPr>
            <a:lvl8pPr marL="14128486" indent="0">
              <a:buNone/>
              <a:defRPr sz="4415"/>
            </a:lvl8pPr>
            <a:lvl9pPr marL="16146841" indent="0">
              <a:buNone/>
              <a:defRPr sz="4415"/>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3763505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2948334" y="2018348"/>
            <a:ext cx="13805328" cy="7064216"/>
          </a:xfrm>
        </p:spPr>
        <p:txBody>
          <a:bodyPr anchor="b"/>
          <a:lstStyle>
            <a:lvl1pPr>
              <a:defRPr sz="14127"/>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18197174" y="4359077"/>
            <a:ext cx="21669405" cy="21515024"/>
          </a:xfrm>
        </p:spPr>
        <p:txBody>
          <a:bodyPr anchor="t"/>
          <a:lstStyle>
            <a:lvl1pPr marL="0" indent="0">
              <a:buNone/>
              <a:defRPr sz="14127"/>
            </a:lvl1pPr>
            <a:lvl2pPr marL="2018355" indent="0">
              <a:buNone/>
              <a:defRPr sz="12361"/>
            </a:lvl2pPr>
            <a:lvl3pPr marL="4036710" indent="0">
              <a:buNone/>
              <a:defRPr sz="10595"/>
            </a:lvl3pPr>
            <a:lvl4pPr marL="6055065" indent="0">
              <a:buNone/>
              <a:defRPr sz="8829"/>
            </a:lvl4pPr>
            <a:lvl5pPr marL="8073420" indent="0">
              <a:buNone/>
              <a:defRPr sz="8829"/>
            </a:lvl5pPr>
            <a:lvl6pPr marL="10091776" indent="0">
              <a:buNone/>
              <a:defRPr sz="8829"/>
            </a:lvl6pPr>
            <a:lvl7pPr marL="12110131" indent="0">
              <a:buNone/>
              <a:defRPr sz="8829"/>
            </a:lvl7pPr>
            <a:lvl8pPr marL="14128486" indent="0">
              <a:buNone/>
              <a:defRPr sz="8829"/>
            </a:lvl8pPr>
            <a:lvl9pPr marL="16146841" indent="0">
              <a:buNone/>
              <a:defRPr sz="8829"/>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2948334" y="9082564"/>
            <a:ext cx="13805328" cy="16826573"/>
          </a:xfrm>
        </p:spPr>
        <p:txBody>
          <a:bodyPr/>
          <a:lstStyle>
            <a:lvl1pPr marL="0" indent="0">
              <a:buNone/>
              <a:defRPr sz="7063"/>
            </a:lvl1pPr>
            <a:lvl2pPr marL="2018355" indent="0">
              <a:buNone/>
              <a:defRPr sz="6180"/>
            </a:lvl2pPr>
            <a:lvl3pPr marL="4036710" indent="0">
              <a:buNone/>
              <a:defRPr sz="5298"/>
            </a:lvl3pPr>
            <a:lvl4pPr marL="6055065" indent="0">
              <a:buNone/>
              <a:defRPr sz="4415"/>
            </a:lvl4pPr>
            <a:lvl5pPr marL="8073420" indent="0">
              <a:buNone/>
              <a:defRPr sz="4415"/>
            </a:lvl5pPr>
            <a:lvl6pPr marL="10091776" indent="0">
              <a:buNone/>
              <a:defRPr sz="4415"/>
            </a:lvl6pPr>
            <a:lvl7pPr marL="12110131" indent="0">
              <a:buNone/>
              <a:defRPr sz="4415"/>
            </a:lvl7pPr>
            <a:lvl8pPr marL="14128486" indent="0">
              <a:buNone/>
              <a:defRPr sz="4415"/>
            </a:lvl8pPr>
            <a:lvl9pPr marL="16146841" indent="0">
              <a:buNone/>
              <a:defRPr sz="4415"/>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70C5F104-703E-4CC7-B379-58528BD176D1}" type="datetimeFigureOut">
              <a:rPr lang="ko-KR" altLang="en-US" smtClean="0"/>
              <a:t>2026. 3. 20.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76574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42759" y="1611882"/>
            <a:ext cx="36918246" cy="5851808"/>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2942759" y="8059374"/>
            <a:ext cx="36918246" cy="19209345"/>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2"/>
          </p:nvPr>
        </p:nvSpPr>
        <p:spPr>
          <a:xfrm>
            <a:off x="2942759" y="28060644"/>
            <a:ext cx="9630847" cy="1611875"/>
          </a:xfrm>
          <a:prstGeom prst="rect">
            <a:avLst/>
          </a:prstGeom>
        </p:spPr>
        <p:txBody>
          <a:bodyPr vert="horz" lIns="91440" tIns="45720" rIns="91440" bIns="45720" rtlCol="0" anchor="ctr"/>
          <a:lstStyle>
            <a:lvl1pPr algn="l">
              <a:defRPr sz="5298">
                <a:solidFill>
                  <a:schemeClr val="tx1">
                    <a:tint val="75000"/>
                  </a:schemeClr>
                </a:solidFill>
              </a:defRPr>
            </a:lvl1pPr>
          </a:lstStyle>
          <a:p>
            <a:fld id="{70C5F104-703E-4CC7-B379-58528BD176D1}" type="datetimeFigureOut">
              <a:rPr lang="ko-KR" altLang="en-US" smtClean="0"/>
              <a:t>2026. 3. 20.</a:t>
            </a:fld>
            <a:endParaRPr lang="ko-KR" altLang="en-US"/>
          </a:p>
        </p:txBody>
      </p:sp>
      <p:sp>
        <p:nvSpPr>
          <p:cNvPr id="5" name="Footer Placeholder 4"/>
          <p:cNvSpPr>
            <a:spLocks noGrp="1"/>
          </p:cNvSpPr>
          <p:nvPr>
            <p:ph type="ftr" sz="quarter" idx="3"/>
          </p:nvPr>
        </p:nvSpPr>
        <p:spPr>
          <a:xfrm>
            <a:off x="14178747" y="28060644"/>
            <a:ext cx="14446270" cy="1611875"/>
          </a:xfrm>
          <a:prstGeom prst="rect">
            <a:avLst/>
          </a:prstGeom>
        </p:spPr>
        <p:txBody>
          <a:bodyPr vert="horz" lIns="91440" tIns="45720" rIns="91440" bIns="45720" rtlCol="0" anchor="ctr"/>
          <a:lstStyle>
            <a:lvl1pPr algn="ctr">
              <a:defRPr sz="5298">
                <a:solidFill>
                  <a:schemeClr val="tx1">
                    <a:tint val="75000"/>
                  </a:schemeClr>
                </a:solidFill>
              </a:defRPr>
            </a:lvl1pPr>
          </a:lstStyle>
          <a:p>
            <a:endParaRPr lang="ko-KR" altLang="en-US"/>
          </a:p>
        </p:txBody>
      </p:sp>
      <p:sp>
        <p:nvSpPr>
          <p:cNvPr id="6" name="Slide Number Placeholder 5"/>
          <p:cNvSpPr>
            <a:spLocks noGrp="1"/>
          </p:cNvSpPr>
          <p:nvPr>
            <p:ph type="sldNum" sz="quarter" idx="4"/>
          </p:nvPr>
        </p:nvSpPr>
        <p:spPr>
          <a:xfrm>
            <a:off x="30230157" y="28060644"/>
            <a:ext cx="9630847" cy="1611875"/>
          </a:xfrm>
          <a:prstGeom prst="rect">
            <a:avLst/>
          </a:prstGeom>
        </p:spPr>
        <p:txBody>
          <a:bodyPr vert="horz" lIns="91440" tIns="45720" rIns="91440" bIns="45720" rtlCol="0" anchor="ctr"/>
          <a:lstStyle>
            <a:lvl1pPr algn="r">
              <a:defRPr sz="5298">
                <a:solidFill>
                  <a:schemeClr val="tx1">
                    <a:tint val="75000"/>
                  </a:schemeClr>
                </a:solidFill>
              </a:defRPr>
            </a:lvl1pPr>
          </a:lstStyle>
          <a:p>
            <a:fld id="{6833ECF8-F09C-4F69-88DA-4529A1D52508}" type="slidenum">
              <a:rPr lang="ko-KR" altLang="en-US" smtClean="0"/>
              <a:t>‹#›</a:t>
            </a:fld>
            <a:endParaRPr lang="ko-KR" altLang="en-US"/>
          </a:p>
        </p:txBody>
      </p:sp>
    </p:spTree>
    <p:extLst>
      <p:ext uri="{BB962C8B-B14F-4D97-AF65-F5344CB8AC3E}">
        <p14:creationId xmlns:p14="http://schemas.microsoft.com/office/powerpoint/2010/main" val="245831428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l" defTabSz="4036710" rtl="0" eaLnBrk="1" latinLnBrk="1" hangingPunct="1">
        <a:lnSpc>
          <a:spcPct val="90000"/>
        </a:lnSpc>
        <a:spcBef>
          <a:spcPct val="0"/>
        </a:spcBef>
        <a:buNone/>
        <a:defRPr sz="19424" kern="1200">
          <a:solidFill>
            <a:schemeClr val="tx1"/>
          </a:solidFill>
          <a:latin typeface="맑은 고딕" panose="020B0503020000020004" pitchFamily="50" charset="-127"/>
          <a:ea typeface="+mj-ea"/>
          <a:cs typeface="+mj-cs"/>
        </a:defRPr>
      </a:lvl1pPr>
    </p:titleStyle>
    <p:bodyStyle>
      <a:lvl1pPr marL="1009178" indent="-1009178" algn="l" defTabSz="4036710" rtl="0" eaLnBrk="1" latinLnBrk="1" hangingPunct="1">
        <a:lnSpc>
          <a:spcPct val="90000"/>
        </a:lnSpc>
        <a:spcBef>
          <a:spcPts val="4415"/>
        </a:spcBef>
        <a:buFont typeface="Arial" panose="020B0604020202020204" pitchFamily="34" charset="0"/>
        <a:buChar char="•"/>
        <a:defRPr sz="12361" kern="1200">
          <a:solidFill>
            <a:schemeClr val="tx1"/>
          </a:solidFill>
          <a:latin typeface="+mn-lt"/>
          <a:ea typeface="+mn-ea"/>
          <a:cs typeface="+mn-cs"/>
        </a:defRPr>
      </a:lvl1pPr>
      <a:lvl2pPr marL="3027533" indent="-1009178" algn="l" defTabSz="4036710" rtl="0" eaLnBrk="1" latinLnBrk="1" hangingPunct="1">
        <a:lnSpc>
          <a:spcPct val="90000"/>
        </a:lnSpc>
        <a:spcBef>
          <a:spcPts val="2207"/>
        </a:spcBef>
        <a:buFont typeface="Arial" panose="020B0604020202020204" pitchFamily="34" charset="0"/>
        <a:buChar char="•"/>
        <a:defRPr sz="10595" kern="1200">
          <a:solidFill>
            <a:schemeClr val="tx1"/>
          </a:solidFill>
          <a:latin typeface="+mn-lt"/>
          <a:ea typeface="+mn-ea"/>
          <a:cs typeface="+mn-cs"/>
        </a:defRPr>
      </a:lvl2pPr>
      <a:lvl3pPr marL="5045888" indent="-1009178" algn="l" defTabSz="4036710" rtl="0" eaLnBrk="1" latinLnBrk="1" hangingPunct="1">
        <a:lnSpc>
          <a:spcPct val="90000"/>
        </a:lnSpc>
        <a:spcBef>
          <a:spcPts val="2207"/>
        </a:spcBef>
        <a:buFont typeface="Arial" panose="020B0604020202020204" pitchFamily="34" charset="0"/>
        <a:buChar char="•"/>
        <a:defRPr sz="8829" kern="1200">
          <a:solidFill>
            <a:schemeClr val="tx1"/>
          </a:solidFill>
          <a:latin typeface="+mn-lt"/>
          <a:ea typeface="+mn-ea"/>
          <a:cs typeface="+mn-cs"/>
        </a:defRPr>
      </a:lvl3pPr>
      <a:lvl4pPr marL="7064243"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4pPr>
      <a:lvl5pPr marL="9082598"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5pPr>
      <a:lvl6pPr marL="11100953"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6pPr>
      <a:lvl7pPr marL="13119308"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7pPr>
      <a:lvl8pPr marL="15137663"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8pPr>
      <a:lvl9pPr marL="17156019" indent="-1009178" algn="l" defTabSz="4036710" rtl="0" eaLnBrk="1" latinLnBrk="1" hangingPunct="1">
        <a:lnSpc>
          <a:spcPct val="90000"/>
        </a:lnSpc>
        <a:spcBef>
          <a:spcPts val="2207"/>
        </a:spcBef>
        <a:buFont typeface="Arial" panose="020B0604020202020204" pitchFamily="34" charset="0"/>
        <a:buChar char="•"/>
        <a:defRPr sz="7946" kern="1200">
          <a:solidFill>
            <a:schemeClr val="tx1"/>
          </a:solidFill>
          <a:latin typeface="+mn-lt"/>
          <a:ea typeface="+mn-ea"/>
          <a:cs typeface="+mn-cs"/>
        </a:defRPr>
      </a:lvl9pPr>
    </p:bodyStyle>
    <p:otherStyle>
      <a:defPPr>
        <a:defRPr lang="en-US"/>
      </a:defPPr>
      <a:lvl1pPr marL="0" algn="l" defTabSz="4036710" rtl="0" eaLnBrk="1" latinLnBrk="1" hangingPunct="1">
        <a:defRPr sz="7946" kern="1200">
          <a:solidFill>
            <a:schemeClr val="tx1"/>
          </a:solidFill>
          <a:latin typeface="+mn-lt"/>
          <a:ea typeface="+mn-ea"/>
          <a:cs typeface="+mn-cs"/>
        </a:defRPr>
      </a:lvl1pPr>
      <a:lvl2pPr marL="2018355" algn="l" defTabSz="4036710" rtl="0" eaLnBrk="1" latinLnBrk="1" hangingPunct="1">
        <a:defRPr sz="7946" kern="1200">
          <a:solidFill>
            <a:schemeClr val="tx1"/>
          </a:solidFill>
          <a:latin typeface="+mn-lt"/>
          <a:ea typeface="+mn-ea"/>
          <a:cs typeface="+mn-cs"/>
        </a:defRPr>
      </a:lvl2pPr>
      <a:lvl3pPr marL="4036710" algn="l" defTabSz="4036710" rtl="0" eaLnBrk="1" latinLnBrk="1" hangingPunct="1">
        <a:defRPr sz="7946" kern="1200">
          <a:solidFill>
            <a:schemeClr val="tx1"/>
          </a:solidFill>
          <a:latin typeface="+mn-lt"/>
          <a:ea typeface="+mn-ea"/>
          <a:cs typeface="+mn-cs"/>
        </a:defRPr>
      </a:lvl3pPr>
      <a:lvl4pPr marL="6055065" algn="l" defTabSz="4036710" rtl="0" eaLnBrk="1" latinLnBrk="1" hangingPunct="1">
        <a:defRPr sz="7946" kern="1200">
          <a:solidFill>
            <a:schemeClr val="tx1"/>
          </a:solidFill>
          <a:latin typeface="+mn-lt"/>
          <a:ea typeface="+mn-ea"/>
          <a:cs typeface="+mn-cs"/>
        </a:defRPr>
      </a:lvl4pPr>
      <a:lvl5pPr marL="8073420" algn="l" defTabSz="4036710" rtl="0" eaLnBrk="1" latinLnBrk="1" hangingPunct="1">
        <a:defRPr sz="7946" kern="1200">
          <a:solidFill>
            <a:schemeClr val="tx1"/>
          </a:solidFill>
          <a:latin typeface="+mn-lt"/>
          <a:ea typeface="+mn-ea"/>
          <a:cs typeface="+mn-cs"/>
        </a:defRPr>
      </a:lvl5pPr>
      <a:lvl6pPr marL="10091776" algn="l" defTabSz="4036710" rtl="0" eaLnBrk="1" latinLnBrk="1" hangingPunct="1">
        <a:defRPr sz="7946" kern="1200">
          <a:solidFill>
            <a:schemeClr val="tx1"/>
          </a:solidFill>
          <a:latin typeface="+mn-lt"/>
          <a:ea typeface="+mn-ea"/>
          <a:cs typeface="+mn-cs"/>
        </a:defRPr>
      </a:lvl6pPr>
      <a:lvl7pPr marL="12110131" algn="l" defTabSz="4036710" rtl="0" eaLnBrk="1" latinLnBrk="1" hangingPunct="1">
        <a:defRPr sz="7946" kern="1200">
          <a:solidFill>
            <a:schemeClr val="tx1"/>
          </a:solidFill>
          <a:latin typeface="+mn-lt"/>
          <a:ea typeface="+mn-ea"/>
          <a:cs typeface="+mn-cs"/>
        </a:defRPr>
      </a:lvl7pPr>
      <a:lvl8pPr marL="14128486" algn="l" defTabSz="4036710" rtl="0" eaLnBrk="1" latinLnBrk="1" hangingPunct="1">
        <a:defRPr sz="7946" kern="1200">
          <a:solidFill>
            <a:schemeClr val="tx1"/>
          </a:solidFill>
          <a:latin typeface="+mn-lt"/>
          <a:ea typeface="+mn-ea"/>
          <a:cs typeface="+mn-cs"/>
        </a:defRPr>
      </a:lvl8pPr>
      <a:lvl9pPr marL="16146841" algn="l" defTabSz="4036710" rtl="0" eaLnBrk="1" latinLnBrk="1" hangingPunct="1">
        <a:defRPr sz="79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60000"/>
          </a:schemeClr>
        </a:solidFill>
        <a:effectLst/>
      </p:bgPr>
    </p:bg>
    <p:spTree>
      <p:nvGrpSpPr>
        <p:cNvPr id="1" name=""/>
        <p:cNvGrpSpPr/>
        <p:nvPr/>
      </p:nvGrpSpPr>
      <p:grpSpPr>
        <a:xfrm>
          <a:off x="0" y="0"/>
          <a:ext cx="0" cy="0"/>
          <a:chOff x="0" y="0"/>
          <a:chExt cx="0" cy="0"/>
        </a:xfrm>
      </p:grpSpPr>
      <p:sp>
        <p:nvSpPr>
          <p:cNvPr id="45" name="직사각형 44">
            <a:extLst>
              <a:ext uri="{FF2B5EF4-FFF2-40B4-BE49-F238E27FC236}">
                <a16:creationId xmlns:a16="http://schemas.microsoft.com/office/drawing/2014/main" id="{6DFAEAE5-A7AF-49E9-891E-8E330CE30F36}"/>
              </a:ext>
            </a:extLst>
          </p:cNvPr>
          <p:cNvSpPr/>
          <p:nvPr/>
        </p:nvSpPr>
        <p:spPr>
          <a:xfrm>
            <a:off x="-19370" y="718937"/>
            <a:ext cx="42819500" cy="46269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endParaRPr lang="ko-KR" altLang="en-US" sz="4399" b="1">
              <a:ln>
                <a:solidFill>
                  <a:schemeClr val="accent1">
                    <a:alpha val="0"/>
                  </a:schemeClr>
                </a:solidFill>
              </a:ln>
              <a:solidFill>
                <a:schemeClr val="tx1">
                  <a:lumMod val="75000"/>
                  <a:lumOff val="25000"/>
                </a:schemeClr>
              </a:solidFill>
              <a:latin typeface="나눔고딕 ExtraBold" pitchFamily="50" charset="-127"/>
              <a:ea typeface="나눔고딕 ExtraBold" pitchFamily="50" charset="-127"/>
            </a:endParaRPr>
          </a:p>
        </p:txBody>
      </p:sp>
      <p:sp>
        <p:nvSpPr>
          <p:cNvPr id="13" name="직사각형 12">
            <a:extLst>
              <a:ext uri="{FF2B5EF4-FFF2-40B4-BE49-F238E27FC236}">
                <a16:creationId xmlns:a16="http://schemas.microsoft.com/office/drawing/2014/main" id="{FC0F570F-1349-4363-AF5B-23651017F593}"/>
              </a:ext>
            </a:extLst>
          </p:cNvPr>
          <p:cNvSpPr/>
          <p:nvPr userDrawn="1"/>
        </p:nvSpPr>
        <p:spPr>
          <a:xfrm>
            <a:off x="38650915" y="29860610"/>
            <a:ext cx="3215804" cy="4146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endParaRPr lang="ko-KR" altLang="en-US" sz="4399" b="1">
              <a:ln>
                <a:solidFill>
                  <a:schemeClr val="accent1">
                    <a:alpha val="0"/>
                  </a:schemeClr>
                </a:solidFill>
              </a:ln>
              <a:solidFill>
                <a:schemeClr val="tx1">
                  <a:lumMod val="75000"/>
                  <a:lumOff val="25000"/>
                </a:schemeClr>
              </a:solidFill>
              <a:latin typeface="나눔고딕 ExtraBold" pitchFamily="50" charset="-127"/>
              <a:ea typeface="나눔고딕 ExtraBold" pitchFamily="50" charset="-127"/>
            </a:endParaRPr>
          </a:p>
        </p:txBody>
      </p:sp>
      <p:sp>
        <p:nvSpPr>
          <p:cNvPr id="17" name="직사각형 16">
            <a:extLst>
              <a:ext uri="{FF2B5EF4-FFF2-40B4-BE49-F238E27FC236}">
                <a16:creationId xmlns:a16="http://schemas.microsoft.com/office/drawing/2014/main" id="{52807996-32B0-49FC-AD07-8665AA803DF6}"/>
              </a:ext>
            </a:extLst>
          </p:cNvPr>
          <p:cNvSpPr/>
          <p:nvPr/>
        </p:nvSpPr>
        <p:spPr>
          <a:xfrm>
            <a:off x="1148341" y="6904121"/>
            <a:ext cx="13022685" cy="4174790"/>
          </a:xfrm>
          <a:prstGeom prst="rect">
            <a:avLst/>
          </a:prstGeom>
        </p:spPr>
        <p:txBody>
          <a:bodyPr wrap="square" lIns="102801" tIns="51400" rIns="102801" bIns="51400">
            <a:spAutoFit/>
          </a:bodyPr>
          <a:lstStyle/>
          <a:p>
            <a:pPr>
              <a:lnSpc>
                <a:spcPct val="150000"/>
              </a:lnSpc>
            </a:pPr>
            <a:r>
              <a:rPr lang="en-US" sz="3600" dirty="0">
                <a:latin typeface="Sabon Next LT" panose="02000500000000000000" pitchFamily="2" charset="0"/>
                <a:cs typeface="Sabon Next LT" panose="02000500000000000000" pitchFamily="2" charset="0"/>
              </a:rPr>
              <a:t>Cancer deaths in sub-Saharan Africa are projected to double by 2040. In Somaliland, also known as Northern Somalia, a de facto state with a fragmented healthcare, the burden is growing but unmeasured. This is the first known landscape analysis of Somaliland’s nation cancer control and delivery ecosystem. </a:t>
            </a:r>
            <a:endPar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endParaRPr>
          </a:p>
        </p:txBody>
      </p:sp>
      <p:sp>
        <p:nvSpPr>
          <p:cNvPr id="32" name="직사각형 31">
            <a:extLst>
              <a:ext uri="{FF2B5EF4-FFF2-40B4-BE49-F238E27FC236}">
                <a16:creationId xmlns:a16="http://schemas.microsoft.com/office/drawing/2014/main" id="{58FC5FFB-177E-4D8F-B685-77EABA125402}"/>
              </a:ext>
            </a:extLst>
          </p:cNvPr>
          <p:cNvSpPr/>
          <p:nvPr/>
        </p:nvSpPr>
        <p:spPr>
          <a:xfrm>
            <a:off x="28735931" y="6075856"/>
            <a:ext cx="12804799" cy="517082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12">
              <a:latin typeface="나눔고딕" panose="020D0604000000000000" pitchFamily="50" charset="-127"/>
              <a:ea typeface="나눔고딕" panose="020D0604000000000000" pitchFamily="50" charset="-127"/>
              <a:cs typeface="Noto Sans" panose="020B0502040504020204" pitchFamily="34"/>
            </a:endParaRPr>
          </a:p>
        </p:txBody>
      </p:sp>
      <p:sp>
        <p:nvSpPr>
          <p:cNvPr id="34" name="직사각형 33">
            <a:extLst>
              <a:ext uri="{FF2B5EF4-FFF2-40B4-BE49-F238E27FC236}">
                <a16:creationId xmlns:a16="http://schemas.microsoft.com/office/drawing/2014/main" id="{71DB2BD7-0793-4740-8AEF-5D8A622EACDF}"/>
              </a:ext>
            </a:extLst>
          </p:cNvPr>
          <p:cNvSpPr/>
          <p:nvPr/>
        </p:nvSpPr>
        <p:spPr>
          <a:xfrm>
            <a:off x="1148342" y="5923644"/>
            <a:ext cx="13022685" cy="10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a:ln>
                  <a:solidFill>
                    <a:schemeClr val="accent1">
                      <a:alpha val="0"/>
                    </a:schemeClr>
                  </a:solidFill>
                </a:ln>
                <a:solidFill>
                  <a:schemeClr val="tx1"/>
                </a:solidFill>
                <a:latin typeface="나눔고딕 ExtraBold" pitchFamily="50" charset="-127"/>
                <a:ea typeface="나눔고딕 ExtraBold" pitchFamily="50" charset="-127"/>
              </a:rPr>
              <a:t>BACKGROUND</a:t>
            </a:r>
          </a:p>
        </p:txBody>
      </p:sp>
      <p:sp>
        <p:nvSpPr>
          <p:cNvPr id="35" name="직사각형 34">
            <a:extLst>
              <a:ext uri="{FF2B5EF4-FFF2-40B4-BE49-F238E27FC236}">
                <a16:creationId xmlns:a16="http://schemas.microsoft.com/office/drawing/2014/main" id="{96DEB8DE-39F5-4836-8C3D-06F4EEC947FB}"/>
              </a:ext>
            </a:extLst>
          </p:cNvPr>
          <p:cNvSpPr/>
          <p:nvPr/>
        </p:nvSpPr>
        <p:spPr>
          <a:xfrm>
            <a:off x="1148342" y="12759596"/>
            <a:ext cx="13022685" cy="3343793"/>
          </a:xfrm>
          <a:prstGeom prst="rect">
            <a:avLst/>
          </a:prstGeom>
        </p:spPr>
        <p:txBody>
          <a:bodyPr wrap="square" lIns="102801" tIns="51400" rIns="102801" bIns="51400">
            <a:spAutoFit/>
          </a:bodyPr>
          <a:lstStyle/>
          <a:p>
            <a:pPr>
              <a:lnSpc>
                <a:spcPct val="150000"/>
              </a:lnSpc>
            </a:pPr>
            <a:r>
              <a:rPr lang="en-US" sz="3600" dirty="0">
                <a:latin typeface="Sabon Next LT" panose="02000500000000000000" pitchFamily="2" charset="0"/>
                <a:cs typeface="Sabon Next LT" panose="02000500000000000000" pitchFamily="2" charset="0"/>
              </a:rPr>
              <a:t>To characterize the cancer control ecosystem in Somaliland across academia, healthcare, policy and workforce by identifying existing capacities and infrastructure, critical gaps, and barriers to progress, to inform future investment and intervention. </a:t>
            </a:r>
          </a:p>
        </p:txBody>
      </p:sp>
      <p:sp>
        <p:nvSpPr>
          <p:cNvPr id="36" name="직사각형 35">
            <a:extLst>
              <a:ext uri="{FF2B5EF4-FFF2-40B4-BE49-F238E27FC236}">
                <a16:creationId xmlns:a16="http://schemas.microsoft.com/office/drawing/2014/main" id="{9FE7980B-D899-46AB-AE37-CD0509E98E23}"/>
              </a:ext>
            </a:extLst>
          </p:cNvPr>
          <p:cNvSpPr/>
          <p:nvPr/>
        </p:nvSpPr>
        <p:spPr>
          <a:xfrm>
            <a:off x="1272674" y="11783199"/>
            <a:ext cx="12898354" cy="9245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dirty="0">
                <a:ln>
                  <a:solidFill>
                    <a:schemeClr val="accent1">
                      <a:alpha val="0"/>
                    </a:schemeClr>
                  </a:solidFill>
                </a:ln>
                <a:solidFill>
                  <a:schemeClr val="tx1"/>
                </a:solidFill>
                <a:latin typeface="나눔고딕 ExtraBold" pitchFamily="50" charset="-127"/>
                <a:ea typeface="나눔고딕 ExtraBold" pitchFamily="50" charset="-127"/>
              </a:rPr>
              <a:t>PROJECT OBJECTIVE</a:t>
            </a:r>
          </a:p>
        </p:txBody>
      </p:sp>
      <p:sp>
        <p:nvSpPr>
          <p:cNvPr id="37" name="직사각형 36">
            <a:extLst>
              <a:ext uri="{FF2B5EF4-FFF2-40B4-BE49-F238E27FC236}">
                <a16:creationId xmlns:a16="http://schemas.microsoft.com/office/drawing/2014/main" id="{88AFC540-4E45-476F-A4C5-3E1C12C18C18}"/>
              </a:ext>
            </a:extLst>
          </p:cNvPr>
          <p:cNvSpPr/>
          <p:nvPr/>
        </p:nvSpPr>
        <p:spPr>
          <a:xfrm>
            <a:off x="1148342" y="17563429"/>
            <a:ext cx="13022685" cy="2512797"/>
          </a:xfrm>
          <a:prstGeom prst="rect">
            <a:avLst/>
          </a:prstGeom>
        </p:spPr>
        <p:txBody>
          <a:bodyPr wrap="square" lIns="102801" tIns="51400" rIns="102801" bIns="51400">
            <a:spAutoFit/>
          </a:bodyPr>
          <a:lstStyle/>
          <a:p>
            <a:pPr>
              <a:lnSpc>
                <a:spcPct val="150000"/>
              </a:lnSpc>
            </a:pPr>
            <a:r>
              <a:rPr lang="en-US" sz="3600" dirty="0">
                <a:latin typeface="Sabon Next LT" panose="02000500000000000000" pitchFamily="2" charset="0"/>
                <a:cs typeface="Sabon Next LT" panose="02000500000000000000" pitchFamily="2" charset="0"/>
              </a:rPr>
              <a:t>Project timeline: June - August 2022</a:t>
            </a:r>
          </a:p>
          <a:p>
            <a:pPr>
              <a:lnSpc>
                <a:spcPct val="150000"/>
              </a:lnSpc>
            </a:pPr>
            <a:r>
              <a:rPr lang="en-US" sz="3600" dirty="0">
                <a:latin typeface="Sabon Next LT" panose="02000500000000000000" pitchFamily="2" charset="0"/>
                <a:cs typeface="Sabon Next LT" panose="02000500000000000000" pitchFamily="2" charset="0"/>
              </a:rPr>
              <a:t>Data collection sites: Hargeisa, Burao and Borama (largest cities) </a:t>
            </a:r>
          </a:p>
          <a:p>
            <a:pPr>
              <a:lnSpc>
                <a:spcPct val="150000"/>
              </a:lnSpc>
            </a:pPr>
            <a:r>
              <a:rPr lang="en-US" sz="3600" dirty="0">
                <a:latin typeface="Sabon Next LT" panose="02000500000000000000" pitchFamily="2" charset="0"/>
                <a:cs typeface="Sabon Next LT" panose="02000500000000000000" pitchFamily="2" charset="0"/>
              </a:rPr>
              <a:t>Data collection tools: development of semi-structured interview</a:t>
            </a:r>
          </a:p>
        </p:txBody>
      </p:sp>
      <p:sp>
        <p:nvSpPr>
          <p:cNvPr id="38" name="직사각형 37">
            <a:extLst>
              <a:ext uri="{FF2B5EF4-FFF2-40B4-BE49-F238E27FC236}">
                <a16:creationId xmlns:a16="http://schemas.microsoft.com/office/drawing/2014/main" id="{432E61AE-9844-44C5-9079-B4996E4839CF}"/>
              </a:ext>
            </a:extLst>
          </p:cNvPr>
          <p:cNvSpPr/>
          <p:nvPr/>
        </p:nvSpPr>
        <p:spPr>
          <a:xfrm>
            <a:off x="1148342" y="16571616"/>
            <a:ext cx="13022685" cy="10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a:ln>
                  <a:solidFill>
                    <a:schemeClr val="accent1">
                      <a:alpha val="0"/>
                    </a:schemeClr>
                  </a:solidFill>
                </a:ln>
                <a:solidFill>
                  <a:schemeClr val="tx1"/>
                </a:solidFill>
                <a:latin typeface="나눔고딕 ExtraBold" pitchFamily="50" charset="-127"/>
                <a:ea typeface="나눔고딕 ExtraBold" pitchFamily="50" charset="-127"/>
              </a:rPr>
              <a:t>METHODS</a:t>
            </a:r>
          </a:p>
        </p:txBody>
      </p:sp>
      <p:sp>
        <p:nvSpPr>
          <p:cNvPr id="40" name="직사각형 39">
            <a:extLst>
              <a:ext uri="{FF2B5EF4-FFF2-40B4-BE49-F238E27FC236}">
                <a16:creationId xmlns:a16="http://schemas.microsoft.com/office/drawing/2014/main" id="{9DCFCE6C-81B4-459A-B392-D9AE9A28825B}"/>
              </a:ext>
            </a:extLst>
          </p:cNvPr>
          <p:cNvSpPr/>
          <p:nvPr/>
        </p:nvSpPr>
        <p:spPr>
          <a:xfrm>
            <a:off x="14892087" y="5923644"/>
            <a:ext cx="13022685" cy="10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dirty="0">
                <a:ln>
                  <a:solidFill>
                    <a:schemeClr val="accent1">
                      <a:alpha val="0"/>
                    </a:schemeClr>
                  </a:solidFill>
                </a:ln>
                <a:solidFill>
                  <a:schemeClr val="tx1"/>
                </a:solidFill>
                <a:latin typeface="나눔고딕 ExtraBold" pitchFamily="50" charset="-127"/>
                <a:ea typeface="나눔고딕 ExtraBold" pitchFamily="50" charset="-127"/>
              </a:rPr>
              <a:t>DATA ANALYSIS</a:t>
            </a:r>
          </a:p>
        </p:txBody>
      </p:sp>
      <p:sp>
        <p:nvSpPr>
          <p:cNvPr id="41" name="직사각형 40">
            <a:extLst>
              <a:ext uri="{FF2B5EF4-FFF2-40B4-BE49-F238E27FC236}">
                <a16:creationId xmlns:a16="http://schemas.microsoft.com/office/drawing/2014/main" id="{FD00ABF6-6F87-4488-AD87-EC974C67FA18}"/>
              </a:ext>
            </a:extLst>
          </p:cNvPr>
          <p:cNvSpPr/>
          <p:nvPr/>
        </p:nvSpPr>
        <p:spPr>
          <a:xfrm>
            <a:off x="28735931" y="23084438"/>
            <a:ext cx="13022685" cy="5836784"/>
          </a:xfrm>
          <a:prstGeom prst="rect">
            <a:avLst/>
          </a:prstGeom>
        </p:spPr>
        <p:txBody>
          <a:bodyPr wrap="square" lIns="102801" tIns="51400" rIns="102801" bIns="51400">
            <a:spAutoFit/>
          </a:bodyPr>
          <a:lstStyle/>
          <a:p>
            <a:pPr marL="0" lvl="1">
              <a:lnSpc>
                <a:spcPct val="150000"/>
              </a:lnSpc>
            </a:pPr>
            <a:r>
              <a:rPr lang="en-US" sz="3600" dirty="0">
                <a:latin typeface="Sabon Next LT" panose="02000500000000000000" pitchFamily="2" charset="0"/>
                <a:cs typeface="Sabon Next LT" panose="02000500000000000000" pitchFamily="2" charset="0"/>
              </a:rPr>
              <a:t>Somaliland's cancer control ecosystem is at a critical inflection point. Closing gaps across healthcare delivery, workforce, academia, and policy will require coordinated investment, strengthened international partnerships, and context-driven innovation. This landscape analysis, the first of its kind in Somaliland, was commissioned by the Hagarla Institute and approved by the Republic of Somaliland Ministry of Health.</a:t>
            </a:r>
            <a:endPar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endParaRPr>
          </a:p>
        </p:txBody>
      </p:sp>
      <p:sp>
        <p:nvSpPr>
          <p:cNvPr id="246" name="직사각형 245">
            <a:extLst>
              <a:ext uri="{FF2B5EF4-FFF2-40B4-BE49-F238E27FC236}">
                <a16:creationId xmlns:a16="http://schemas.microsoft.com/office/drawing/2014/main" id="{4F1A1E16-6C50-498C-A9B3-31D23975E564}"/>
              </a:ext>
            </a:extLst>
          </p:cNvPr>
          <p:cNvSpPr/>
          <p:nvPr/>
        </p:nvSpPr>
        <p:spPr>
          <a:xfrm>
            <a:off x="33439799" y="10152054"/>
            <a:ext cx="3306332" cy="823363"/>
          </a:xfrm>
          <a:prstGeom prst="rect">
            <a:avLst/>
          </a:prstGeom>
        </p:spPr>
        <p:txBody>
          <a:bodyPr wrap="square" anchor="ctr">
            <a:spAutoFit/>
          </a:bodyPr>
          <a:lstStyle/>
          <a:p>
            <a:pPr algn="ctr"/>
            <a:r>
              <a:rPr lang="en-US" altLang="ko-KR" sz="1585">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Lorem ipsum dolor sit amet, consectetur adipiscing elit. Phasellus sed ligula velit. </a:t>
            </a:r>
            <a:endParaRPr lang="ko-KR" altLang="en-US" sz="1585">
              <a:ln>
                <a:solidFill>
                  <a:schemeClr val="accent1">
                    <a:alpha val="0"/>
                  </a:schemeClr>
                </a:solidFill>
              </a:ln>
              <a:latin typeface="나눔고딕" panose="020D0604000000000000" pitchFamily="50" charset="-127"/>
              <a:ea typeface="나눔고딕" panose="020D0604000000000000" pitchFamily="50" charset="-127"/>
            </a:endParaRPr>
          </a:p>
        </p:txBody>
      </p:sp>
      <p:sp>
        <p:nvSpPr>
          <p:cNvPr id="249" name="직사각형 248">
            <a:extLst>
              <a:ext uri="{FF2B5EF4-FFF2-40B4-BE49-F238E27FC236}">
                <a16:creationId xmlns:a16="http://schemas.microsoft.com/office/drawing/2014/main" id="{2D2535CE-E637-4C85-97AD-1A1AFADA6646}"/>
              </a:ext>
            </a:extLst>
          </p:cNvPr>
          <p:cNvSpPr/>
          <p:nvPr/>
        </p:nvSpPr>
        <p:spPr>
          <a:xfrm>
            <a:off x="31416288" y="6543460"/>
            <a:ext cx="3306332" cy="823363"/>
          </a:xfrm>
          <a:prstGeom prst="rect">
            <a:avLst/>
          </a:prstGeom>
        </p:spPr>
        <p:txBody>
          <a:bodyPr wrap="square" anchor="ctr">
            <a:spAutoFit/>
          </a:bodyPr>
          <a:lstStyle/>
          <a:p>
            <a:pPr algn="ct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Lorem ipsum dolor sit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amet</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consectetur</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adipiscing</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elit</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Phasellus</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sed ligula </a:t>
            </a:r>
            <a:r>
              <a:rPr lang="en-US" altLang="ko-KR" sz="1585" dirty="0" err="1">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velit</a:t>
            </a:r>
            <a:r>
              <a:rPr lang="en-US" altLang="ko-KR" sz="1585" dirty="0">
                <a:ln>
                  <a:solidFill>
                    <a:schemeClr val="bg1">
                      <a:lumMod val="75000"/>
                      <a:alpha val="0"/>
                    </a:schemeClr>
                  </a:solidFill>
                </a:ln>
                <a:solidFill>
                  <a:schemeClr val="tx1">
                    <a:lumMod val="85000"/>
                    <a:lumOff val="15000"/>
                    <a:alpha val="88000"/>
                  </a:schemeClr>
                </a:solidFill>
                <a:latin typeface="나눔고딕" panose="020D0604000000000000" pitchFamily="50" charset="-127"/>
                <a:ea typeface="나눔고딕" panose="020D0604000000000000" pitchFamily="50" charset="-127"/>
              </a:rPr>
              <a:t>. </a:t>
            </a:r>
            <a:endParaRPr lang="ko-KR" altLang="en-US" sz="1585" dirty="0">
              <a:ln>
                <a:solidFill>
                  <a:schemeClr val="accent1">
                    <a:alpha val="0"/>
                  </a:schemeClr>
                </a:solidFill>
              </a:ln>
              <a:latin typeface="나눔고딕" panose="020D0604000000000000" pitchFamily="50" charset="-127"/>
              <a:ea typeface="나눔고딕" panose="020D0604000000000000" pitchFamily="50" charset="-127"/>
            </a:endParaRPr>
          </a:p>
        </p:txBody>
      </p:sp>
      <p:sp>
        <p:nvSpPr>
          <p:cNvPr id="250" name="직사각형 249">
            <a:extLst>
              <a:ext uri="{FF2B5EF4-FFF2-40B4-BE49-F238E27FC236}">
                <a16:creationId xmlns:a16="http://schemas.microsoft.com/office/drawing/2014/main" id="{3D70EAC0-1D69-4A5A-94B8-BD4652D1918C}"/>
              </a:ext>
            </a:extLst>
          </p:cNvPr>
          <p:cNvSpPr/>
          <p:nvPr/>
        </p:nvSpPr>
        <p:spPr>
          <a:xfrm>
            <a:off x="36746130" y="6891550"/>
            <a:ext cx="4794599" cy="3539430"/>
          </a:xfrm>
          <a:prstGeom prst="rect">
            <a:avLst/>
          </a:prstGeom>
        </p:spPr>
        <p:txBody>
          <a:bodyPr wrap="square" anchor="ctr">
            <a:spAutoFit/>
          </a:bodyPr>
          <a:lstStyle/>
          <a:p>
            <a:r>
              <a:rPr lang="en-US" sz="3200" b="1" dirty="0">
                <a:solidFill>
                  <a:srgbClr val="915A6C"/>
                </a:solidFill>
              </a:rPr>
              <a:t>Colonial legacy, clan dynamics, geopolitical complexities, and unrecognized statehood are contextual factors shaping the current cancer control landscape.</a:t>
            </a:r>
            <a:endParaRPr lang="en-US" sz="3200" b="1" dirty="0">
              <a:solidFill>
                <a:srgbClr val="915A6C"/>
              </a:solidFill>
              <a:latin typeface="NanumGothic" panose="020D0604000000000000" pitchFamily="34" charset="-127"/>
              <a:ea typeface="NanumGothic" panose="020D0604000000000000" pitchFamily="34" charset="-127"/>
            </a:endParaRPr>
          </a:p>
        </p:txBody>
      </p:sp>
      <p:sp>
        <p:nvSpPr>
          <p:cNvPr id="261" name="직사각형 260">
            <a:extLst>
              <a:ext uri="{FF2B5EF4-FFF2-40B4-BE49-F238E27FC236}">
                <a16:creationId xmlns:a16="http://schemas.microsoft.com/office/drawing/2014/main" id="{D0246A28-8C28-4F2B-9035-76C47199AB3E}"/>
              </a:ext>
            </a:extLst>
          </p:cNvPr>
          <p:cNvSpPr/>
          <p:nvPr/>
        </p:nvSpPr>
        <p:spPr>
          <a:xfrm>
            <a:off x="28467066" y="21960913"/>
            <a:ext cx="13022685" cy="10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dirty="0">
                <a:ln>
                  <a:solidFill>
                    <a:schemeClr val="accent1">
                      <a:alpha val="0"/>
                    </a:schemeClr>
                  </a:solidFill>
                </a:ln>
                <a:solidFill>
                  <a:schemeClr val="tx1"/>
                </a:solidFill>
                <a:latin typeface="나눔고딕 ExtraBold" pitchFamily="50" charset="-127"/>
                <a:ea typeface="나눔고딕 ExtraBold" pitchFamily="50" charset="-127"/>
              </a:rPr>
              <a:t>CONCLUSIONS</a:t>
            </a:r>
          </a:p>
        </p:txBody>
      </p:sp>
      <p:sp>
        <p:nvSpPr>
          <p:cNvPr id="5" name="직사각형 28">
            <a:extLst>
              <a:ext uri="{FF2B5EF4-FFF2-40B4-BE49-F238E27FC236}">
                <a16:creationId xmlns:a16="http://schemas.microsoft.com/office/drawing/2014/main" id="{73FBE1CA-D5FE-BDD0-BE7D-0A7B9FCF067A}"/>
              </a:ext>
            </a:extLst>
          </p:cNvPr>
          <p:cNvSpPr/>
          <p:nvPr/>
        </p:nvSpPr>
        <p:spPr>
          <a:xfrm>
            <a:off x="1272673" y="907144"/>
            <a:ext cx="40273216" cy="2433614"/>
          </a:xfrm>
          <a:prstGeom prst="rect">
            <a:avLst/>
          </a:prstGeom>
        </p:spPr>
        <p:txBody>
          <a:bodyPr wrap="square" lIns="96641" tIns="48323" rIns="96641" bIns="48323">
            <a:spAutoFit/>
          </a:bodyPr>
          <a:lstStyle/>
          <a:p>
            <a:pPr algn="ctr">
              <a:lnSpc>
                <a:spcPct val="120000"/>
              </a:lnSpc>
            </a:pPr>
            <a:r>
              <a:rPr lang="en-US" altLang="ko-KR" sz="6600" b="1" dirty="0">
                <a:ln>
                  <a:solidFill>
                    <a:schemeClr val="bg1">
                      <a:alpha val="0"/>
                    </a:schemeClr>
                  </a:solidFill>
                </a:ln>
                <a:latin typeface="NanumGothicExtraBold" panose="020D0604000000000000" pitchFamily="34" charset="-127"/>
                <a:ea typeface="NanumGothicExtraBold" panose="020D0604000000000000" pitchFamily="34" charset="-127"/>
                <a:cs typeface="Sabon Next LT" panose="02000500000000000000" pitchFamily="2" charset="0"/>
              </a:rPr>
              <a:t>THE STATUS OF CANCER IN SOMALILAND: </a:t>
            </a:r>
          </a:p>
          <a:p>
            <a:pPr algn="ctr">
              <a:lnSpc>
                <a:spcPct val="120000"/>
              </a:lnSpc>
            </a:pPr>
            <a:r>
              <a:rPr lang="en-US" altLang="ko-KR" sz="6600" b="1" dirty="0">
                <a:ln>
                  <a:solidFill>
                    <a:schemeClr val="bg1">
                      <a:alpha val="0"/>
                    </a:schemeClr>
                  </a:solidFill>
                </a:ln>
                <a:latin typeface="NanumGothicExtraBold" panose="020D0604000000000000" pitchFamily="34" charset="-127"/>
                <a:ea typeface="NanumGothicExtraBold" panose="020D0604000000000000" pitchFamily="34" charset="-127"/>
                <a:cs typeface="Sabon Next LT" panose="02000500000000000000" pitchFamily="2" charset="0"/>
              </a:rPr>
              <a:t>AN INAUGURAL ANALYSIS OF THE NATIONAL CANCER SYSTEM IN NORTHERN SOMALIA</a:t>
            </a:r>
            <a:endParaRPr lang="ko-KR" altLang="en-US" sz="6600" b="1" dirty="0">
              <a:ln>
                <a:solidFill>
                  <a:schemeClr val="bg1">
                    <a:alpha val="0"/>
                  </a:schemeClr>
                </a:solidFill>
              </a:ln>
              <a:latin typeface="NanumGothicExtraBold" panose="020D0604000000000000" pitchFamily="34" charset="-127"/>
              <a:ea typeface="NanumGothicExtraBold" panose="020D0604000000000000" pitchFamily="34" charset="-127"/>
              <a:cs typeface="Sabon Next LT" panose="02000500000000000000" pitchFamily="2" charset="0"/>
            </a:endParaRPr>
          </a:p>
        </p:txBody>
      </p:sp>
      <p:sp>
        <p:nvSpPr>
          <p:cNvPr id="6" name="직사각형 29">
            <a:extLst>
              <a:ext uri="{FF2B5EF4-FFF2-40B4-BE49-F238E27FC236}">
                <a16:creationId xmlns:a16="http://schemas.microsoft.com/office/drawing/2014/main" id="{11EED7AD-FB38-8F38-168C-FFADD4F7EEF0}"/>
              </a:ext>
            </a:extLst>
          </p:cNvPr>
          <p:cNvSpPr/>
          <p:nvPr/>
        </p:nvSpPr>
        <p:spPr>
          <a:xfrm>
            <a:off x="768180" y="3518740"/>
            <a:ext cx="40326931" cy="1504710"/>
          </a:xfrm>
          <a:prstGeom prst="rect">
            <a:avLst/>
          </a:prstGeom>
        </p:spPr>
        <p:txBody>
          <a:bodyPr wrap="square" lIns="88082" tIns="44039" rIns="88082" bIns="44039" anchor="ctr">
            <a:spAutoFit/>
          </a:bodyPr>
          <a:lstStyle/>
          <a:p>
            <a:pPr algn="ctr">
              <a:lnSpc>
                <a:spcPct val="120000"/>
              </a:lnSpc>
            </a:pPr>
            <a:r>
              <a:rPr lang="en-US" altLang="ko-KR" sz="4000" b="1" dirty="0">
                <a:ln>
                  <a:solidFill>
                    <a:schemeClr val="accent1">
                      <a:shade val="50000"/>
                      <a:alpha val="0"/>
                    </a:schemeClr>
                  </a:solidFill>
                </a:ln>
                <a:solidFill>
                  <a:schemeClr val="tx1">
                    <a:lumMod val="85000"/>
                    <a:lumOff val="15000"/>
                  </a:schemeClr>
                </a:solidFill>
                <a:latin typeface="NanumGothic" panose="020D0604000000000000" pitchFamily="34" charset="-127"/>
                <a:ea typeface="NanumGothic" panose="020D0604000000000000" pitchFamily="34" charset="-127"/>
                <a:cs typeface="Noto Sans" panose="020B0502040504020204" pitchFamily="34"/>
              </a:rPr>
              <a:t>Catherine Mwai, MPH ‘23, Yale School of Public Health, Connecticut</a:t>
            </a:r>
            <a:r>
              <a:rPr lang="en-US" altLang="ko-KR" sz="4000" dirty="0">
                <a:ln>
                  <a:solidFill>
                    <a:schemeClr val="accent1">
                      <a:shade val="50000"/>
                      <a:alpha val="0"/>
                    </a:schemeClr>
                  </a:solidFill>
                </a:ln>
                <a:solidFill>
                  <a:schemeClr val="tx1">
                    <a:lumMod val="85000"/>
                    <a:lumOff val="15000"/>
                  </a:schemeClr>
                </a:solidFill>
                <a:latin typeface="NanumGothic" panose="020D0604000000000000" pitchFamily="34" charset="-127"/>
                <a:ea typeface="NanumGothic" panose="020D0604000000000000" pitchFamily="34" charset="-127"/>
                <a:cs typeface="Noto Sans" panose="020B0502040504020204" pitchFamily="34"/>
              </a:rPr>
              <a:t> , USA** |  Adam Haibah, BA, Hagarla Institute, Mogadishu, Somalia   |  </a:t>
            </a:r>
          </a:p>
          <a:p>
            <a:pPr algn="ctr">
              <a:lnSpc>
                <a:spcPct val="120000"/>
              </a:lnSpc>
            </a:pPr>
            <a:r>
              <a:rPr lang="en-US" altLang="ko-KR" sz="4000" dirty="0">
                <a:ln>
                  <a:solidFill>
                    <a:schemeClr val="accent1">
                      <a:shade val="50000"/>
                      <a:alpha val="0"/>
                    </a:schemeClr>
                  </a:solidFill>
                </a:ln>
                <a:solidFill>
                  <a:schemeClr val="tx1">
                    <a:lumMod val="85000"/>
                    <a:lumOff val="15000"/>
                  </a:schemeClr>
                </a:solidFill>
                <a:latin typeface="NanumGothic" panose="020D0604000000000000" pitchFamily="34" charset="-127"/>
                <a:ea typeface="NanumGothic" panose="020D0604000000000000" pitchFamily="34" charset="-127"/>
                <a:cs typeface="Noto Sans" panose="020B0502040504020204" pitchFamily="34"/>
              </a:rPr>
              <a:t>Deqo Mohamed, MD, Hagarla Institute, Mogadishu, Somalia  |  Kaveh Khoshnood, PhD ‘95, Yale School of Public Health</a:t>
            </a:r>
            <a:r>
              <a:rPr lang="en-US" altLang="ko-KR" sz="4000" b="1" dirty="0">
                <a:ln>
                  <a:solidFill>
                    <a:schemeClr val="accent1">
                      <a:shade val="50000"/>
                      <a:alpha val="0"/>
                    </a:schemeClr>
                  </a:solidFill>
                </a:ln>
                <a:solidFill>
                  <a:schemeClr val="tx1">
                    <a:lumMod val="85000"/>
                    <a:lumOff val="15000"/>
                  </a:schemeClr>
                </a:solidFill>
                <a:latin typeface="NanumGothic" panose="020D0604000000000000" pitchFamily="34" charset="-127"/>
                <a:ea typeface="NanumGothic" panose="020D0604000000000000" pitchFamily="34" charset="-127"/>
                <a:cs typeface="Noto Sans" panose="020B0502040504020204" pitchFamily="34"/>
              </a:rPr>
              <a:t>, Connecticut, USA</a:t>
            </a:r>
            <a:endParaRPr lang="ko-KR" altLang="ko-KR" sz="4000" dirty="0">
              <a:ln>
                <a:solidFill>
                  <a:schemeClr val="accent1">
                    <a:shade val="50000"/>
                    <a:alpha val="0"/>
                  </a:schemeClr>
                </a:solidFill>
              </a:ln>
              <a:solidFill>
                <a:schemeClr val="tx1">
                  <a:lumMod val="85000"/>
                  <a:lumOff val="15000"/>
                </a:schemeClr>
              </a:solidFill>
              <a:latin typeface="NanumGothic" panose="020D0604000000000000" pitchFamily="34" charset="-127"/>
              <a:ea typeface="NanumGothic" panose="020D0604000000000000" pitchFamily="34" charset="-127"/>
              <a:cs typeface="Noto Sans" panose="020B0502040504020204" pitchFamily="34"/>
            </a:endParaRPr>
          </a:p>
        </p:txBody>
      </p:sp>
      <p:grpSp>
        <p:nvGrpSpPr>
          <p:cNvPr id="10" name="Group 9">
            <a:extLst>
              <a:ext uri="{FF2B5EF4-FFF2-40B4-BE49-F238E27FC236}">
                <a16:creationId xmlns:a16="http://schemas.microsoft.com/office/drawing/2014/main" id="{721C67F1-E0B9-5DF2-604A-A229E1C77DFA}"/>
              </a:ext>
            </a:extLst>
          </p:cNvPr>
          <p:cNvGrpSpPr/>
          <p:nvPr/>
        </p:nvGrpSpPr>
        <p:grpSpPr>
          <a:xfrm>
            <a:off x="40955" y="77347"/>
            <a:ext cx="42778545" cy="671213"/>
            <a:chOff x="0" y="-26354"/>
            <a:chExt cx="40233600" cy="394392"/>
          </a:xfrm>
        </p:grpSpPr>
        <p:pic>
          <p:nvPicPr>
            <p:cNvPr id="11" name="Picture 2" descr="Somali painter's art captures scenes of Somali life and struggle in his  vibrant art works. – Somalia Online">
              <a:extLst>
                <a:ext uri="{FF2B5EF4-FFF2-40B4-BE49-F238E27FC236}">
                  <a16:creationId xmlns:a16="http://schemas.microsoft.com/office/drawing/2014/main" id="{0BCE4B12-F4A8-A156-319D-CC1FAA29211F}"/>
                </a:ext>
              </a:extLst>
            </p:cNvPr>
            <p:cNvPicPr/>
            <p:nvPr/>
          </p:nvPicPr>
          <p:blipFill rotWithShape="1">
            <a:blip r:embed="rId3">
              <a:extLst>
                <a:ext uri="{28A0092B-C50C-407E-A947-70E740481C1C}">
                  <a14:useLocalDpi xmlns:a14="http://schemas.microsoft.com/office/drawing/2010/main" val="0"/>
                </a:ext>
              </a:extLst>
            </a:blip>
            <a:srcRect l="10009" t="61639" r="8091" b="36057"/>
            <a:stretch/>
          </p:blipFill>
          <p:spPr bwMode="auto">
            <a:xfrm>
              <a:off x="0" y="-26353"/>
              <a:ext cx="20802600" cy="3943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omali painter's art captures scenes of Somali life and struggle in his  vibrant art works. – Somalia Online">
              <a:extLst>
                <a:ext uri="{FF2B5EF4-FFF2-40B4-BE49-F238E27FC236}">
                  <a16:creationId xmlns:a16="http://schemas.microsoft.com/office/drawing/2014/main" id="{E40106B8-CA93-B07B-40DF-039C31FABFD6}"/>
                </a:ext>
              </a:extLst>
            </p:cNvPr>
            <p:cNvPicPr/>
            <p:nvPr/>
          </p:nvPicPr>
          <p:blipFill rotWithShape="1">
            <a:blip r:embed="rId3">
              <a:extLst>
                <a:ext uri="{28A0092B-C50C-407E-A947-70E740481C1C}">
                  <a14:useLocalDpi xmlns:a14="http://schemas.microsoft.com/office/drawing/2010/main" val="0"/>
                </a:ext>
              </a:extLst>
            </a:blip>
            <a:srcRect l="10009" t="61639" r="8091" b="36057"/>
            <a:stretch/>
          </p:blipFill>
          <p:spPr bwMode="auto">
            <a:xfrm rot="10800000">
              <a:off x="19431000" y="-26354"/>
              <a:ext cx="20802600" cy="394391"/>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48" name="Table 47">
            <a:extLst>
              <a:ext uri="{FF2B5EF4-FFF2-40B4-BE49-F238E27FC236}">
                <a16:creationId xmlns:a16="http://schemas.microsoft.com/office/drawing/2014/main" id="{15A3922C-00C8-65F2-8DFB-675D685AB88B}"/>
              </a:ext>
            </a:extLst>
          </p:cNvPr>
          <p:cNvGraphicFramePr>
            <a:graphicFrameLocks noGrp="1"/>
          </p:cNvGraphicFramePr>
          <p:nvPr>
            <p:extLst>
              <p:ext uri="{D42A27DB-BD31-4B8C-83A1-F6EECF244321}">
                <p14:modId xmlns:p14="http://schemas.microsoft.com/office/powerpoint/2010/main" val="3015939233"/>
              </p:ext>
            </p:extLst>
          </p:nvPr>
        </p:nvGraphicFramePr>
        <p:xfrm>
          <a:off x="1164741" y="20636596"/>
          <a:ext cx="12857609" cy="8725426"/>
        </p:xfrm>
        <a:graphic>
          <a:graphicData uri="http://schemas.openxmlformats.org/drawingml/2006/table">
            <a:tbl>
              <a:tblPr firstRow="1" bandRow="1">
                <a:tableStyleId>{3B4B98B0-60AC-42C2-AFA5-B58CD77FA1E5}</a:tableStyleId>
              </a:tblPr>
              <a:tblGrid>
                <a:gridCol w="4111763">
                  <a:extLst>
                    <a:ext uri="{9D8B030D-6E8A-4147-A177-3AD203B41FA5}">
                      <a16:colId xmlns:a16="http://schemas.microsoft.com/office/drawing/2014/main" val="4217692897"/>
                    </a:ext>
                  </a:extLst>
                </a:gridCol>
                <a:gridCol w="4372923">
                  <a:extLst>
                    <a:ext uri="{9D8B030D-6E8A-4147-A177-3AD203B41FA5}">
                      <a16:colId xmlns:a16="http://schemas.microsoft.com/office/drawing/2014/main" val="305830989"/>
                    </a:ext>
                  </a:extLst>
                </a:gridCol>
                <a:gridCol w="4372923">
                  <a:extLst>
                    <a:ext uri="{9D8B030D-6E8A-4147-A177-3AD203B41FA5}">
                      <a16:colId xmlns:a16="http://schemas.microsoft.com/office/drawing/2014/main" val="2746488043"/>
                    </a:ext>
                  </a:extLst>
                </a:gridCol>
              </a:tblGrid>
              <a:tr h="541239">
                <a:tc>
                  <a:txBody>
                    <a:bodyPr/>
                    <a:lstStyle/>
                    <a:p>
                      <a:pPr algn="ctr">
                        <a:lnSpc>
                          <a:spcPct val="120000"/>
                        </a:lnSpc>
                      </a:pPr>
                      <a:r>
                        <a:rPr lang="en-SO" sz="2400" dirty="0">
                          <a:solidFill>
                            <a:schemeClr val="tx1"/>
                          </a:solidFill>
                          <a:latin typeface="Sabon Next LT" panose="02000500000000000000" pitchFamily="2" charset="0"/>
                          <a:cs typeface="Sabon Next LT" panose="02000500000000000000" pitchFamily="2" charset="0"/>
                        </a:rPr>
                        <a:t>MIXED-METHOD DATA </a:t>
                      </a:r>
                    </a:p>
                  </a:txBody>
                  <a:tcPr anchor="ctr">
                    <a:solidFill>
                      <a:schemeClr val="bg1"/>
                    </a:solidFill>
                  </a:tcPr>
                </a:tc>
                <a:tc>
                  <a:txBody>
                    <a:bodyPr/>
                    <a:lstStyle/>
                    <a:p>
                      <a:pPr algn="ctr">
                        <a:lnSpc>
                          <a:spcPct val="120000"/>
                        </a:lnSpc>
                      </a:pPr>
                      <a:r>
                        <a:rPr lang="en-SO" sz="2400" dirty="0">
                          <a:solidFill>
                            <a:schemeClr val="tx1"/>
                          </a:solidFill>
                          <a:latin typeface="Sabon Next LT" panose="02000500000000000000" pitchFamily="2" charset="0"/>
                          <a:cs typeface="Sabon Next LT" panose="02000500000000000000" pitchFamily="2" charset="0"/>
                        </a:rPr>
                        <a:t>WHO</a:t>
                      </a:r>
                    </a:p>
                  </a:txBody>
                  <a:tcPr anchor="ctr">
                    <a:solidFill>
                      <a:schemeClr val="bg1"/>
                    </a:solidFill>
                  </a:tcPr>
                </a:tc>
                <a:tc>
                  <a:txBody>
                    <a:bodyPr/>
                    <a:lstStyle/>
                    <a:p>
                      <a:pPr algn="ctr">
                        <a:lnSpc>
                          <a:spcPct val="120000"/>
                        </a:lnSpc>
                      </a:pPr>
                      <a:r>
                        <a:rPr lang="en-SO" sz="2400" dirty="0">
                          <a:solidFill>
                            <a:schemeClr val="tx1"/>
                          </a:solidFill>
                          <a:latin typeface="Sabon Next LT" panose="02000500000000000000" pitchFamily="2" charset="0"/>
                          <a:cs typeface="Sabon Next LT" panose="02000500000000000000" pitchFamily="2" charset="0"/>
                        </a:rPr>
                        <a:t>WHAT</a:t>
                      </a:r>
                    </a:p>
                  </a:txBody>
                  <a:tcPr anchor="ctr">
                    <a:solidFill>
                      <a:schemeClr val="bg1"/>
                    </a:solidFill>
                  </a:tcPr>
                </a:tc>
                <a:extLst>
                  <a:ext uri="{0D108BD9-81ED-4DB2-BD59-A6C34878D82A}">
                    <a16:rowId xmlns:a16="http://schemas.microsoft.com/office/drawing/2014/main" val="3977543250"/>
                  </a:ext>
                </a:extLst>
              </a:tr>
              <a:tr h="1779293">
                <a:tc>
                  <a:txBody>
                    <a:bodyPr/>
                    <a:lstStyle/>
                    <a:p>
                      <a:pPr algn="l">
                        <a:lnSpc>
                          <a:spcPct val="120000"/>
                        </a:lnSpc>
                      </a:pPr>
                      <a:r>
                        <a:rPr lang="en-SO" sz="2400" b="1" dirty="0">
                          <a:latin typeface="Sabon Next LT" panose="02000500000000000000" pitchFamily="2" charset="0"/>
                          <a:cs typeface="Sabon Next LT" panose="02000500000000000000" pitchFamily="2" charset="0"/>
                        </a:rPr>
                        <a:t>Observation </a:t>
                      </a:r>
                    </a:p>
                    <a:p>
                      <a:pPr algn="l">
                        <a:lnSpc>
                          <a:spcPct val="120000"/>
                        </a:lnSpc>
                      </a:pPr>
                      <a:r>
                        <a:rPr lang="en-SO" sz="2400" b="0" dirty="0">
                          <a:latin typeface="Sabon Next LT" panose="02000500000000000000" pitchFamily="2" charset="0"/>
                          <a:cs typeface="Sabon Next LT" panose="02000500000000000000" pitchFamily="2" charset="0"/>
                        </a:rPr>
                        <a:t>(Qualitative)</a:t>
                      </a:r>
                      <a:endParaRPr lang="en-SO" sz="2400" b="1" dirty="0">
                        <a:latin typeface="Sabon Next LT" panose="02000500000000000000" pitchFamily="2" charset="0"/>
                        <a:cs typeface="Sabon Next LT" panose="02000500000000000000" pitchFamily="2" charset="0"/>
                      </a:endParaRPr>
                    </a:p>
                  </a:txBody>
                  <a:tcPr anchor="ctr">
                    <a:solidFill>
                      <a:srgbClr val="EBE8EF"/>
                    </a:solidFill>
                  </a:tcPr>
                </a:tc>
                <a:tc>
                  <a:txBody>
                    <a:bodyPr/>
                    <a:lstStyle/>
                    <a:p>
                      <a:pPr algn="l">
                        <a:lnSpc>
                          <a:spcPct val="120000"/>
                        </a:lnSpc>
                      </a:pPr>
                      <a:r>
                        <a:rPr lang="en-SO" sz="2400" b="0" dirty="0">
                          <a:latin typeface="Sabon Next LT" panose="02000500000000000000" pitchFamily="2" charset="0"/>
                          <a:cs typeface="Sabon Next LT" panose="02000500000000000000" pitchFamily="2" charset="0"/>
                        </a:rPr>
                        <a:t>Healthcare providers.</a:t>
                      </a:r>
                      <a:endParaRPr lang="en-SO" sz="2400" dirty="0">
                        <a:latin typeface="Sabon Next LT" panose="02000500000000000000" pitchFamily="2" charset="0"/>
                        <a:cs typeface="Sabon Next LT" panose="02000500000000000000" pitchFamily="2" charset="0"/>
                      </a:endParaRPr>
                    </a:p>
                  </a:txBody>
                  <a:tcPr anchor="ctr">
                    <a:solidFill>
                      <a:srgbClr val="EBE8EF"/>
                    </a:solidFill>
                  </a:tcPr>
                </a:tc>
                <a:tc>
                  <a:txBody>
                    <a:bodyPr/>
                    <a:lstStyle/>
                    <a:p>
                      <a:pPr algn="l">
                        <a:lnSpc>
                          <a:spcPct val="120000"/>
                        </a:lnSpc>
                      </a:pPr>
                      <a:r>
                        <a:rPr lang="en-SO" sz="2400" dirty="0">
                          <a:latin typeface="Sabon Next LT" panose="02000500000000000000" pitchFamily="2" charset="0"/>
                          <a:cs typeface="Sabon Next LT" panose="02000500000000000000" pitchFamily="2" charset="0"/>
                        </a:rPr>
                        <a:t>2 public/national hospital</a:t>
                      </a:r>
                    </a:p>
                    <a:p>
                      <a:pPr algn="l">
                        <a:lnSpc>
                          <a:spcPct val="120000"/>
                        </a:lnSpc>
                      </a:pPr>
                      <a:r>
                        <a:rPr lang="en-SO" sz="2400" dirty="0">
                          <a:latin typeface="Sabon Next LT" panose="02000500000000000000" pitchFamily="2" charset="0"/>
                          <a:cs typeface="Sabon Next LT" panose="02000500000000000000" pitchFamily="2" charset="0"/>
                        </a:rPr>
                        <a:t>2 private hospital</a:t>
                      </a:r>
                    </a:p>
                    <a:p>
                      <a:pPr algn="l">
                        <a:lnSpc>
                          <a:spcPct val="120000"/>
                        </a:lnSpc>
                      </a:pPr>
                      <a:r>
                        <a:rPr lang="en-SO" sz="2400" dirty="0">
                          <a:latin typeface="Sabon Next LT" panose="02000500000000000000" pitchFamily="2" charset="0"/>
                          <a:cs typeface="Sabon Next LT" panose="02000500000000000000" pitchFamily="2" charset="0"/>
                        </a:rPr>
                        <a:t>3 clinics/pathology centers</a:t>
                      </a:r>
                    </a:p>
                    <a:p>
                      <a:pPr algn="l">
                        <a:lnSpc>
                          <a:spcPct val="120000"/>
                        </a:lnSpc>
                      </a:pPr>
                      <a:r>
                        <a:rPr lang="en-SO" sz="2400" dirty="0">
                          <a:latin typeface="Sabon Next LT" panose="02000500000000000000" pitchFamily="2" charset="0"/>
                          <a:cs typeface="Sabon Next LT" panose="02000500000000000000" pitchFamily="2" charset="0"/>
                        </a:rPr>
                        <a:t>3 colleges/universities</a:t>
                      </a:r>
                    </a:p>
                  </a:txBody>
                  <a:tcPr anchor="ctr">
                    <a:solidFill>
                      <a:srgbClr val="EBE8EF"/>
                    </a:solidFill>
                  </a:tcPr>
                </a:tc>
                <a:extLst>
                  <a:ext uri="{0D108BD9-81ED-4DB2-BD59-A6C34878D82A}">
                    <a16:rowId xmlns:a16="http://schemas.microsoft.com/office/drawing/2014/main" val="3306466357"/>
                  </a:ext>
                </a:extLst>
              </a:tr>
              <a:tr h="2171963">
                <a:tc>
                  <a:txBody>
                    <a:bodyPr/>
                    <a:lstStyle/>
                    <a:p>
                      <a:pPr algn="l">
                        <a:lnSpc>
                          <a:spcPct val="120000"/>
                        </a:lnSpc>
                      </a:pPr>
                      <a:r>
                        <a:rPr lang="en-SO" sz="2400" b="1" dirty="0">
                          <a:latin typeface="Sabon Next LT" panose="02000500000000000000" pitchFamily="2" charset="0"/>
                          <a:cs typeface="Sabon Next LT" panose="02000500000000000000" pitchFamily="2" charset="0"/>
                        </a:rPr>
                        <a:t>Semi-structured </a:t>
                      </a:r>
                    </a:p>
                    <a:p>
                      <a:pPr algn="l">
                        <a:lnSpc>
                          <a:spcPct val="120000"/>
                        </a:lnSpc>
                      </a:pPr>
                      <a:r>
                        <a:rPr lang="en-SO" sz="2400" b="1" dirty="0">
                          <a:latin typeface="Sabon Next LT" panose="02000500000000000000" pitchFamily="2" charset="0"/>
                          <a:cs typeface="Sabon Next LT" panose="02000500000000000000" pitchFamily="2" charset="0"/>
                        </a:rPr>
                        <a:t>interviews </a:t>
                      </a:r>
                    </a:p>
                    <a:p>
                      <a:pPr algn="l">
                        <a:lnSpc>
                          <a:spcPct val="120000"/>
                        </a:lnSpc>
                      </a:pPr>
                      <a:r>
                        <a:rPr lang="en-SO" sz="2400" b="0" dirty="0">
                          <a:latin typeface="Sabon Next LT" panose="02000500000000000000" pitchFamily="2" charset="0"/>
                          <a:cs typeface="Sabon Next LT" panose="02000500000000000000" pitchFamily="2" charset="0"/>
                        </a:rPr>
                        <a:t>(Qualitative)</a:t>
                      </a:r>
                      <a:endParaRPr lang="en-SO" sz="2400" b="1" dirty="0">
                        <a:latin typeface="Sabon Next LT" panose="02000500000000000000" pitchFamily="2" charset="0"/>
                        <a:cs typeface="Sabon Next LT" panose="02000500000000000000" pitchFamily="2" charset="0"/>
                      </a:endParaRPr>
                    </a:p>
                  </a:txBody>
                  <a:tcPr anchor="ctr"/>
                </a:tc>
                <a:tc>
                  <a:txBody>
                    <a:bodyPr/>
                    <a:lstStyle/>
                    <a:p>
                      <a:pPr algn="l">
                        <a:lnSpc>
                          <a:spcPct val="120000"/>
                        </a:lnSpc>
                      </a:pPr>
                      <a:r>
                        <a:rPr lang="en-US" sz="2400" dirty="0">
                          <a:latin typeface="Sabon Next LT" panose="02000500000000000000" pitchFamily="2" charset="0"/>
                          <a:cs typeface="Sabon Next LT" panose="02000500000000000000" pitchFamily="2" charset="0"/>
                        </a:rPr>
                        <a:t>Healthcare leadership, administrators, providers and students; </a:t>
                      </a:r>
                    </a:p>
                    <a:p>
                      <a:pPr algn="l">
                        <a:lnSpc>
                          <a:spcPct val="120000"/>
                        </a:lnSpc>
                      </a:pPr>
                      <a:r>
                        <a:rPr lang="en-SO" sz="2400" dirty="0">
                          <a:latin typeface="Sabon Next LT" panose="02000500000000000000" pitchFamily="2" charset="0"/>
                          <a:cs typeface="Sabon Next LT" panose="02000500000000000000" pitchFamily="2" charset="0"/>
                        </a:rPr>
                        <a:t>academic leadership and instructors.</a:t>
                      </a:r>
                    </a:p>
                  </a:txBody>
                  <a:tcPr anchor="ctr"/>
                </a:tc>
                <a:tc>
                  <a:txBody>
                    <a:bodyPr/>
                    <a:lstStyle/>
                    <a:p>
                      <a:pPr algn="l">
                        <a:lnSpc>
                          <a:spcPct val="120000"/>
                        </a:lnSpc>
                      </a:pPr>
                      <a:r>
                        <a:rPr lang="en-US" sz="2400" dirty="0">
                          <a:latin typeface="Sabon Next LT" panose="02000500000000000000" pitchFamily="2" charset="0"/>
                          <a:cs typeface="Sabon Next LT" panose="02000500000000000000" pitchFamily="2" charset="0"/>
                        </a:rPr>
                        <a:t>22 interviews </a:t>
                      </a:r>
                      <a:endParaRPr lang="en-SO" sz="2400" dirty="0">
                        <a:latin typeface="Sabon Next LT" panose="02000500000000000000" pitchFamily="2" charset="0"/>
                        <a:cs typeface="Sabon Next LT" panose="02000500000000000000" pitchFamily="2" charset="0"/>
                      </a:endParaRPr>
                    </a:p>
                  </a:txBody>
                  <a:tcPr anchor="ctr"/>
                </a:tc>
                <a:extLst>
                  <a:ext uri="{0D108BD9-81ED-4DB2-BD59-A6C34878D82A}">
                    <a16:rowId xmlns:a16="http://schemas.microsoft.com/office/drawing/2014/main" val="1119546172"/>
                  </a:ext>
                </a:extLst>
              </a:tr>
              <a:tr h="2374182">
                <a:tc>
                  <a:txBody>
                    <a:bodyPr/>
                    <a:lstStyle/>
                    <a:p>
                      <a:pPr algn="l">
                        <a:lnSpc>
                          <a:spcPct val="120000"/>
                        </a:lnSpc>
                      </a:pPr>
                      <a:r>
                        <a:rPr lang="en-SO" sz="2400" b="1" dirty="0">
                          <a:latin typeface="Sabon Next LT" panose="02000500000000000000" pitchFamily="2" charset="0"/>
                          <a:cs typeface="Sabon Next LT" panose="02000500000000000000" pitchFamily="2" charset="0"/>
                        </a:rPr>
                        <a:t>Cancer Statistics</a:t>
                      </a:r>
                      <a:endParaRPr lang="en-SO" sz="2400" b="0" dirty="0">
                        <a:latin typeface="Sabon Next LT" panose="02000500000000000000" pitchFamily="2" charset="0"/>
                        <a:cs typeface="Sabon Next LT" panose="02000500000000000000" pitchFamily="2" charset="0"/>
                      </a:endParaRPr>
                    </a:p>
                    <a:p>
                      <a:pPr algn="l">
                        <a:lnSpc>
                          <a:spcPct val="120000"/>
                        </a:lnSpc>
                      </a:pPr>
                      <a:r>
                        <a:rPr lang="en-SO" sz="2400" b="0" dirty="0">
                          <a:latin typeface="Sabon Next LT" panose="02000500000000000000" pitchFamily="2" charset="0"/>
                          <a:cs typeface="Sabon Next LT" panose="02000500000000000000" pitchFamily="2" charset="0"/>
                        </a:rPr>
                        <a:t>(Qualitative)</a:t>
                      </a:r>
                    </a:p>
                  </a:txBody>
                  <a:tcPr anchor="ctr">
                    <a:solidFill>
                      <a:srgbClr val="968BAF">
                        <a:alpha val="20000"/>
                      </a:srgbClr>
                    </a:solidFill>
                  </a:tcPr>
                </a:tc>
                <a:tc>
                  <a:txBody>
                    <a:bodyPr/>
                    <a:lstStyle/>
                    <a:p>
                      <a:pPr algn="l">
                        <a:lnSpc>
                          <a:spcPct val="120000"/>
                        </a:lnSpc>
                      </a:pPr>
                      <a:r>
                        <a:rPr lang="en-SO" sz="2400" dirty="0">
                          <a:latin typeface="Sabon Next LT" panose="02000500000000000000" pitchFamily="2" charset="0"/>
                          <a:cs typeface="Sabon Next LT" panose="02000500000000000000" pitchFamily="2" charset="0"/>
                        </a:rPr>
                        <a:t>Population pathology data, incidence and mortality rates.</a:t>
                      </a:r>
                    </a:p>
                  </a:txBody>
                  <a:tcPr anchor="ctr">
                    <a:solidFill>
                      <a:srgbClr val="968BAF">
                        <a:alpha val="20000"/>
                      </a:srgbClr>
                    </a:solidFill>
                  </a:tcPr>
                </a:tc>
                <a:tc>
                  <a:txBody>
                    <a:bodyPr/>
                    <a:lstStyle/>
                    <a:p>
                      <a:pPr marL="0" marR="0" lvl="0" indent="0" algn="l" defTabSz="4023200" rtl="0" eaLnBrk="1" fontAlgn="auto" latinLnBrk="0" hangingPunct="1">
                        <a:lnSpc>
                          <a:spcPct val="120000"/>
                        </a:lnSpc>
                        <a:spcBef>
                          <a:spcPts val="0"/>
                        </a:spcBef>
                        <a:spcAft>
                          <a:spcPts val="0"/>
                        </a:spcAft>
                        <a:buClrTx/>
                        <a:buSzTx/>
                        <a:buFontTx/>
                        <a:buNone/>
                        <a:tabLst/>
                        <a:defRPr/>
                      </a:pPr>
                      <a:r>
                        <a:rPr lang="en-US" sz="2400" dirty="0">
                          <a:latin typeface="Sabon Next LT" panose="02000500000000000000" pitchFamily="2" charset="0"/>
                          <a:cs typeface="Sabon Next LT" panose="02000500000000000000" pitchFamily="2" charset="0"/>
                        </a:rPr>
                        <a:t>Incomplete data and tracking mechanisms.</a:t>
                      </a:r>
                      <a:endParaRPr lang="en-SO" sz="2400" dirty="0">
                        <a:latin typeface="Sabon Next LT" panose="02000500000000000000" pitchFamily="2" charset="0"/>
                        <a:cs typeface="Sabon Next LT" panose="02000500000000000000" pitchFamily="2" charset="0"/>
                      </a:endParaRPr>
                    </a:p>
                  </a:txBody>
                  <a:tcPr anchor="ctr">
                    <a:solidFill>
                      <a:srgbClr val="968BAF">
                        <a:alpha val="20000"/>
                      </a:srgbClr>
                    </a:solidFill>
                  </a:tcPr>
                </a:tc>
                <a:extLst>
                  <a:ext uri="{0D108BD9-81ED-4DB2-BD59-A6C34878D82A}">
                    <a16:rowId xmlns:a16="http://schemas.microsoft.com/office/drawing/2014/main" val="1462648759"/>
                  </a:ext>
                </a:extLst>
              </a:tr>
              <a:tr h="1818475">
                <a:tc>
                  <a:txBody>
                    <a:bodyPr/>
                    <a:lstStyle/>
                    <a:p>
                      <a:pPr algn="l">
                        <a:lnSpc>
                          <a:spcPct val="120000"/>
                        </a:lnSpc>
                      </a:pPr>
                      <a:r>
                        <a:rPr lang="en-SO" sz="2400" b="1" dirty="0">
                          <a:latin typeface="Sabon Next LT" panose="02000500000000000000" pitchFamily="2" charset="0"/>
                          <a:cs typeface="Sabon Next LT" panose="02000500000000000000" pitchFamily="2" charset="0"/>
                        </a:rPr>
                        <a:t>WHO NCD Country Capacity Survey</a:t>
                      </a:r>
                      <a:endParaRPr lang="en-SO" sz="2400" b="0" dirty="0">
                        <a:latin typeface="Sabon Next LT" panose="02000500000000000000" pitchFamily="2" charset="0"/>
                        <a:cs typeface="Sabon Next LT" panose="02000500000000000000" pitchFamily="2" charset="0"/>
                      </a:endParaRPr>
                    </a:p>
                  </a:txBody>
                  <a:tcPr anchor="ctr"/>
                </a:tc>
                <a:tc>
                  <a:txBody>
                    <a:bodyPr/>
                    <a:lstStyle/>
                    <a:p>
                      <a:pPr algn="l">
                        <a:lnSpc>
                          <a:spcPct val="120000"/>
                        </a:lnSpc>
                      </a:pPr>
                      <a:r>
                        <a:rPr lang="en-SO" sz="2400" dirty="0">
                          <a:latin typeface="Sabon Next LT" panose="02000500000000000000" pitchFamily="2" charset="0"/>
                          <a:cs typeface="Sabon Next LT" panose="02000500000000000000" pitchFamily="2" charset="0"/>
                        </a:rPr>
                        <a:t>Government policy administrators and officials.</a:t>
                      </a:r>
                    </a:p>
                  </a:txBody>
                  <a:tcPr anchor="ctr"/>
                </a:tc>
                <a:tc>
                  <a:txBody>
                    <a:bodyPr/>
                    <a:lstStyle/>
                    <a:p>
                      <a:pPr algn="l">
                        <a:lnSpc>
                          <a:spcPct val="120000"/>
                        </a:lnSpc>
                      </a:pPr>
                      <a:r>
                        <a:rPr lang="en-SO" sz="2400" dirty="0">
                          <a:latin typeface="Sabon Next LT" panose="02000500000000000000" pitchFamily="2" charset="0"/>
                          <a:cs typeface="Sabon Next LT" panose="02000500000000000000" pitchFamily="2" charset="0"/>
                        </a:rPr>
                        <a:t>26 question country profile on national institutional knowledge, delivery mechanisms, and national strategies. </a:t>
                      </a:r>
                    </a:p>
                  </a:txBody>
                  <a:tcPr anchor="ctr"/>
                </a:tc>
                <a:extLst>
                  <a:ext uri="{0D108BD9-81ED-4DB2-BD59-A6C34878D82A}">
                    <a16:rowId xmlns:a16="http://schemas.microsoft.com/office/drawing/2014/main" val="3107592107"/>
                  </a:ext>
                </a:extLst>
              </a:tr>
            </a:tbl>
          </a:graphicData>
        </a:graphic>
      </p:graphicFrame>
      <p:sp>
        <p:nvSpPr>
          <p:cNvPr id="49" name="직사각형 39">
            <a:extLst>
              <a:ext uri="{FF2B5EF4-FFF2-40B4-BE49-F238E27FC236}">
                <a16:creationId xmlns:a16="http://schemas.microsoft.com/office/drawing/2014/main" id="{55AA212D-80A7-9A53-E69F-1481A38726B6}"/>
              </a:ext>
            </a:extLst>
          </p:cNvPr>
          <p:cNvSpPr/>
          <p:nvPr/>
        </p:nvSpPr>
        <p:spPr>
          <a:xfrm>
            <a:off x="15000794" y="11600279"/>
            <a:ext cx="13022685" cy="10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9337" tIns="64668" rIns="129337" bIns="64668" rtlCol="0" anchor="ctr"/>
          <a:lstStyle/>
          <a:p>
            <a:pPr defTabSz="3106043"/>
            <a:r>
              <a:rPr lang="en-US" altLang="ko-KR" sz="4800" b="1" dirty="0">
                <a:ln>
                  <a:solidFill>
                    <a:schemeClr val="accent1">
                      <a:alpha val="0"/>
                    </a:schemeClr>
                  </a:solidFill>
                </a:ln>
                <a:solidFill>
                  <a:schemeClr val="tx1"/>
                </a:solidFill>
                <a:latin typeface="나눔고딕 ExtraBold" pitchFamily="50" charset="-127"/>
                <a:ea typeface="나눔고딕 ExtraBold" pitchFamily="50" charset="-127"/>
              </a:rPr>
              <a:t>RESULTS: THEMES</a:t>
            </a:r>
          </a:p>
        </p:txBody>
      </p:sp>
      <p:sp>
        <p:nvSpPr>
          <p:cNvPr id="50" name="직사각형 16">
            <a:extLst>
              <a:ext uri="{FF2B5EF4-FFF2-40B4-BE49-F238E27FC236}">
                <a16:creationId xmlns:a16="http://schemas.microsoft.com/office/drawing/2014/main" id="{E36A0D22-AFA5-9703-E093-9DA94ED9A93F}"/>
              </a:ext>
            </a:extLst>
          </p:cNvPr>
          <p:cNvSpPr/>
          <p:nvPr/>
        </p:nvSpPr>
        <p:spPr>
          <a:xfrm>
            <a:off x="18193275" y="6931644"/>
            <a:ext cx="9327249" cy="4174790"/>
          </a:xfrm>
          <a:prstGeom prst="rect">
            <a:avLst/>
          </a:prstGeom>
        </p:spPr>
        <p:txBody>
          <a:bodyPr wrap="square" lIns="102801" tIns="51400" rIns="102801" bIns="51400">
            <a:spAutoFit/>
          </a:bodyPr>
          <a:lstStyle/>
          <a:p>
            <a:pPr marL="0" lvl="1">
              <a:lnSpc>
                <a:spcPct val="150000"/>
              </a:lnSpc>
            </a:pPr>
            <a:r>
              <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rPr>
              <a:t>All interviews were conducted in English, recorded and transcribed. Findings were analyzed using a SWOT framework, selected for its structured approach feasibility with the project timeline and resource-constraints.  </a:t>
            </a:r>
          </a:p>
        </p:txBody>
      </p:sp>
      <p:pic>
        <p:nvPicPr>
          <p:cNvPr id="51" name="Picture 50" descr="A logo of a company&#10;&#10;AI-generated content may be incorrect.">
            <a:extLst>
              <a:ext uri="{FF2B5EF4-FFF2-40B4-BE49-F238E27FC236}">
                <a16:creationId xmlns:a16="http://schemas.microsoft.com/office/drawing/2014/main" id="{5BD2088B-8CFC-3906-0050-B1DCEFE91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1383" y="7945957"/>
            <a:ext cx="2683222" cy="2617778"/>
          </a:xfrm>
          <a:prstGeom prst="rect">
            <a:avLst/>
          </a:prstGeom>
        </p:spPr>
      </p:pic>
      <p:sp>
        <p:nvSpPr>
          <p:cNvPr id="52" name="직사각형 16">
            <a:extLst>
              <a:ext uri="{FF2B5EF4-FFF2-40B4-BE49-F238E27FC236}">
                <a16:creationId xmlns:a16="http://schemas.microsoft.com/office/drawing/2014/main" id="{C5A5C176-4A34-F50B-46EE-35EF51C74EB7}"/>
              </a:ext>
            </a:extLst>
          </p:cNvPr>
          <p:cNvSpPr/>
          <p:nvPr/>
        </p:nvSpPr>
        <p:spPr>
          <a:xfrm>
            <a:off x="15000794" y="12622895"/>
            <a:ext cx="13022685" cy="4174790"/>
          </a:xfrm>
          <a:prstGeom prst="rect">
            <a:avLst/>
          </a:prstGeom>
        </p:spPr>
        <p:txBody>
          <a:bodyPr wrap="square" lIns="102801" tIns="51400" rIns="102801" bIns="51400">
            <a:spAutoFit/>
          </a:bodyPr>
          <a:lstStyle/>
          <a:p>
            <a:pPr marL="571500" lvl="1" indent="-571500">
              <a:lnSpc>
                <a:spcPct val="150000"/>
              </a:lnSpc>
              <a:buFont typeface="Arial" panose="020B0604020202020204" pitchFamily="34" charset="0"/>
              <a:buChar char="•"/>
            </a:pPr>
            <a:r>
              <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rPr>
              <a:t>Of 26 interviews, 22 were analyzed</a:t>
            </a:r>
          </a:p>
          <a:p>
            <a:pPr marL="571500" lvl="1" indent="-571500">
              <a:lnSpc>
                <a:spcPct val="150000"/>
              </a:lnSpc>
              <a:buFont typeface="Arial" panose="020B0604020202020204" pitchFamily="34" charset="0"/>
              <a:buChar char="•"/>
            </a:pPr>
            <a:r>
              <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rPr>
              <a:t>Males: 55%; Females: 45%</a:t>
            </a:r>
          </a:p>
          <a:p>
            <a:pPr marL="571500" lvl="1" indent="-571500">
              <a:lnSpc>
                <a:spcPct val="150000"/>
              </a:lnSpc>
              <a:buFont typeface="Arial" panose="020B0604020202020204" pitchFamily="34" charset="0"/>
              <a:buChar char="•"/>
            </a:pPr>
            <a:r>
              <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rPr>
              <a:t>Occupation: 59% in government sector; 41% in private sector</a:t>
            </a:r>
          </a:p>
          <a:p>
            <a:pPr marL="571500" lvl="1" indent="-571500">
              <a:lnSpc>
                <a:spcPct val="150000"/>
              </a:lnSpc>
              <a:buFont typeface="Arial" panose="020B0604020202020204" pitchFamily="34" charset="0"/>
              <a:buChar char="•"/>
            </a:pPr>
            <a:r>
              <a:rPr lang="en-US" altLang="ko-KR" sz="3600" spc="-22" dirty="0">
                <a:ln>
                  <a:solidFill>
                    <a:schemeClr val="accent1">
                      <a:alpha val="0"/>
                    </a:schemeClr>
                  </a:solidFill>
                </a:ln>
                <a:latin typeface="Sabon Next LT" panose="02000500000000000000" pitchFamily="2" charset="0"/>
                <a:ea typeface="나눔고딕" panose="020D0604000000000000" pitchFamily="50" charset="-127"/>
                <a:cs typeface="Sabon Next LT" panose="02000500000000000000" pitchFamily="2" charset="0"/>
              </a:rPr>
              <a:t>Professional degrees obtained outside of Somaliland/Somalia: 41% (Africa, India, China, Taiwan, UAE, and UK)</a:t>
            </a:r>
          </a:p>
        </p:txBody>
      </p:sp>
      <p:graphicFrame>
        <p:nvGraphicFramePr>
          <p:cNvPr id="57" name="Table 56">
            <a:extLst>
              <a:ext uri="{FF2B5EF4-FFF2-40B4-BE49-F238E27FC236}">
                <a16:creationId xmlns:a16="http://schemas.microsoft.com/office/drawing/2014/main" id="{123CA67E-4ACB-BC28-9E1C-A29E5F675523}"/>
              </a:ext>
            </a:extLst>
          </p:cNvPr>
          <p:cNvGraphicFramePr>
            <a:graphicFrameLocks noGrp="1"/>
          </p:cNvGraphicFramePr>
          <p:nvPr>
            <p:extLst>
              <p:ext uri="{D42A27DB-BD31-4B8C-83A1-F6EECF244321}">
                <p14:modId xmlns:p14="http://schemas.microsoft.com/office/powerpoint/2010/main" val="2768723681"/>
              </p:ext>
            </p:extLst>
          </p:nvPr>
        </p:nvGraphicFramePr>
        <p:xfrm>
          <a:off x="15011090" y="17019826"/>
          <a:ext cx="12857609" cy="12644502"/>
        </p:xfrm>
        <a:graphic>
          <a:graphicData uri="http://schemas.openxmlformats.org/drawingml/2006/table">
            <a:tbl>
              <a:tblPr firstRow="1" bandRow="1">
                <a:tableStyleId>{F2DE63D5-997A-4646-A377-4702673A728D}</a:tableStyleId>
              </a:tblPr>
              <a:tblGrid>
                <a:gridCol w="12857609">
                  <a:extLst>
                    <a:ext uri="{9D8B030D-6E8A-4147-A177-3AD203B41FA5}">
                      <a16:colId xmlns:a16="http://schemas.microsoft.com/office/drawing/2014/main" val="2540451603"/>
                    </a:ext>
                  </a:extLst>
                </a:gridCol>
              </a:tblGrid>
              <a:tr h="558378">
                <a:tc>
                  <a:txBody>
                    <a:bodyPr/>
                    <a:lstStyle/>
                    <a:p>
                      <a:pPr marL="0" marR="0" lvl="0" indent="0" algn="ctr" defTabSz="4023200" rtl="0" eaLnBrk="1" fontAlgn="auto" latinLnBrk="0" hangingPunct="1">
                        <a:lnSpc>
                          <a:spcPct val="150000"/>
                        </a:lnSpc>
                        <a:spcBef>
                          <a:spcPts val="0"/>
                        </a:spcBef>
                        <a:spcAft>
                          <a:spcPts val="0"/>
                        </a:spcAft>
                        <a:buClrTx/>
                        <a:buSzTx/>
                        <a:buFontTx/>
                        <a:buNone/>
                        <a:tabLst/>
                        <a:defRPr/>
                      </a:pPr>
                      <a:r>
                        <a:rPr lang="en-US" sz="3600" b="1" kern="1200" spc="0" dirty="0">
                          <a:ln>
                            <a:solidFill>
                              <a:schemeClr val="accent1">
                                <a:shade val="50000"/>
                                <a:alpha val="0"/>
                              </a:schemeClr>
                            </a:solidFill>
                          </a:ln>
                          <a:solidFill>
                            <a:schemeClr val="bg1"/>
                          </a:solidFill>
                          <a:latin typeface="NanumGothic" panose="020D0604000000000000" pitchFamily="34" charset="-127"/>
                          <a:ea typeface="NanumGothic" panose="020D0604000000000000" pitchFamily="34" charset="-127"/>
                          <a:cs typeface="Sabon Next LT" panose="02000500000000000000" pitchFamily="2" charset="0"/>
                        </a:rPr>
                        <a:t>Academia, Research and Workforce</a:t>
                      </a:r>
                    </a:p>
                  </a:txBody>
                  <a:tcPr>
                    <a:lnB w="6350" cap="flat" cmpd="sng" algn="ctr">
                      <a:noFill/>
                      <a:prstDash val="solid"/>
                      <a:miter lim="800000"/>
                    </a:lnB>
                    <a:solidFill>
                      <a:srgbClr val="915A6C"/>
                    </a:solidFill>
                  </a:tcPr>
                </a:tc>
                <a:extLst>
                  <a:ext uri="{0D108BD9-81ED-4DB2-BD59-A6C34878D82A}">
                    <a16:rowId xmlns:a16="http://schemas.microsoft.com/office/drawing/2014/main" val="527610936"/>
                  </a:ext>
                </a:extLst>
              </a:tr>
              <a:tr h="3743962">
                <a:tc>
                  <a:txBody>
                    <a:bodyPr/>
                    <a:lstStyle/>
                    <a:p>
                      <a:pPr marL="0" marR="0" lvl="0" indent="0" algn="ctr" defTabSz="4036710" rtl="0" eaLnBrk="1" fontAlgn="auto" latinLnBrk="1" hangingPunct="1">
                        <a:lnSpc>
                          <a:spcPct val="150000"/>
                        </a:lnSpc>
                        <a:spcBef>
                          <a:spcPts val="0"/>
                        </a:spcBef>
                        <a:spcAft>
                          <a:spcPts val="0"/>
                        </a:spcAft>
                        <a:buClrTx/>
                        <a:buSzTx/>
                        <a:buFont typeface="Arial" panose="020B0604020202020204" pitchFamily="34" charset="0"/>
                        <a:buNone/>
                        <a:tabLst/>
                        <a:defRPr/>
                      </a:pPr>
                      <a:r>
                        <a:rPr lang="en-US" altLang="ko-KR" sz="3200" b="1" i="0" kern="1200" spc="0" dirty="0">
                          <a:ln>
                            <a:solidFill>
                              <a:schemeClr val="accent1">
                                <a:shade val="50000"/>
                                <a:alpha val="0"/>
                              </a:schemeClr>
                            </a:solidFill>
                          </a:ln>
                          <a:solidFill>
                            <a:schemeClr val="tx1"/>
                          </a:solidFill>
                          <a:latin typeface="Sabon Next LT" panose="02000500000000000000" pitchFamily="2" charset="0"/>
                          <a:ea typeface="NanumGothic" pitchFamily="2" charset="-127"/>
                          <a:cs typeface="Sabon Next LT" panose="02000500000000000000" pitchFamily="2" charset="0"/>
                        </a:rPr>
                        <a:t>“</a:t>
                      </a:r>
                      <a:r>
                        <a:rPr lang="en-US" altLang="ko-KR" sz="3200" b="1" i="0"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The poor get left out and those with money find solutions.” </a:t>
                      </a:r>
                    </a:p>
                    <a:p>
                      <a:pPr marL="0" marR="0" lvl="0" indent="0" algn="ctr" defTabSz="4036710" rtl="0" eaLnBrk="1" fontAlgn="auto" latinLnBrk="1" hangingPunct="1">
                        <a:lnSpc>
                          <a:spcPct val="150000"/>
                        </a:lnSpc>
                        <a:spcBef>
                          <a:spcPts val="0"/>
                        </a:spcBef>
                        <a:spcAft>
                          <a:spcPts val="0"/>
                        </a:spcAft>
                        <a:buClrTx/>
                        <a:buSzTx/>
                        <a:buFont typeface="Arial" panose="020B0604020202020204" pitchFamily="34" charset="0"/>
                        <a:buNone/>
                        <a:tabLst/>
                        <a:defRPr/>
                      </a:pPr>
                      <a:r>
                        <a:rPr lang="en-US" altLang="ko-KR" sz="3200" b="1" i="0"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(Academic Leader)</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200" dirty="0">
                          <a:latin typeface="Sabon Next LT" panose="02000500000000000000" pitchFamily="2" charset="0"/>
                          <a:cs typeface="Sabon Next LT" panose="02000500000000000000" pitchFamily="2" charset="0"/>
                        </a:rPr>
                        <a:t>Oncology training does not appear in college and university curricula, leaving most providers ill-equipped to support cancer patients. </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200" dirty="0">
                          <a:latin typeface="Sabon Next LT" panose="02000500000000000000" pitchFamily="2" charset="0"/>
                          <a:cs typeface="Sabon Next LT" panose="02000500000000000000" pitchFamily="2" charset="0"/>
                        </a:rPr>
                        <a:t>Cancer data on Somali women derives almost entirely from diaspora populations; fewer than 10 publications focus on cancer in Somaliland. </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200" dirty="0">
                          <a:latin typeface="Sabon Next LT" panose="02000500000000000000" pitchFamily="2" charset="0"/>
                          <a:cs typeface="Sabon Next LT" panose="02000500000000000000" pitchFamily="2" charset="0"/>
                        </a:rPr>
                        <a:t>International partnerships on cancer care/control focus on healthcare delivery, workforce exchange, and emerging research.</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endParaRPr lang="en-US" sz="3200" dirty="0">
                        <a:latin typeface="Sabon Next LT" panose="02000500000000000000" pitchFamily="2" charset="0"/>
                        <a:cs typeface="Sabon Next LT" panose="02000500000000000000" pitchFamily="2" charset="0"/>
                      </a:endParaRPr>
                    </a:p>
                  </a:txBody>
                  <a:tcPr>
                    <a:lnL w="6350" cap="flat" cmpd="sng" algn="ctr">
                      <a:noFill/>
                      <a:prstDash val="solid"/>
                      <a:miter lim="800000"/>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918076896"/>
                  </a:ext>
                </a:extLst>
              </a:tr>
              <a:tr h="638645">
                <a:tc>
                  <a:txBody>
                    <a:bodyPr/>
                    <a:lstStyle/>
                    <a:p>
                      <a:pPr marL="0" marR="0" lvl="0" indent="0" algn="ctr" defTabSz="4036710" rtl="0" eaLnBrk="1" fontAlgn="auto" latinLnBrk="1" hangingPunct="1">
                        <a:lnSpc>
                          <a:spcPct val="150000"/>
                        </a:lnSpc>
                        <a:spcBef>
                          <a:spcPts val="0"/>
                        </a:spcBef>
                        <a:spcAft>
                          <a:spcPts val="0"/>
                        </a:spcAft>
                        <a:buClrTx/>
                        <a:buSzTx/>
                        <a:buFont typeface="Arial" panose="020B0604020202020204" pitchFamily="34" charset="0"/>
                        <a:buNone/>
                        <a:tabLst/>
                        <a:defRPr/>
                      </a:pPr>
                      <a:r>
                        <a:rPr lang="en-US" sz="3600" b="1" dirty="0">
                          <a:solidFill>
                            <a:schemeClr val="bg1"/>
                          </a:solidFill>
                          <a:latin typeface="NanumGothic" panose="020D0604000000000000" pitchFamily="34" charset="-127"/>
                          <a:ea typeface="NanumGothic" panose="020D0604000000000000" pitchFamily="34" charset="-127"/>
                          <a:cs typeface="Sabon Next LT" panose="02000500000000000000" pitchFamily="2" charset="0"/>
                        </a:rPr>
                        <a:t>Policy and Governance</a:t>
                      </a:r>
                    </a:p>
                  </a:txBody>
                  <a:tcPr>
                    <a:lnT w="6350" cap="flat" cmpd="sng" algn="ctr">
                      <a:noFill/>
                      <a:prstDash val="solid"/>
                      <a:miter lim="800000"/>
                    </a:lnT>
                    <a:lnB w="6350" cap="flat" cmpd="sng" algn="ctr">
                      <a:noFill/>
                      <a:prstDash val="solid"/>
                      <a:miter lim="800000"/>
                    </a:lnB>
                    <a:solidFill>
                      <a:srgbClr val="915A6C"/>
                    </a:solidFill>
                  </a:tcPr>
                </a:tc>
                <a:extLst>
                  <a:ext uri="{0D108BD9-81ED-4DB2-BD59-A6C34878D82A}">
                    <a16:rowId xmlns:a16="http://schemas.microsoft.com/office/drawing/2014/main" val="151044584"/>
                  </a:ext>
                </a:extLst>
              </a:tr>
              <a:tr h="3914418">
                <a:tc>
                  <a:txBody>
                    <a:bodyPr/>
                    <a:lstStyle/>
                    <a:p>
                      <a:pPr marL="0" marR="0" lvl="0" indent="0" algn="ctr" defTabSz="4023200" rtl="0" eaLnBrk="1" fontAlgn="auto" latinLnBrk="0" hangingPunct="1">
                        <a:lnSpc>
                          <a:spcPct val="150000"/>
                        </a:lnSpc>
                        <a:spcBef>
                          <a:spcPts val="0"/>
                        </a:spcBef>
                        <a:spcAft>
                          <a:spcPts val="0"/>
                        </a:spcAft>
                        <a:buClrTx/>
                        <a:buSzTx/>
                        <a:buFontTx/>
                        <a:buNone/>
                        <a:tabLst/>
                        <a:defRPr/>
                      </a:pPr>
                      <a:r>
                        <a:rPr lang="en-US" altLang="ko-KR" sz="3200" b="1" i="1" kern="1200" spc="0" dirty="0">
                          <a:ln>
                            <a:solidFill>
                              <a:schemeClr val="accent1">
                                <a:shade val="50000"/>
                                <a:alpha val="0"/>
                              </a:schemeClr>
                            </a:solidFill>
                          </a:ln>
                          <a:solidFill>
                            <a:schemeClr val="tx1"/>
                          </a:solidFill>
                          <a:latin typeface="Sabon Next LT" panose="02000500000000000000" pitchFamily="2" charset="0"/>
                          <a:ea typeface="NanumGothic" pitchFamily="2" charset="-127"/>
                          <a:cs typeface="Sabon Next LT" panose="02000500000000000000" pitchFamily="2" charset="0"/>
                        </a:rPr>
                        <a:t>“</a:t>
                      </a:r>
                      <a:r>
                        <a:rPr lang="en-US" altLang="ko-KR" sz="3200" b="1"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We have been thinking about rebuilding a country, not how to save people from cancer.” </a:t>
                      </a:r>
                      <a:r>
                        <a:rPr lang="en-US" altLang="ko-KR" sz="3200" b="1" i="0"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(Healthcare Administrator) </a:t>
                      </a:r>
                    </a:p>
                    <a:p>
                      <a:pPr marL="457200" marR="0" lvl="0" indent="-457200" algn="l" defTabSz="4023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latin typeface="Sabon Next LT" panose="02000500000000000000" pitchFamily="2" charset="0"/>
                          <a:cs typeface="Sabon Next LT" panose="02000500000000000000" pitchFamily="2" charset="0"/>
                        </a:rPr>
                        <a:t>Absence of national cancer registries, agendas, and standardized data results in inconsistent statistics and limited accountability. </a:t>
                      </a:r>
                    </a:p>
                    <a:p>
                      <a:pPr marL="457200" marR="0" lvl="0" indent="-457200" algn="l" defTabSz="4023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latin typeface="Sabon Next LT" panose="02000500000000000000" pitchFamily="2" charset="0"/>
                          <a:cs typeface="Sabon Next LT" panose="02000500000000000000" pitchFamily="2" charset="0"/>
                        </a:rPr>
                        <a:t>Policymakers lack sufficient understanding of cancer control; need for greater clinical expertise in policy development.</a:t>
                      </a:r>
                    </a:p>
                  </a:txBody>
                  <a:tcPr>
                    <a:lnL w="6350" cap="flat" cmpd="sng" algn="ctr">
                      <a:noFill/>
                      <a:prstDash val="solid"/>
                      <a:miter lim="800000"/>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09693756"/>
                  </a:ext>
                </a:extLst>
              </a:tr>
            </a:tbl>
          </a:graphicData>
        </a:graphic>
      </p:graphicFrame>
      <p:graphicFrame>
        <p:nvGraphicFramePr>
          <p:cNvPr id="62" name="Table 61">
            <a:extLst>
              <a:ext uri="{FF2B5EF4-FFF2-40B4-BE49-F238E27FC236}">
                <a16:creationId xmlns:a16="http://schemas.microsoft.com/office/drawing/2014/main" id="{30DF6740-CF5B-09AD-7B22-BC9551813FDA}"/>
              </a:ext>
            </a:extLst>
          </p:cNvPr>
          <p:cNvGraphicFramePr>
            <a:graphicFrameLocks noGrp="1"/>
          </p:cNvGraphicFramePr>
          <p:nvPr>
            <p:extLst>
              <p:ext uri="{D42A27DB-BD31-4B8C-83A1-F6EECF244321}">
                <p14:modId xmlns:p14="http://schemas.microsoft.com/office/powerpoint/2010/main" val="445543152"/>
              </p:ext>
            </p:extLst>
          </p:nvPr>
        </p:nvGraphicFramePr>
        <p:xfrm>
          <a:off x="28735931" y="11606930"/>
          <a:ext cx="12857609" cy="9868339"/>
        </p:xfrm>
        <a:graphic>
          <a:graphicData uri="http://schemas.openxmlformats.org/drawingml/2006/table">
            <a:tbl>
              <a:tblPr firstRow="1" bandRow="1">
                <a:tableStyleId>{F2DE63D5-997A-4646-A377-4702673A728D}</a:tableStyleId>
              </a:tblPr>
              <a:tblGrid>
                <a:gridCol w="12857609">
                  <a:extLst>
                    <a:ext uri="{9D8B030D-6E8A-4147-A177-3AD203B41FA5}">
                      <a16:colId xmlns:a16="http://schemas.microsoft.com/office/drawing/2014/main" val="2540451603"/>
                    </a:ext>
                  </a:extLst>
                </a:gridCol>
              </a:tblGrid>
              <a:tr h="807524">
                <a:tc>
                  <a:txBody>
                    <a:bodyPr/>
                    <a:lstStyle/>
                    <a:p>
                      <a:pPr marL="0" marR="0" lvl="0" indent="0" algn="ctr" defTabSz="4036710" rtl="0" eaLnBrk="1" fontAlgn="auto" latinLnBrk="1" hangingPunct="1">
                        <a:lnSpc>
                          <a:spcPct val="150000"/>
                        </a:lnSpc>
                        <a:spcBef>
                          <a:spcPts val="0"/>
                        </a:spcBef>
                        <a:spcAft>
                          <a:spcPts val="0"/>
                        </a:spcAft>
                        <a:buClrTx/>
                        <a:buSzTx/>
                        <a:buFont typeface="Arial" panose="020B0604020202020204" pitchFamily="34" charset="0"/>
                        <a:buNone/>
                        <a:tabLst/>
                        <a:defRPr/>
                      </a:pPr>
                      <a:r>
                        <a:rPr lang="en-US" sz="3200" b="1" dirty="0">
                          <a:solidFill>
                            <a:schemeClr val="bg1"/>
                          </a:solidFill>
                          <a:latin typeface="NanumGothic" panose="020D0604000000000000" pitchFamily="34" charset="-127"/>
                          <a:ea typeface="NanumGothic" panose="020D0604000000000000" pitchFamily="34" charset="-127"/>
                          <a:cs typeface="Sabon Next LT" panose="02000500000000000000" pitchFamily="2" charset="0"/>
                        </a:rPr>
                        <a:t>HEALTHCARE, INFRUSTRUCTURE , SERVICES, AND RESOURCES</a:t>
                      </a:r>
                    </a:p>
                  </a:txBody>
                  <a:tcPr>
                    <a:lnB w="6350" cap="flat" cmpd="sng" algn="ctr">
                      <a:noFill/>
                      <a:prstDash val="solid"/>
                      <a:miter lim="800000"/>
                    </a:lnB>
                    <a:solidFill>
                      <a:srgbClr val="915A6C"/>
                    </a:solidFill>
                  </a:tcPr>
                </a:tc>
                <a:extLst>
                  <a:ext uri="{0D108BD9-81ED-4DB2-BD59-A6C34878D82A}">
                    <a16:rowId xmlns:a16="http://schemas.microsoft.com/office/drawing/2014/main" val="527610936"/>
                  </a:ext>
                </a:extLst>
              </a:tr>
              <a:tr h="5414503">
                <a:tc>
                  <a:txBody>
                    <a:bodyPr/>
                    <a:lstStyle/>
                    <a:p>
                      <a:pPr marL="0" marR="0" lvl="0" indent="0" algn="ctr" defTabSz="4036710" rtl="0" eaLnBrk="1" fontAlgn="auto" latinLnBrk="1" hangingPunct="1">
                        <a:lnSpc>
                          <a:spcPct val="150000"/>
                        </a:lnSpc>
                        <a:spcBef>
                          <a:spcPts val="0"/>
                        </a:spcBef>
                        <a:spcAft>
                          <a:spcPts val="0"/>
                        </a:spcAft>
                        <a:buClrTx/>
                        <a:buSzTx/>
                        <a:buFontTx/>
                        <a:buNone/>
                        <a:tabLst/>
                        <a:defRPr/>
                      </a:pPr>
                      <a:r>
                        <a:rPr lang="en-US" altLang="ko-KR" sz="3600" b="1" i="1" kern="1200" spc="0" dirty="0">
                          <a:ln>
                            <a:solidFill>
                              <a:schemeClr val="accent1">
                                <a:shade val="50000"/>
                                <a:alpha val="0"/>
                              </a:schemeClr>
                            </a:solidFill>
                          </a:ln>
                          <a:solidFill>
                            <a:schemeClr val="tx1"/>
                          </a:solidFill>
                          <a:latin typeface="Sabon Next LT" panose="02000500000000000000" pitchFamily="2" charset="0"/>
                          <a:ea typeface="NanumGothic" pitchFamily="2" charset="-127"/>
                          <a:cs typeface="Sabon Next LT" panose="02000500000000000000" pitchFamily="2" charset="0"/>
                        </a:rPr>
                        <a:t>“</a:t>
                      </a:r>
                      <a:r>
                        <a:rPr lang="en-US" altLang="ko-KR" sz="3600" b="1"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The patients, the society, the family members do not want to tell the patient [that they have cancer.” (</a:t>
                      </a:r>
                      <a:r>
                        <a:rPr lang="en-US" altLang="ko-KR" sz="3600" b="1" i="0"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rPr>
                        <a:t>Pathologist)</a:t>
                      </a:r>
                      <a:endParaRPr lang="en-US" altLang="ko-KR" sz="2800" b="0" i="0" kern="1200" spc="0" dirty="0">
                        <a:ln>
                          <a:solidFill>
                            <a:schemeClr val="accent1">
                              <a:shade val="50000"/>
                              <a:alpha val="0"/>
                            </a:schemeClr>
                          </a:solidFill>
                        </a:ln>
                        <a:solidFill>
                          <a:srgbClr val="915A6C"/>
                        </a:solidFill>
                        <a:latin typeface="Sabon Next LT" panose="02000500000000000000" pitchFamily="2" charset="0"/>
                        <a:ea typeface="NanumGothic" pitchFamily="2" charset="-127"/>
                        <a:cs typeface="Sabon Next LT" panose="02000500000000000000" pitchFamily="2" charset="0"/>
                      </a:endParaRP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600" dirty="0">
                          <a:latin typeface="Sabon Next LT" panose="02000500000000000000" pitchFamily="2" charset="0"/>
                          <a:cs typeface="Sabon Next LT" panose="02000500000000000000" pitchFamily="2" charset="0"/>
                        </a:rPr>
                        <a:t>Care is limited to diagnosis and pain management, with most patients presenting at terminal stage.</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600" dirty="0">
                          <a:latin typeface="Sabon Next LT" panose="02000500000000000000" pitchFamily="2" charset="0"/>
                          <a:cs typeface="Sabon Next LT" panose="02000500000000000000" pitchFamily="2" charset="0"/>
                        </a:rPr>
                        <a:t>Diagnosis is frequently withheld by providers citing the socioemotional and financial burden of treatment-seeking.</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600" dirty="0">
                          <a:latin typeface="Sabon Next LT" panose="02000500000000000000" pitchFamily="2" charset="0"/>
                          <a:cs typeface="Sabon Next LT" panose="02000500000000000000" pitchFamily="2" charset="0"/>
                        </a:rPr>
                        <a:t>Emerging services in pathology, oncology nursing, chemotherapy, and HPV vaccination are anticipated at select institutions.</a:t>
                      </a:r>
                    </a:p>
                    <a:p>
                      <a:pPr marL="342900" marR="0" lvl="0" indent="-342900" algn="l" defTabSz="4036710" rtl="0" eaLnBrk="1" fontAlgn="auto" latinLnBrk="1" hangingPunct="1">
                        <a:lnSpc>
                          <a:spcPct val="150000"/>
                        </a:lnSpc>
                        <a:spcBef>
                          <a:spcPts val="0"/>
                        </a:spcBef>
                        <a:spcAft>
                          <a:spcPts val="0"/>
                        </a:spcAft>
                        <a:buClrTx/>
                        <a:buSzTx/>
                        <a:buFont typeface="Arial" panose="020B0604020202020204" pitchFamily="34" charset="0"/>
                        <a:buChar char="•"/>
                        <a:tabLst/>
                        <a:defRPr/>
                      </a:pPr>
                      <a:r>
                        <a:rPr lang="en-US" sz="3600" dirty="0">
                          <a:latin typeface="Sabon Next LT" panose="02000500000000000000" pitchFamily="2" charset="0"/>
                          <a:cs typeface="Sabon Next LT" panose="02000500000000000000" pitchFamily="2" charset="0"/>
                        </a:rPr>
                        <a:t>Specialized practitioners are recruited abroad, cross-border agreements supplement the workforce, and medical tourism drives economic losses and provider brain drain.</a:t>
                      </a:r>
                    </a:p>
                  </a:txBody>
                  <a:tcPr>
                    <a:lnL w="6350" cap="flat" cmpd="sng" algn="ctr">
                      <a:noFill/>
                      <a:prstDash val="solid"/>
                      <a:miter lim="800000"/>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918076896"/>
                  </a:ext>
                </a:extLst>
              </a:tr>
            </a:tbl>
          </a:graphicData>
        </a:graphic>
      </p:graphicFrame>
      <p:pic>
        <p:nvPicPr>
          <p:cNvPr id="1026" name="Picture 2" descr="Somaliland Map and Boundaries. | Download Scientific Diagram">
            <a:extLst>
              <a:ext uri="{FF2B5EF4-FFF2-40B4-BE49-F238E27FC236}">
                <a16:creationId xmlns:a16="http://schemas.microsoft.com/office/drawing/2014/main" id="{46744A06-EE7F-1A8F-45FA-2EB7F5B5C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39661" y="6085683"/>
            <a:ext cx="7787799" cy="516364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mazon.com : AZ FLAG - Somaliland Flag ...">
            <a:extLst>
              <a:ext uri="{FF2B5EF4-FFF2-40B4-BE49-F238E27FC236}">
                <a16:creationId xmlns:a16="http://schemas.microsoft.com/office/drawing/2014/main" id="{C864BD0E-0CC5-143F-6A02-414080CB2104}"/>
              </a:ext>
            </a:extLst>
          </p:cNvPr>
          <p:cNvPicPr>
            <a:picLocks noChangeAspect="1" noChangeArrowheads="1"/>
          </p:cNvPicPr>
          <p:nvPr/>
        </p:nvPicPr>
        <p:blipFill rotWithShape="1">
          <a:blip r:embed="rId6">
            <a:alphaModFix amt="11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21407" r="20804"/>
          <a:stretch>
            <a:fillRect/>
          </a:stretch>
        </p:blipFill>
        <p:spPr bwMode="auto">
          <a:xfrm>
            <a:off x="36527460" y="5987515"/>
            <a:ext cx="5066080" cy="5382853"/>
          </a:xfrm>
          <a:prstGeom prst="rect">
            <a:avLst/>
          </a:prstGeom>
          <a:noFill/>
          <a:extLst>
            <a:ext uri="{909E8E84-426E-40DD-AFC4-6F175D3DCCD1}">
              <a14:hiddenFill xmlns:a14="http://schemas.microsoft.com/office/drawing/2010/main">
                <a:solidFill>
                  <a:srgbClr val="FFFFFF"/>
                </a:solidFill>
              </a14:hiddenFill>
            </a:ext>
          </a:extLst>
        </p:spPr>
      </p:pic>
      <p:pic>
        <p:nvPicPr>
          <p:cNvPr id="83" name="Graphic 82" descr="Remote work outline">
            <a:extLst>
              <a:ext uri="{FF2B5EF4-FFF2-40B4-BE49-F238E27FC236}">
                <a16:creationId xmlns:a16="http://schemas.microsoft.com/office/drawing/2014/main" id="{720B8FEF-2B4D-C827-78E4-EE3FA2F86A6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4592327" y="12400754"/>
            <a:ext cx="2524919" cy="2524919"/>
          </a:xfrm>
          <a:prstGeom prst="rect">
            <a:avLst/>
          </a:prstGeom>
        </p:spPr>
      </p:pic>
      <p:pic>
        <p:nvPicPr>
          <p:cNvPr id="85" name="Graphic 84" descr="Siren outline">
            <a:extLst>
              <a:ext uri="{FF2B5EF4-FFF2-40B4-BE49-F238E27FC236}">
                <a16:creationId xmlns:a16="http://schemas.microsoft.com/office/drawing/2014/main" id="{B421E36B-3909-4B0E-173E-9AC2668F1F0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639833" y="10262986"/>
            <a:ext cx="1775965" cy="1775965"/>
          </a:xfrm>
          <a:prstGeom prst="rect">
            <a:avLst/>
          </a:prstGeom>
        </p:spPr>
      </p:pic>
    </p:spTree>
    <p:extLst>
      <p:ext uri="{BB962C8B-B14F-4D97-AF65-F5344CB8AC3E}">
        <p14:creationId xmlns:p14="http://schemas.microsoft.com/office/powerpoint/2010/main" val="577237646"/>
      </p:ext>
    </p:extLst>
  </p:cSld>
  <p:clrMapOvr>
    <a:masterClrMapping/>
  </p:clrMapOvr>
</p:sld>
</file>

<file path=ppt/theme/theme1.xml><?xml version="1.0" encoding="utf-8"?>
<a:theme xmlns:a="http://schemas.openxmlformats.org/drawingml/2006/main" name="Office 2013 - 2022 테마">
  <a:themeElements>
    <a:clrScheme name="Office 2013 - 2022 테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232C6B6058DD42865E4BFB9ECD0218" ma:contentTypeVersion="18" ma:contentTypeDescription="Create a new document." ma:contentTypeScope="" ma:versionID="5d7db46cbe5b12bd7e1ec87181eee38c">
  <xsd:schema xmlns:xsd="http://www.w3.org/2001/XMLSchema" xmlns:xs="http://www.w3.org/2001/XMLSchema" xmlns:p="http://schemas.microsoft.com/office/2006/metadata/properties" xmlns:ns2="d40cc71d-34a6-4893-bc10-d192d81b397c" xmlns:ns3="e28cc878-cea8-4bc3-acb8-a3fb9ba10c97" targetNamespace="http://schemas.microsoft.com/office/2006/metadata/properties" ma:root="true" ma:fieldsID="0af38e1bb39f8eec13bdff3ba75e265e" ns2:_="" ns3:_="">
    <xsd:import namespace="d40cc71d-34a6-4893-bc10-d192d81b397c"/>
    <xsd:import namespace="e28cc878-cea8-4bc3-acb8-a3fb9ba10c9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0cc71d-34a6-4893-bc10-d192d81b39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9ce95e-1345-4484-817e-41007f75531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8cc878-cea8-4bc3-acb8-a3fb9ba10c9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3e3138-d554-4a43-844c-239a03cab38a}" ma:internalName="TaxCatchAll" ma:showField="CatchAllData" ma:web="e28cc878-cea8-4bc3-acb8-a3fb9ba10c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28cc878-cea8-4bc3-acb8-a3fb9ba10c97" xsi:nil="true"/>
    <lcf76f155ced4ddcb4097134ff3c332f xmlns="d40cc71d-34a6-4893-bc10-d192d81b397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1DD3FC4-1395-4287-8C60-5CF85DF3D5C5}"/>
</file>

<file path=customXml/itemProps2.xml><?xml version="1.0" encoding="utf-8"?>
<ds:datastoreItem xmlns:ds="http://schemas.openxmlformats.org/officeDocument/2006/customXml" ds:itemID="{88ABE73B-496F-44E4-BB7A-63FF258701A7}"/>
</file>

<file path=customXml/itemProps3.xml><?xml version="1.0" encoding="utf-8"?>
<ds:datastoreItem xmlns:ds="http://schemas.openxmlformats.org/officeDocument/2006/customXml" ds:itemID="{F53EBCC1-43F8-4295-AAE7-0C75602FED88}"/>
</file>

<file path=docProps/app.xml><?xml version="1.0" encoding="utf-8"?>
<Properties xmlns="http://schemas.openxmlformats.org/officeDocument/2006/extended-properties" xmlns:vt="http://schemas.openxmlformats.org/officeDocument/2006/docPropsVTypes">
  <Template>Office 2013 - 2022 Theme</Template>
  <TotalTime>995</TotalTime>
  <Words>756</Words>
  <Application>Microsoft Macintosh PowerPoint</Application>
  <PresentationFormat>Custom</PresentationFormat>
  <Paragraphs>64</Paragraphs>
  <Slides>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NanumGothicExtraBold</vt:lpstr>
      <vt:lpstr>Arial</vt:lpstr>
      <vt:lpstr>Calibri</vt:lpstr>
      <vt:lpstr>NanumGothic</vt:lpstr>
      <vt:lpstr>NanumGothic</vt:lpstr>
      <vt:lpstr>맑은 고딕</vt:lpstr>
      <vt:lpstr>나눔고딕 ExtraBold</vt:lpstr>
      <vt:lpstr>Sabon Next LT</vt:lpstr>
      <vt:lpstr>Office 2013 - 2022 테마</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이상민</dc:creator>
  <cp:lastModifiedBy>Catherine Mwai</cp:lastModifiedBy>
  <cp:revision>58</cp:revision>
  <dcterms:created xsi:type="dcterms:W3CDTF">2019-06-26T02:22:25Z</dcterms:created>
  <dcterms:modified xsi:type="dcterms:W3CDTF">2026-03-20T23:20:17Z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0x01010044232C6B6058DD42865E4BFB9ECD0218</vt:lpwstr>
  </property>
  <property fmtid="{D5CDD505-2E9C-101B-9397-08002B2CF9AE}" pid="3" name="MediaServiceImageTags">
    <vt:lpwstr/>
  </property>
</Properties>
</file>