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sldIdLst>
    <p:sldId id="259" r:id="rId2"/>
  </p:sldIdLst>
  <p:sldSz cx="43891200" cy="21945600"/>
  <p:notesSz cx="6858000" cy="9144000"/>
  <p:defaultTextStyle>
    <a:defPPr>
      <a:defRPr lang="en-US"/>
    </a:defPPr>
    <a:lvl1pPr marL="0" algn="l" defTabSz="3370844" rtl="0" eaLnBrk="1" latinLnBrk="0" hangingPunct="1">
      <a:defRPr sz="6636" kern="1200">
        <a:solidFill>
          <a:schemeClr val="tx1"/>
        </a:solidFill>
        <a:latin typeface="+mn-lt"/>
        <a:ea typeface="+mn-ea"/>
        <a:cs typeface="+mn-cs"/>
      </a:defRPr>
    </a:lvl1pPr>
    <a:lvl2pPr marL="1685422" algn="l" defTabSz="3370844" rtl="0" eaLnBrk="1" latinLnBrk="0" hangingPunct="1">
      <a:defRPr sz="6636" kern="1200">
        <a:solidFill>
          <a:schemeClr val="tx1"/>
        </a:solidFill>
        <a:latin typeface="+mn-lt"/>
        <a:ea typeface="+mn-ea"/>
        <a:cs typeface="+mn-cs"/>
      </a:defRPr>
    </a:lvl2pPr>
    <a:lvl3pPr marL="3370844" algn="l" defTabSz="3370844" rtl="0" eaLnBrk="1" latinLnBrk="0" hangingPunct="1">
      <a:defRPr sz="6636" kern="1200">
        <a:solidFill>
          <a:schemeClr val="tx1"/>
        </a:solidFill>
        <a:latin typeface="+mn-lt"/>
        <a:ea typeface="+mn-ea"/>
        <a:cs typeface="+mn-cs"/>
      </a:defRPr>
    </a:lvl3pPr>
    <a:lvl4pPr marL="5056266" algn="l" defTabSz="3370844" rtl="0" eaLnBrk="1" latinLnBrk="0" hangingPunct="1">
      <a:defRPr sz="6636" kern="1200">
        <a:solidFill>
          <a:schemeClr val="tx1"/>
        </a:solidFill>
        <a:latin typeface="+mn-lt"/>
        <a:ea typeface="+mn-ea"/>
        <a:cs typeface="+mn-cs"/>
      </a:defRPr>
    </a:lvl4pPr>
    <a:lvl5pPr marL="6741689" algn="l" defTabSz="3370844" rtl="0" eaLnBrk="1" latinLnBrk="0" hangingPunct="1">
      <a:defRPr sz="6636" kern="1200">
        <a:solidFill>
          <a:schemeClr val="tx1"/>
        </a:solidFill>
        <a:latin typeface="+mn-lt"/>
        <a:ea typeface="+mn-ea"/>
        <a:cs typeface="+mn-cs"/>
      </a:defRPr>
    </a:lvl5pPr>
    <a:lvl6pPr marL="8427110" algn="l" defTabSz="3370844" rtl="0" eaLnBrk="1" latinLnBrk="0" hangingPunct="1">
      <a:defRPr sz="6636" kern="1200">
        <a:solidFill>
          <a:schemeClr val="tx1"/>
        </a:solidFill>
        <a:latin typeface="+mn-lt"/>
        <a:ea typeface="+mn-ea"/>
        <a:cs typeface="+mn-cs"/>
      </a:defRPr>
    </a:lvl6pPr>
    <a:lvl7pPr marL="10112532" algn="l" defTabSz="3370844" rtl="0" eaLnBrk="1" latinLnBrk="0" hangingPunct="1">
      <a:defRPr sz="6636" kern="1200">
        <a:solidFill>
          <a:schemeClr val="tx1"/>
        </a:solidFill>
        <a:latin typeface="+mn-lt"/>
        <a:ea typeface="+mn-ea"/>
        <a:cs typeface="+mn-cs"/>
      </a:defRPr>
    </a:lvl7pPr>
    <a:lvl8pPr marL="11797955" algn="l" defTabSz="3370844" rtl="0" eaLnBrk="1" latinLnBrk="0" hangingPunct="1">
      <a:defRPr sz="6636" kern="1200">
        <a:solidFill>
          <a:schemeClr val="tx1"/>
        </a:solidFill>
        <a:latin typeface="+mn-lt"/>
        <a:ea typeface="+mn-ea"/>
        <a:cs typeface="+mn-cs"/>
      </a:defRPr>
    </a:lvl8pPr>
    <a:lvl9pPr marL="13483376" algn="l" defTabSz="3370844" rtl="0" eaLnBrk="1" latinLnBrk="0" hangingPunct="1">
      <a:defRPr sz="6636"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912" userDrawn="1">
          <p15:clr>
            <a:srgbClr val="A4A3A4"/>
          </p15:clr>
        </p15:guide>
        <p15:guide id="2" pos="13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6DC0"/>
    <a:srgbClr val="0035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6CD3A6-9BDB-C4CC-12F5-614807010A60}" v="4190" dt="2026-03-20T16:00:36.6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51"/>
    <p:restoredTop sz="94737"/>
  </p:normalViewPr>
  <p:slideViewPr>
    <p:cSldViewPr snapToGrid="0" snapToObjects="1" showGuides="1">
      <p:cViewPr>
        <p:scale>
          <a:sx n="40" d="100"/>
          <a:sy n="40" d="100"/>
        </p:scale>
        <p:origin x="176" y="168"/>
      </p:cViewPr>
      <p:guideLst>
        <p:guide orient="horz" pos="6912"/>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ustomXml" Target="../customXml/item1.xml"/><Relationship Id="rId3" Type="http://schemas.openxmlformats.org/officeDocument/2006/relationships/presProps" Target="presProps.xml"/><Relationship Id="rId7"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10" Type="http://schemas.openxmlformats.org/officeDocument/2006/relationships/customXml" Target="../customXml/item3.xml"/><Relationship Id="rId4" Type="http://schemas.openxmlformats.org/officeDocument/2006/relationships/viewProps" Target="viewProps.xml"/><Relationship Id="rId9"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F336B92-09F4-F843-9C4E-8633A9568E95}"/>
              </a:ext>
            </a:extLst>
          </p:cNvPr>
          <p:cNvSpPr/>
          <p:nvPr userDrawn="1"/>
        </p:nvSpPr>
        <p:spPr>
          <a:xfrm>
            <a:off x="0" y="-62620"/>
            <a:ext cx="43891200" cy="3123866"/>
          </a:xfrm>
          <a:prstGeom prst="rect">
            <a:avLst/>
          </a:prstGeom>
          <a:solidFill>
            <a:srgbClr val="286D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728" tIns="54864" rIns="109728" bIns="54864" numCol="1" spcCol="0" rtlCol="0" fromWordArt="0" anchor="ctr" anchorCtr="0" forceAA="0" compatLnSpc="1">
            <a:prstTxWarp prst="textNoShape">
              <a:avLst/>
            </a:prstTxWarp>
            <a:noAutofit/>
          </a:bodyPr>
          <a:lstStyle/>
          <a:p>
            <a:pPr algn="ctr"/>
            <a:endParaRPr lang="en-US" sz="7963"/>
          </a:p>
        </p:txBody>
      </p:sp>
      <p:sp>
        <p:nvSpPr>
          <p:cNvPr id="9" name="Text Placeholder 8">
            <a:extLst>
              <a:ext uri="{FF2B5EF4-FFF2-40B4-BE49-F238E27FC236}">
                <a16:creationId xmlns:a16="http://schemas.microsoft.com/office/drawing/2014/main" id="{C92DC7F1-5F3B-F847-A2D3-C965869291F6}"/>
              </a:ext>
            </a:extLst>
          </p:cNvPr>
          <p:cNvSpPr>
            <a:spLocks noGrp="1"/>
          </p:cNvSpPr>
          <p:nvPr>
            <p:ph type="body" sz="quarter" idx="10" hasCustomPrompt="1"/>
          </p:nvPr>
        </p:nvSpPr>
        <p:spPr>
          <a:xfrm>
            <a:off x="910993" y="721244"/>
            <a:ext cx="24935739" cy="1844150"/>
          </a:xfrm>
        </p:spPr>
        <p:txBody>
          <a:bodyPr anchor="ctr">
            <a:normAutofit/>
          </a:bodyPr>
          <a:lstStyle>
            <a:lvl1pPr marL="0" indent="0">
              <a:buNone/>
              <a:defRPr sz="8000">
                <a:solidFill>
                  <a:schemeClr val="bg1"/>
                </a:solidFill>
                <a:latin typeface="Georgia" panose="02040502050405020303" pitchFamily="18" charset="0"/>
              </a:defRPr>
            </a:lvl1pPr>
            <a:lvl2pPr>
              <a:defRPr>
                <a:solidFill>
                  <a:schemeClr val="bg1"/>
                </a:solidFill>
                <a:latin typeface="Georgia" panose="02040502050405020303" pitchFamily="18" charset="0"/>
              </a:defRPr>
            </a:lvl2pPr>
            <a:lvl3pPr>
              <a:defRPr>
                <a:solidFill>
                  <a:schemeClr val="bg1"/>
                </a:solidFill>
                <a:latin typeface="Georgia" panose="02040502050405020303" pitchFamily="18" charset="0"/>
              </a:defRPr>
            </a:lvl3pPr>
            <a:lvl4pPr>
              <a:defRPr>
                <a:solidFill>
                  <a:schemeClr val="bg1"/>
                </a:solidFill>
                <a:latin typeface="Georgia" panose="02040502050405020303" pitchFamily="18" charset="0"/>
              </a:defRPr>
            </a:lvl4pPr>
            <a:lvl5pPr>
              <a:defRPr>
                <a:solidFill>
                  <a:schemeClr val="bg1"/>
                </a:solidFill>
                <a:latin typeface="Georgia" panose="02040502050405020303" pitchFamily="18" charset="0"/>
              </a:defRPr>
            </a:lvl5pPr>
          </a:lstStyle>
          <a:p>
            <a:pPr lvl="0"/>
            <a:r>
              <a:rPr lang="en-US" dirty="0"/>
              <a:t>Title of poster</a:t>
            </a:r>
          </a:p>
        </p:txBody>
      </p:sp>
      <p:sp>
        <p:nvSpPr>
          <p:cNvPr id="12" name="Text Placeholder 11">
            <a:extLst>
              <a:ext uri="{FF2B5EF4-FFF2-40B4-BE49-F238E27FC236}">
                <a16:creationId xmlns:a16="http://schemas.microsoft.com/office/drawing/2014/main" id="{3315ADB9-F35A-0E43-B7E1-E86069CB857F}"/>
              </a:ext>
            </a:extLst>
          </p:cNvPr>
          <p:cNvSpPr>
            <a:spLocks noGrp="1"/>
          </p:cNvSpPr>
          <p:nvPr>
            <p:ph type="body" sz="quarter" idx="11" hasCustomPrompt="1"/>
          </p:nvPr>
        </p:nvSpPr>
        <p:spPr>
          <a:xfrm>
            <a:off x="26458466" y="721244"/>
            <a:ext cx="14799654" cy="1844150"/>
          </a:xfrm>
        </p:spPr>
        <p:txBody>
          <a:bodyPr anchor="ctr">
            <a:normAutofit/>
          </a:bodyPr>
          <a:lstStyle>
            <a:lvl1pPr marL="0" indent="0">
              <a:buNone/>
              <a:defRPr sz="4000">
                <a:solidFill>
                  <a:schemeClr val="bg1"/>
                </a:solidFill>
                <a:latin typeface="Arial" panose="020B0604020202020204" pitchFamily="34" charset="0"/>
                <a:cs typeface="Arial" panose="020B0604020202020204" pitchFamily="34" charset="0"/>
              </a:defRPr>
            </a:lvl1pPr>
          </a:lstStyle>
          <a:p>
            <a:pPr lvl="0"/>
            <a:r>
              <a:rPr lang="en-US" dirty="0"/>
              <a:t>Author names</a:t>
            </a:r>
          </a:p>
        </p:txBody>
      </p:sp>
      <p:pic>
        <p:nvPicPr>
          <p:cNvPr id="13" name="Picture 28" descr="ysm_shield.gif">
            <a:extLst>
              <a:ext uri="{FF2B5EF4-FFF2-40B4-BE49-F238E27FC236}">
                <a16:creationId xmlns:a16="http://schemas.microsoft.com/office/drawing/2014/main" id="{E2CAACF7-447D-9941-B023-838FA026D4F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1869853" y="763386"/>
            <a:ext cx="1237574" cy="155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15">
            <a:extLst>
              <a:ext uri="{FF2B5EF4-FFF2-40B4-BE49-F238E27FC236}">
                <a16:creationId xmlns:a16="http://schemas.microsoft.com/office/drawing/2014/main" id="{704D83BB-9F30-9541-9620-6427B01FA02F}"/>
              </a:ext>
            </a:extLst>
          </p:cNvPr>
          <p:cNvSpPr>
            <a:spLocks noGrp="1"/>
          </p:cNvSpPr>
          <p:nvPr>
            <p:ph type="body" sz="quarter" idx="12" hasCustomPrompt="1"/>
          </p:nvPr>
        </p:nvSpPr>
        <p:spPr>
          <a:xfrm>
            <a:off x="910994" y="3639909"/>
            <a:ext cx="8851392" cy="661099"/>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18" name="Text Placeholder 15">
            <a:extLst>
              <a:ext uri="{FF2B5EF4-FFF2-40B4-BE49-F238E27FC236}">
                <a16:creationId xmlns:a16="http://schemas.microsoft.com/office/drawing/2014/main" id="{C258FD79-DE5E-C84C-BE47-CE45ACCA48C1}"/>
              </a:ext>
            </a:extLst>
          </p:cNvPr>
          <p:cNvSpPr>
            <a:spLocks noGrp="1"/>
          </p:cNvSpPr>
          <p:nvPr>
            <p:ph type="body" sz="quarter" idx="13" hasCustomPrompt="1"/>
          </p:nvPr>
        </p:nvSpPr>
        <p:spPr>
          <a:xfrm>
            <a:off x="10546658" y="3633903"/>
            <a:ext cx="10601540" cy="667105"/>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19" name="Text Placeholder 15">
            <a:extLst>
              <a:ext uri="{FF2B5EF4-FFF2-40B4-BE49-F238E27FC236}">
                <a16:creationId xmlns:a16="http://schemas.microsoft.com/office/drawing/2014/main" id="{1828F134-1068-774B-80FD-2B4E50E7A0C0}"/>
              </a:ext>
            </a:extLst>
          </p:cNvPr>
          <p:cNvSpPr>
            <a:spLocks noGrp="1"/>
          </p:cNvSpPr>
          <p:nvPr>
            <p:ph type="body" sz="quarter" idx="14" hasCustomPrompt="1"/>
          </p:nvPr>
        </p:nvSpPr>
        <p:spPr>
          <a:xfrm>
            <a:off x="21932468" y="3633903"/>
            <a:ext cx="10706625" cy="667105"/>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0" name="Text Placeholder 15">
            <a:extLst>
              <a:ext uri="{FF2B5EF4-FFF2-40B4-BE49-F238E27FC236}">
                <a16:creationId xmlns:a16="http://schemas.microsoft.com/office/drawing/2014/main" id="{F0894279-279B-1548-B9CF-C11458D8A811}"/>
              </a:ext>
            </a:extLst>
          </p:cNvPr>
          <p:cNvSpPr>
            <a:spLocks noGrp="1"/>
          </p:cNvSpPr>
          <p:nvPr>
            <p:ph type="body" sz="quarter" idx="15" hasCustomPrompt="1"/>
          </p:nvPr>
        </p:nvSpPr>
        <p:spPr>
          <a:xfrm>
            <a:off x="929282" y="9685868"/>
            <a:ext cx="8851392" cy="763847"/>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1" name="Text Placeholder 15">
            <a:extLst>
              <a:ext uri="{FF2B5EF4-FFF2-40B4-BE49-F238E27FC236}">
                <a16:creationId xmlns:a16="http://schemas.microsoft.com/office/drawing/2014/main" id="{8D71F294-89EB-D94B-B0BB-74F4AD6BA163}"/>
              </a:ext>
            </a:extLst>
          </p:cNvPr>
          <p:cNvSpPr>
            <a:spLocks noGrp="1"/>
          </p:cNvSpPr>
          <p:nvPr>
            <p:ph type="body" sz="quarter" idx="16" hasCustomPrompt="1"/>
          </p:nvPr>
        </p:nvSpPr>
        <p:spPr>
          <a:xfrm>
            <a:off x="910993" y="15881854"/>
            <a:ext cx="8812531" cy="753779"/>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2" name="Text Placeholder 15">
            <a:extLst>
              <a:ext uri="{FF2B5EF4-FFF2-40B4-BE49-F238E27FC236}">
                <a16:creationId xmlns:a16="http://schemas.microsoft.com/office/drawing/2014/main" id="{ECD92C72-2395-DB45-860F-A519C0D416FE}"/>
              </a:ext>
            </a:extLst>
          </p:cNvPr>
          <p:cNvSpPr>
            <a:spLocks noGrp="1"/>
          </p:cNvSpPr>
          <p:nvPr>
            <p:ph type="body" sz="quarter" idx="17" hasCustomPrompt="1"/>
          </p:nvPr>
        </p:nvSpPr>
        <p:spPr>
          <a:xfrm>
            <a:off x="33423363" y="3634741"/>
            <a:ext cx="9684064" cy="666267"/>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3" name="Text Placeholder 15">
            <a:extLst>
              <a:ext uri="{FF2B5EF4-FFF2-40B4-BE49-F238E27FC236}">
                <a16:creationId xmlns:a16="http://schemas.microsoft.com/office/drawing/2014/main" id="{E6EF7909-9539-924A-8F39-640E16F4DA90}"/>
              </a:ext>
            </a:extLst>
          </p:cNvPr>
          <p:cNvSpPr>
            <a:spLocks noGrp="1"/>
          </p:cNvSpPr>
          <p:nvPr>
            <p:ph type="body" sz="quarter" idx="18" hasCustomPrompt="1"/>
          </p:nvPr>
        </p:nvSpPr>
        <p:spPr>
          <a:xfrm>
            <a:off x="33423363" y="9690373"/>
            <a:ext cx="9684064" cy="758552"/>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4" name="Text Placeholder 15">
            <a:extLst>
              <a:ext uri="{FF2B5EF4-FFF2-40B4-BE49-F238E27FC236}">
                <a16:creationId xmlns:a16="http://schemas.microsoft.com/office/drawing/2014/main" id="{498D18E4-0EB6-CD4D-9A78-EEC5268BD6B7}"/>
              </a:ext>
            </a:extLst>
          </p:cNvPr>
          <p:cNvSpPr>
            <a:spLocks noGrp="1"/>
          </p:cNvSpPr>
          <p:nvPr>
            <p:ph type="body" sz="quarter" idx="19" hasCustomPrompt="1"/>
          </p:nvPr>
        </p:nvSpPr>
        <p:spPr>
          <a:xfrm>
            <a:off x="33423207" y="15855119"/>
            <a:ext cx="9684219" cy="780513"/>
          </a:xfrm>
        </p:spPr>
        <p:txBody>
          <a:bodyPr>
            <a:noAutofit/>
          </a:bodyPr>
          <a:lstStyle>
            <a:lvl1pPr marL="0" indent="0">
              <a:buNone/>
              <a:defRPr sz="4800">
                <a:solidFill>
                  <a:srgbClr val="286DC0"/>
                </a:solidFill>
                <a:latin typeface="Georgia" panose="02040502050405020303" pitchFamily="18" charset="0"/>
              </a:defRPr>
            </a:lvl1pPr>
          </a:lstStyle>
          <a:p>
            <a:pPr lvl="0"/>
            <a:r>
              <a:rPr lang="en-US" dirty="0">
                <a:latin typeface="Georgia" panose="02040502050405020303" pitchFamily="18" charset="0"/>
              </a:rPr>
              <a:t>Section title</a:t>
            </a:r>
            <a:endParaRPr lang="en-US" dirty="0"/>
          </a:p>
        </p:txBody>
      </p:sp>
      <p:sp>
        <p:nvSpPr>
          <p:cNvPr id="26" name="Text Placeholder 25">
            <a:extLst>
              <a:ext uri="{FF2B5EF4-FFF2-40B4-BE49-F238E27FC236}">
                <a16:creationId xmlns:a16="http://schemas.microsoft.com/office/drawing/2014/main" id="{8F566BD3-E259-0D40-B475-A4191EA4B635}"/>
              </a:ext>
            </a:extLst>
          </p:cNvPr>
          <p:cNvSpPr>
            <a:spLocks noGrp="1"/>
          </p:cNvSpPr>
          <p:nvPr>
            <p:ph type="body" sz="quarter" idx="20" hasCustomPrompt="1"/>
          </p:nvPr>
        </p:nvSpPr>
        <p:spPr>
          <a:xfrm>
            <a:off x="910994" y="4447303"/>
            <a:ext cx="8812530" cy="4890473"/>
          </a:xfrm>
        </p:spPr>
        <p:txBody>
          <a:bodyPr>
            <a:normAutofit/>
          </a:bodyPr>
          <a:lstStyle>
            <a:lvl1pPr marL="0" indent="0">
              <a:buNone/>
              <a:defRPr sz="3600">
                <a:latin typeface="Arial" panose="020B0604020202020204" pitchFamily="34" charset="0"/>
                <a:ea typeface="Verdana" panose="020B0604030504040204" pitchFamily="34" charset="0"/>
                <a:cs typeface="Arial" panose="020B0604020202020204" pitchFamily="34" charset="0"/>
              </a:defRPr>
            </a:lvl1pPr>
          </a:lstStyle>
          <a:p>
            <a:pPr lvl="0"/>
            <a:r>
              <a:rPr lang="en-US" dirty="0"/>
              <a:t>Background goes here</a:t>
            </a:r>
          </a:p>
        </p:txBody>
      </p:sp>
      <p:sp>
        <p:nvSpPr>
          <p:cNvPr id="27" name="Text Placeholder 25">
            <a:extLst>
              <a:ext uri="{FF2B5EF4-FFF2-40B4-BE49-F238E27FC236}">
                <a16:creationId xmlns:a16="http://schemas.microsoft.com/office/drawing/2014/main" id="{F935FFE4-1948-A54D-933B-04A9C10E8BE9}"/>
              </a:ext>
            </a:extLst>
          </p:cNvPr>
          <p:cNvSpPr>
            <a:spLocks noGrp="1"/>
          </p:cNvSpPr>
          <p:nvPr>
            <p:ph type="body" sz="quarter" idx="21" hasCustomPrompt="1"/>
          </p:nvPr>
        </p:nvSpPr>
        <p:spPr>
          <a:xfrm>
            <a:off x="949856" y="10587845"/>
            <a:ext cx="8812530" cy="4945918"/>
          </a:xfrm>
        </p:spPr>
        <p:txBody>
          <a:bodyPr>
            <a:normAutofit/>
          </a:bodyPr>
          <a:lstStyle>
            <a:lvl1pPr marL="0" indent="0">
              <a:buNone/>
              <a:defRPr sz="3600">
                <a:latin typeface="Arial" panose="020B0604020202020204" pitchFamily="34" charset="0"/>
                <a:ea typeface="Verdana" panose="020B0604030504040204" pitchFamily="34" charset="0"/>
                <a:cs typeface="Arial" panose="020B0604020202020204" pitchFamily="34" charset="0"/>
              </a:defRPr>
            </a:lvl1pPr>
          </a:lstStyle>
          <a:p>
            <a:pPr lvl="0"/>
            <a:r>
              <a:rPr lang="en-US" dirty="0"/>
              <a:t>Objectives go here</a:t>
            </a:r>
          </a:p>
        </p:txBody>
      </p:sp>
      <p:sp>
        <p:nvSpPr>
          <p:cNvPr id="29" name="Text Placeholder 25">
            <a:extLst>
              <a:ext uri="{FF2B5EF4-FFF2-40B4-BE49-F238E27FC236}">
                <a16:creationId xmlns:a16="http://schemas.microsoft.com/office/drawing/2014/main" id="{6D23B4EE-F60B-F248-A1D5-2191540DE9B4}"/>
              </a:ext>
            </a:extLst>
          </p:cNvPr>
          <p:cNvSpPr>
            <a:spLocks noGrp="1"/>
          </p:cNvSpPr>
          <p:nvPr>
            <p:ph type="body" sz="quarter" idx="22" hasCustomPrompt="1"/>
          </p:nvPr>
        </p:nvSpPr>
        <p:spPr>
          <a:xfrm>
            <a:off x="891563" y="16773525"/>
            <a:ext cx="8812530" cy="4453590"/>
          </a:xfrm>
        </p:spPr>
        <p:txBody>
          <a:bodyPr>
            <a:normAutofit/>
          </a:bodyPr>
          <a:lstStyle>
            <a:lvl1pPr marL="0" indent="0">
              <a:buNone/>
              <a:defRPr sz="3600">
                <a:latin typeface="Arial" panose="020B0604020202020204" pitchFamily="34" charset="0"/>
                <a:ea typeface="Verdana" panose="020B0604030504040204" pitchFamily="34" charset="0"/>
                <a:cs typeface="Arial" panose="020B0604020202020204" pitchFamily="34" charset="0"/>
              </a:defRPr>
            </a:lvl1pPr>
          </a:lstStyle>
          <a:p>
            <a:pPr lvl="0"/>
            <a:r>
              <a:rPr lang="en-US" dirty="0"/>
              <a:t>Questions go here</a:t>
            </a:r>
          </a:p>
        </p:txBody>
      </p:sp>
      <p:sp>
        <p:nvSpPr>
          <p:cNvPr id="30" name="Text Placeholder 25">
            <a:extLst>
              <a:ext uri="{FF2B5EF4-FFF2-40B4-BE49-F238E27FC236}">
                <a16:creationId xmlns:a16="http://schemas.microsoft.com/office/drawing/2014/main" id="{7F77C156-0509-5142-9F7C-27023874F524}"/>
              </a:ext>
            </a:extLst>
          </p:cNvPr>
          <p:cNvSpPr>
            <a:spLocks noGrp="1"/>
          </p:cNvSpPr>
          <p:nvPr>
            <p:ph type="body" sz="quarter" idx="23" hasCustomPrompt="1"/>
          </p:nvPr>
        </p:nvSpPr>
        <p:spPr>
          <a:xfrm>
            <a:off x="33423363" y="4448897"/>
            <a:ext cx="9684064" cy="4888879"/>
          </a:xfrm>
        </p:spPr>
        <p:txBody>
          <a:bodyPr>
            <a:normAutofit/>
          </a:bodyPr>
          <a:lstStyle>
            <a:lvl1pPr marL="0" indent="0">
              <a:buNone/>
              <a:defRPr sz="3600">
                <a:latin typeface="Arial" panose="020B0604020202020204" pitchFamily="34" charset="0"/>
                <a:ea typeface="Verdana" panose="020B0604030504040204" pitchFamily="34" charset="0"/>
                <a:cs typeface="Arial" panose="020B0604020202020204" pitchFamily="34" charset="0"/>
              </a:defRPr>
            </a:lvl1pPr>
          </a:lstStyle>
          <a:p>
            <a:pPr lvl="0"/>
            <a:r>
              <a:rPr lang="en-US" dirty="0"/>
              <a:t>Limitations go here</a:t>
            </a:r>
          </a:p>
        </p:txBody>
      </p:sp>
      <p:sp>
        <p:nvSpPr>
          <p:cNvPr id="31" name="Text Placeholder 25">
            <a:extLst>
              <a:ext uri="{FF2B5EF4-FFF2-40B4-BE49-F238E27FC236}">
                <a16:creationId xmlns:a16="http://schemas.microsoft.com/office/drawing/2014/main" id="{BD6DC2FE-960B-A444-9117-4456B0BDAFE6}"/>
              </a:ext>
            </a:extLst>
          </p:cNvPr>
          <p:cNvSpPr>
            <a:spLocks noGrp="1"/>
          </p:cNvSpPr>
          <p:nvPr>
            <p:ph type="body" sz="quarter" idx="24" hasCustomPrompt="1"/>
          </p:nvPr>
        </p:nvSpPr>
        <p:spPr>
          <a:xfrm>
            <a:off x="33423208" y="10563225"/>
            <a:ext cx="9684219" cy="4970538"/>
          </a:xfrm>
        </p:spPr>
        <p:txBody>
          <a:bodyPr>
            <a:normAutofit/>
          </a:bodyPr>
          <a:lstStyle>
            <a:lvl1pPr marL="0" indent="0">
              <a:buNone/>
              <a:defRPr sz="3600">
                <a:latin typeface="Arial" panose="020B0604020202020204" pitchFamily="34" charset="0"/>
                <a:ea typeface="Verdana" panose="020B0604030504040204" pitchFamily="34" charset="0"/>
                <a:cs typeface="Arial" panose="020B0604020202020204" pitchFamily="34" charset="0"/>
              </a:defRPr>
            </a:lvl1pPr>
          </a:lstStyle>
          <a:p>
            <a:pPr lvl="0"/>
            <a:r>
              <a:rPr lang="en-US" dirty="0"/>
              <a:t>Conclusions go here</a:t>
            </a:r>
          </a:p>
        </p:txBody>
      </p:sp>
      <p:sp>
        <p:nvSpPr>
          <p:cNvPr id="32" name="Text Placeholder 25">
            <a:extLst>
              <a:ext uri="{FF2B5EF4-FFF2-40B4-BE49-F238E27FC236}">
                <a16:creationId xmlns:a16="http://schemas.microsoft.com/office/drawing/2014/main" id="{25BADF0C-08A2-5442-8004-B038DC1ADE41}"/>
              </a:ext>
            </a:extLst>
          </p:cNvPr>
          <p:cNvSpPr>
            <a:spLocks noGrp="1"/>
          </p:cNvSpPr>
          <p:nvPr>
            <p:ph type="body" sz="quarter" idx="25" hasCustomPrompt="1"/>
          </p:nvPr>
        </p:nvSpPr>
        <p:spPr>
          <a:xfrm>
            <a:off x="33423208" y="16774511"/>
            <a:ext cx="9684220" cy="4452604"/>
          </a:xfrm>
        </p:spPr>
        <p:txBody>
          <a:bodyPr>
            <a:normAutofit/>
          </a:bodyPr>
          <a:lstStyle>
            <a:lvl1pPr marL="0" indent="0">
              <a:buNone/>
              <a:defRPr sz="3600">
                <a:latin typeface="Arial" panose="020B0604020202020204" pitchFamily="34" charset="0"/>
                <a:ea typeface="Verdana" panose="020B0604030504040204" pitchFamily="34" charset="0"/>
                <a:cs typeface="Arial" panose="020B0604020202020204" pitchFamily="34" charset="0"/>
              </a:defRPr>
            </a:lvl1pPr>
          </a:lstStyle>
          <a:p>
            <a:pPr lvl="0"/>
            <a:r>
              <a:rPr lang="en-US" dirty="0"/>
              <a:t>References/acknowledgments here</a:t>
            </a:r>
          </a:p>
        </p:txBody>
      </p:sp>
      <p:sp>
        <p:nvSpPr>
          <p:cNvPr id="34" name="Text Placeholder 33">
            <a:extLst>
              <a:ext uri="{FF2B5EF4-FFF2-40B4-BE49-F238E27FC236}">
                <a16:creationId xmlns:a16="http://schemas.microsoft.com/office/drawing/2014/main" id="{E862E136-2530-114D-9B1B-649C36CF6418}"/>
              </a:ext>
            </a:extLst>
          </p:cNvPr>
          <p:cNvSpPr>
            <a:spLocks noGrp="1"/>
          </p:cNvSpPr>
          <p:nvPr>
            <p:ph type="body" sz="quarter" idx="26" hasCustomPrompt="1"/>
          </p:nvPr>
        </p:nvSpPr>
        <p:spPr>
          <a:xfrm>
            <a:off x="10546657" y="4409545"/>
            <a:ext cx="10601541" cy="16817570"/>
          </a:xfrm>
        </p:spPr>
        <p:txBody>
          <a:bodyPr>
            <a:normAutofit/>
          </a:bodyPr>
          <a:lstStyle>
            <a:lvl1pPr marL="0" indent="0">
              <a:buNone/>
              <a:defRPr sz="3600">
                <a:latin typeface="Arial" panose="020B0604020202020204" pitchFamily="34" charset="0"/>
                <a:cs typeface="Arial" panose="020B0604020202020204" pitchFamily="34" charset="0"/>
              </a:defRPr>
            </a:lvl1pPr>
            <a:lvl2pPr>
              <a:defRPr sz="5760">
                <a:latin typeface="Arial" panose="020B0604020202020204" pitchFamily="34" charset="0"/>
                <a:cs typeface="Arial" panose="020B0604020202020204" pitchFamily="34" charset="0"/>
              </a:defRPr>
            </a:lvl2pPr>
            <a:lvl3pPr>
              <a:defRPr sz="4800">
                <a:latin typeface="Arial" panose="020B0604020202020204" pitchFamily="34" charset="0"/>
                <a:cs typeface="Arial" panose="020B0604020202020204" pitchFamily="34" charset="0"/>
              </a:defRPr>
            </a:lvl3pPr>
            <a:lvl4pPr>
              <a:defRPr sz="4320">
                <a:latin typeface="Arial" panose="020B0604020202020204" pitchFamily="34" charset="0"/>
                <a:cs typeface="Arial" panose="020B0604020202020204" pitchFamily="34" charset="0"/>
              </a:defRPr>
            </a:lvl4pPr>
            <a:lvl5pPr>
              <a:defRPr sz="4320">
                <a:latin typeface="Arial" panose="020B0604020202020204" pitchFamily="34" charset="0"/>
                <a:cs typeface="Arial" panose="020B0604020202020204" pitchFamily="34" charset="0"/>
              </a:defRPr>
            </a:lvl5pPr>
          </a:lstStyle>
          <a:p>
            <a:pPr lvl="0"/>
            <a:r>
              <a:rPr lang="en-US" dirty="0"/>
              <a:t>Methods go here</a:t>
            </a:r>
          </a:p>
        </p:txBody>
      </p:sp>
      <p:sp>
        <p:nvSpPr>
          <p:cNvPr id="35" name="Text Placeholder 33">
            <a:extLst>
              <a:ext uri="{FF2B5EF4-FFF2-40B4-BE49-F238E27FC236}">
                <a16:creationId xmlns:a16="http://schemas.microsoft.com/office/drawing/2014/main" id="{1CB4DD04-8D36-7D4F-A277-1B7B5770F048}"/>
              </a:ext>
            </a:extLst>
          </p:cNvPr>
          <p:cNvSpPr>
            <a:spLocks noGrp="1"/>
          </p:cNvSpPr>
          <p:nvPr>
            <p:ph type="body" sz="quarter" idx="27" hasCustomPrompt="1"/>
          </p:nvPr>
        </p:nvSpPr>
        <p:spPr>
          <a:xfrm>
            <a:off x="21932468" y="4410887"/>
            <a:ext cx="10706625" cy="16816228"/>
          </a:xfrm>
        </p:spPr>
        <p:txBody>
          <a:bodyPr>
            <a:normAutofit/>
          </a:bodyPr>
          <a:lstStyle>
            <a:lvl1pPr marL="0" indent="0">
              <a:buNone/>
              <a:defRPr sz="3600">
                <a:latin typeface="Arial" panose="020B0604020202020204" pitchFamily="34" charset="0"/>
                <a:cs typeface="Arial" panose="020B0604020202020204" pitchFamily="34" charset="0"/>
              </a:defRPr>
            </a:lvl1pPr>
            <a:lvl2pPr>
              <a:defRPr sz="5760">
                <a:latin typeface="Arial" panose="020B0604020202020204" pitchFamily="34" charset="0"/>
                <a:cs typeface="Arial" panose="020B0604020202020204" pitchFamily="34" charset="0"/>
              </a:defRPr>
            </a:lvl2pPr>
            <a:lvl3pPr>
              <a:defRPr sz="4800">
                <a:latin typeface="Arial" panose="020B0604020202020204" pitchFamily="34" charset="0"/>
                <a:cs typeface="Arial" panose="020B0604020202020204" pitchFamily="34" charset="0"/>
              </a:defRPr>
            </a:lvl3pPr>
            <a:lvl4pPr>
              <a:defRPr sz="4320">
                <a:latin typeface="Arial" panose="020B0604020202020204" pitchFamily="34" charset="0"/>
                <a:cs typeface="Arial" panose="020B0604020202020204" pitchFamily="34" charset="0"/>
              </a:defRPr>
            </a:lvl4pPr>
            <a:lvl5pPr>
              <a:defRPr sz="4320">
                <a:latin typeface="Arial" panose="020B0604020202020204" pitchFamily="34" charset="0"/>
                <a:cs typeface="Arial" panose="020B0604020202020204" pitchFamily="34" charset="0"/>
              </a:defRPr>
            </a:lvl5pPr>
          </a:lstStyle>
          <a:p>
            <a:pPr lvl="0"/>
            <a:r>
              <a:rPr lang="en-US" dirty="0"/>
              <a:t>Results go here</a:t>
            </a:r>
          </a:p>
        </p:txBody>
      </p:sp>
    </p:spTree>
    <p:extLst>
      <p:ext uri="{BB962C8B-B14F-4D97-AF65-F5344CB8AC3E}">
        <p14:creationId xmlns:p14="http://schemas.microsoft.com/office/powerpoint/2010/main" val="1594077117"/>
      </p:ext>
    </p:extLst>
  </p:cSld>
  <p:clrMapOvr>
    <a:masterClrMapping/>
  </p:clrMapOvr>
  <p:extLst>
    <p:ext uri="{DCECCB84-F9BA-43D5-87BE-67443E8EF086}">
      <p15:sldGuideLst xmlns:p15="http://schemas.microsoft.com/office/powerpoint/2012/main">
        <p15:guide id="1" pos="634">
          <p15:clr>
            <a:srgbClr val="FBAE40"/>
          </p15:clr>
        </p15:guide>
        <p15:guide id="2" pos="7315">
          <p15:clr>
            <a:srgbClr val="FBAE40"/>
          </p15:clr>
        </p15:guide>
        <p15:guide id="3" orient="horz" pos="3096" userDrawn="1">
          <p15:clr>
            <a:srgbClr val="FBAE40"/>
          </p15:clr>
        </p15:guide>
        <p15:guide id="4" pos="8525">
          <p15:clr>
            <a:srgbClr val="FBAE40"/>
          </p15:clr>
        </p15:guide>
        <p15:guide id="5" orient="horz" pos="13416" userDrawn="1">
          <p15:clr>
            <a:srgbClr val="FBAE40"/>
          </p15:clr>
        </p15:guide>
        <p15:guide id="6" orient="horz" pos="556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96069011"/>
      </p:ext>
    </p:extLst>
  </p:cSld>
  <p:clrMapOvr>
    <a:masterClrMapping/>
  </p:clrMapOvr>
  <p:extLst>
    <p:ext uri="{DCECCB84-F9BA-43D5-87BE-67443E8EF086}">
      <p15:sldGuideLst xmlns:p15="http://schemas.microsoft.com/office/powerpoint/2012/main">
        <p15:guide id="1" pos="634">
          <p15:clr>
            <a:srgbClr val="FBAE40"/>
          </p15:clr>
        </p15:guide>
        <p15:guide id="2" pos="7315">
          <p15:clr>
            <a:srgbClr val="FBAE40"/>
          </p15:clr>
        </p15:guide>
        <p15:guide id="3" orient="horz" pos="3096">
          <p15:clr>
            <a:srgbClr val="FBAE40"/>
          </p15:clr>
        </p15:guide>
        <p15:guide id="4" pos="8525">
          <p15:clr>
            <a:srgbClr val="FBAE40"/>
          </p15:clr>
        </p15:guide>
        <p15:guide id="5" orient="horz" pos="13416">
          <p15:clr>
            <a:srgbClr val="FBAE40"/>
          </p15:clr>
        </p15:guide>
        <p15:guide id="6" orient="horz" pos="5568">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17520" y="1168401"/>
            <a:ext cx="37856160" cy="42418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3017520" y="5842000"/>
            <a:ext cx="37856160" cy="1392428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017520" y="20340322"/>
            <a:ext cx="987552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CB942243-C3D1-1C4E-BA42-360A40CD5D4A}" type="datetimeFigureOut">
              <a:rPr lang="en-US" smtClean="0"/>
              <a:t>3/20/2026</a:t>
            </a:fld>
            <a:endParaRPr lang="en-US"/>
          </a:p>
        </p:txBody>
      </p:sp>
      <p:sp>
        <p:nvSpPr>
          <p:cNvPr id="5" name="Footer Placeholder 4"/>
          <p:cNvSpPr>
            <a:spLocks noGrp="1"/>
          </p:cNvSpPr>
          <p:nvPr>
            <p:ph type="ftr" sz="quarter" idx="3"/>
          </p:nvPr>
        </p:nvSpPr>
        <p:spPr>
          <a:xfrm>
            <a:off x="14538960" y="20340322"/>
            <a:ext cx="1481328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0998160" y="20340322"/>
            <a:ext cx="987552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E78525E2-93CE-8847-8021-44907757B297}" type="slidenum">
              <a:rPr lang="en-US" smtClean="0"/>
              <a:t>‹#›</a:t>
            </a:fld>
            <a:endParaRPr lang="en-US"/>
          </a:p>
        </p:txBody>
      </p:sp>
    </p:spTree>
    <p:extLst>
      <p:ext uri="{BB962C8B-B14F-4D97-AF65-F5344CB8AC3E}">
        <p14:creationId xmlns:p14="http://schemas.microsoft.com/office/powerpoint/2010/main" val="3881808314"/>
      </p:ext>
    </p:extLst>
  </p:cSld>
  <p:clrMap bg1="lt1" tx1="dk1" bg2="lt2" tx2="dk2" accent1="accent1" accent2="accent2" accent3="accent3" accent4="accent4" accent5="accent5" accent6="accent6" hlink="hlink" folHlink="folHlink"/>
  <p:sldLayoutIdLst>
    <p:sldLayoutId id="2147483686" r:id="rId1"/>
    <p:sldLayoutId id="2147483687" r:id="rId2"/>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691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F6EAA63-CAC0-E243-82AA-EB1E09170328}"/>
              </a:ext>
            </a:extLst>
          </p:cNvPr>
          <p:cNvSpPr>
            <a:spLocks noGrp="1"/>
          </p:cNvSpPr>
          <p:nvPr>
            <p:ph type="body" sz="quarter" idx="10"/>
          </p:nvPr>
        </p:nvSpPr>
        <p:spPr>
          <a:xfrm>
            <a:off x="887088" y="268045"/>
            <a:ext cx="24959644" cy="2392972"/>
          </a:xfrm>
        </p:spPr>
        <p:txBody>
          <a:bodyPr>
            <a:normAutofit fontScale="85000" lnSpcReduction="10000"/>
          </a:bodyPr>
          <a:lstStyle/>
          <a:p>
            <a:pPr>
              <a:lnSpc>
                <a:spcPct val="110000"/>
              </a:lnSpc>
            </a:pPr>
            <a:r>
              <a:rPr lang="en-US" dirty="0">
                <a:latin typeface="Georgia"/>
              </a:rPr>
              <a:t>A Scoping Review: Ethics Training for Community Researchers Engaged in </a:t>
            </a:r>
            <a:r>
              <a:rPr lang="en-US">
                <a:latin typeface="Georgia"/>
              </a:rPr>
              <a:t>Participatory Research in Low-Income Countries </a:t>
            </a:r>
            <a:endParaRPr lang="en-US"/>
          </a:p>
        </p:txBody>
      </p:sp>
      <p:sp>
        <p:nvSpPr>
          <p:cNvPr id="3" name="Text Placeholder 2">
            <a:extLst>
              <a:ext uri="{FF2B5EF4-FFF2-40B4-BE49-F238E27FC236}">
                <a16:creationId xmlns:a16="http://schemas.microsoft.com/office/drawing/2014/main" id="{C877A1C3-FDCE-B642-B4FE-0D15649DFC5B}"/>
              </a:ext>
            </a:extLst>
          </p:cNvPr>
          <p:cNvSpPr>
            <a:spLocks noGrp="1"/>
          </p:cNvSpPr>
          <p:nvPr>
            <p:ph type="body" sz="quarter" idx="11"/>
          </p:nvPr>
        </p:nvSpPr>
        <p:spPr>
          <a:xfrm>
            <a:off x="26220186" y="-170578"/>
            <a:ext cx="15752774" cy="3198012"/>
          </a:xfrm>
        </p:spPr>
        <p:txBody>
          <a:bodyPr>
            <a:normAutofit/>
          </a:bodyPr>
          <a:lstStyle/>
          <a:p>
            <a:pPr>
              <a:lnSpc>
                <a:spcPct val="150000"/>
              </a:lnSpc>
            </a:pPr>
            <a:r>
              <a:rPr lang="en-US">
                <a:latin typeface="Arial"/>
                <a:cs typeface="Arial"/>
              </a:rPr>
              <a:t>Reger, Kelly, MD; Albee, Brett, MPH; Vergara Greeno, Rebeca, </a:t>
            </a:r>
            <a:r>
              <a:rPr lang="en-US" dirty="0">
                <a:latin typeface="Arial"/>
                <a:cs typeface="Arial"/>
              </a:rPr>
              <a:t>MD; Giron, Felipe, MA; Ebbs, Daniel, DO, MS</a:t>
            </a:r>
            <a:endParaRPr lang="en-US" dirty="0"/>
          </a:p>
        </p:txBody>
      </p:sp>
      <p:sp>
        <p:nvSpPr>
          <p:cNvPr id="4" name="Text Placeholder 3">
            <a:extLst>
              <a:ext uri="{FF2B5EF4-FFF2-40B4-BE49-F238E27FC236}">
                <a16:creationId xmlns:a16="http://schemas.microsoft.com/office/drawing/2014/main" id="{5D98010F-9F54-E94F-8DEA-7E19093BC9A8}"/>
              </a:ext>
            </a:extLst>
          </p:cNvPr>
          <p:cNvSpPr>
            <a:spLocks noGrp="1"/>
          </p:cNvSpPr>
          <p:nvPr>
            <p:ph type="body" sz="quarter" idx="12"/>
          </p:nvPr>
        </p:nvSpPr>
        <p:spPr>
          <a:xfrm>
            <a:off x="910994" y="3200557"/>
            <a:ext cx="8851392" cy="661099"/>
          </a:xfrm>
        </p:spPr>
        <p:txBody>
          <a:bodyPr vert="horz" lIns="91440" tIns="45720" rIns="91440" bIns="45720" rtlCol="0" anchor="t">
            <a:noAutofit/>
          </a:bodyPr>
          <a:lstStyle/>
          <a:p>
            <a:r>
              <a:rPr lang="en-US">
                <a:latin typeface="Georgia"/>
              </a:rPr>
              <a:t>Background</a:t>
            </a:r>
            <a:endParaRPr lang="en-US"/>
          </a:p>
        </p:txBody>
      </p:sp>
      <p:sp>
        <p:nvSpPr>
          <p:cNvPr id="5" name="Text Placeholder 4">
            <a:extLst>
              <a:ext uri="{FF2B5EF4-FFF2-40B4-BE49-F238E27FC236}">
                <a16:creationId xmlns:a16="http://schemas.microsoft.com/office/drawing/2014/main" id="{3BFD05CE-7EE0-A544-8F84-9CEF494EB316}"/>
              </a:ext>
            </a:extLst>
          </p:cNvPr>
          <p:cNvSpPr>
            <a:spLocks noGrp="1"/>
          </p:cNvSpPr>
          <p:nvPr>
            <p:ph type="body" sz="quarter" idx="13"/>
          </p:nvPr>
        </p:nvSpPr>
        <p:spPr>
          <a:xfrm>
            <a:off x="10953059" y="3317907"/>
            <a:ext cx="10601540" cy="667105"/>
          </a:xfrm>
        </p:spPr>
        <p:txBody>
          <a:bodyPr vert="horz" lIns="91440" tIns="45720" rIns="91440" bIns="45720" rtlCol="0" anchor="t">
            <a:noAutofit/>
          </a:bodyPr>
          <a:lstStyle/>
          <a:p>
            <a:r>
              <a:rPr lang="en-US"/>
              <a:t>Methods</a:t>
            </a:r>
          </a:p>
        </p:txBody>
      </p:sp>
      <p:sp>
        <p:nvSpPr>
          <p:cNvPr id="6" name="Text Placeholder 5">
            <a:extLst>
              <a:ext uri="{FF2B5EF4-FFF2-40B4-BE49-F238E27FC236}">
                <a16:creationId xmlns:a16="http://schemas.microsoft.com/office/drawing/2014/main" id="{18D37499-8C38-8040-A01F-E6A403EB019C}"/>
              </a:ext>
            </a:extLst>
          </p:cNvPr>
          <p:cNvSpPr>
            <a:spLocks noGrp="1"/>
          </p:cNvSpPr>
          <p:nvPr>
            <p:ph type="body" sz="quarter" idx="14"/>
          </p:nvPr>
        </p:nvSpPr>
        <p:spPr>
          <a:xfrm>
            <a:off x="21932468" y="3198378"/>
            <a:ext cx="10706625" cy="667105"/>
          </a:xfrm>
        </p:spPr>
        <p:txBody>
          <a:bodyPr vert="horz" lIns="91440" tIns="45720" rIns="91440" bIns="45720" rtlCol="0" anchor="t">
            <a:noAutofit/>
          </a:bodyPr>
          <a:lstStyle/>
          <a:p>
            <a:r>
              <a:rPr lang="en-US">
                <a:latin typeface="Georgia"/>
              </a:rPr>
              <a:t>Results: Geographical Distribution</a:t>
            </a:r>
            <a:endParaRPr lang="en-US"/>
          </a:p>
        </p:txBody>
      </p:sp>
      <p:sp>
        <p:nvSpPr>
          <p:cNvPr id="7" name="Text Placeholder 6">
            <a:extLst>
              <a:ext uri="{FF2B5EF4-FFF2-40B4-BE49-F238E27FC236}">
                <a16:creationId xmlns:a16="http://schemas.microsoft.com/office/drawing/2014/main" id="{065B8E74-F026-1247-8FBE-0984D1E0D83D}"/>
              </a:ext>
            </a:extLst>
          </p:cNvPr>
          <p:cNvSpPr>
            <a:spLocks noGrp="1"/>
          </p:cNvSpPr>
          <p:nvPr>
            <p:ph type="body" sz="quarter" idx="15"/>
          </p:nvPr>
        </p:nvSpPr>
        <p:spPr>
          <a:xfrm>
            <a:off x="880890" y="9611541"/>
            <a:ext cx="8851392" cy="763847"/>
          </a:xfrm>
        </p:spPr>
        <p:txBody>
          <a:bodyPr vert="horz" lIns="91440" tIns="45720" rIns="91440" bIns="45720" rtlCol="0" anchor="t">
            <a:noAutofit/>
          </a:bodyPr>
          <a:lstStyle/>
          <a:p>
            <a:r>
              <a:rPr lang="en-US"/>
              <a:t>Objectives</a:t>
            </a:r>
          </a:p>
        </p:txBody>
      </p:sp>
      <p:sp>
        <p:nvSpPr>
          <p:cNvPr id="8" name="Text Placeholder 7">
            <a:extLst>
              <a:ext uri="{FF2B5EF4-FFF2-40B4-BE49-F238E27FC236}">
                <a16:creationId xmlns:a16="http://schemas.microsoft.com/office/drawing/2014/main" id="{BAA391F5-C9FA-7048-B5CE-08530C553073}"/>
              </a:ext>
            </a:extLst>
          </p:cNvPr>
          <p:cNvSpPr>
            <a:spLocks noGrp="1"/>
          </p:cNvSpPr>
          <p:nvPr>
            <p:ph type="body" sz="quarter" idx="16"/>
          </p:nvPr>
        </p:nvSpPr>
        <p:spPr>
          <a:xfrm>
            <a:off x="667122" y="14281461"/>
            <a:ext cx="9393230" cy="729583"/>
          </a:xfrm>
        </p:spPr>
        <p:txBody>
          <a:bodyPr vert="horz" lIns="91440" tIns="45720" rIns="91440" bIns="45720" rtlCol="0" anchor="t">
            <a:noAutofit/>
          </a:bodyPr>
          <a:lstStyle/>
          <a:p>
            <a:r>
              <a:rPr lang="en-US">
                <a:latin typeface="Georgia"/>
              </a:rPr>
              <a:t>Forms of Participatory</a:t>
            </a:r>
            <a:r>
              <a:rPr lang="en-US" dirty="0">
                <a:latin typeface="Georgia"/>
              </a:rPr>
              <a:t> Research</a:t>
            </a:r>
            <a:endParaRPr lang="en-US" dirty="0"/>
          </a:p>
        </p:txBody>
      </p:sp>
      <p:sp>
        <p:nvSpPr>
          <p:cNvPr id="9" name="Text Placeholder 8">
            <a:extLst>
              <a:ext uri="{FF2B5EF4-FFF2-40B4-BE49-F238E27FC236}">
                <a16:creationId xmlns:a16="http://schemas.microsoft.com/office/drawing/2014/main" id="{30483460-E1B5-3B4B-BC5C-26AC79235C45}"/>
              </a:ext>
            </a:extLst>
          </p:cNvPr>
          <p:cNvSpPr>
            <a:spLocks noGrp="1"/>
          </p:cNvSpPr>
          <p:nvPr>
            <p:ph type="body" sz="quarter" idx="17"/>
          </p:nvPr>
        </p:nvSpPr>
        <p:spPr>
          <a:xfrm>
            <a:off x="33084622" y="15615436"/>
            <a:ext cx="9684064" cy="666267"/>
          </a:xfrm>
        </p:spPr>
        <p:txBody>
          <a:bodyPr vert="horz" lIns="91440" tIns="45720" rIns="91440" bIns="45720" rtlCol="0" anchor="t">
            <a:noAutofit/>
          </a:bodyPr>
          <a:lstStyle/>
          <a:p>
            <a:r>
              <a:rPr lang="en-US">
                <a:latin typeface="Georgia"/>
              </a:rPr>
              <a:t>Conclusions</a:t>
            </a:r>
            <a:endParaRPr lang="en-US"/>
          </a:p>
        </p:txBody>
      </p:sp>
      <p:sp>
        <p:nvSpPr>
          <p:cNvPr id="15" name="Text Placeholder 14">
            <a:extLst>
              <a:ext uri="{FF2B5EF4-FFF2-40B4-BE49-F238E27FC236}">
                <a16:creationId xmlns:a16="http://schemas.microsoft.com/office/drawing/2014/main" id="{2E3992AC-C1A1-E347-9569-E7D8CE947A78}"/>
              </a:ext>
            </a:extLst>
          </p:cNvPr>
          <p:cNvSpPr>
            <a:spLocks noGrp="1"/>
          </p:cNvSpPr>
          <p:nvPr>
            <p:ph type="body" sz="quarter" idx="23"/>
          </p:nvPr>
        </p:nvSpPr>
        <p:spPr>
          <a:xfrm>
            <a:off x="33084622" y="16740369"/>
            <a:ext cx="9684064" cy="4888879"/>
          </a:xfrm>
        </p:spPr>
        <p:txBody>
          <a:bodyPr vert="horz" lIns="91440" tIns="45720" rIns="91440" bIns="45720" rtlCol="0" anchor="t">
            <a:normAutofit/>
          </a:bodyPr>
          <a:lstStyle/>
          <a:p>
            <a:endParaRPr lang="en-US" dirty="0"/>
          </a:p>
          <a:p>
            <a:endParaRPr lang="en-US" dirty="0"/>
          </a:p>
        </p:txBody>
      </p:sp>
      <p:sp>
        <p:nvSpPr>
          <p:cNvPr id="18" name="Text Placeholder 17">
            <a:extLst>
              <a:ext uri="{FF2B5EF4-FFF2-40B4-BE49-F238E27FC236}">
                <a16:creationId xmlns:a16="http://schemas.microsoft.com/office/drawing/2014/main" id="{8BB105CC-D1C8-D149-B977-EA9CEBA3C5FF}"/>
              </a:ext>
            </a:extLst>
          </p:cNvPr>
          <p:cNvSpPr>
            <a:spLocks noGrp="1"/>
          </p:cNvSpPr>
          <p:nvPr>
            <p:ph type="body" sz="quarter" idx="26"/>
          </p:nvPr>
        </p:nvSpPr>
        <p:spPr/>
        <p:txBody>
          <a:bodyPr vert="horz" lIns="91440" tIns="45720" rIns="91440" bIns="45720" rtlCol="0" anchor="t">
            <a:normAutofit/>
          </a:bodyPr>
          <a:lstStyle/>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p>
        </p:txBody>
      </p:sp>
      <p:pic>
        <p:nvPicPr>
          <p:cNvPr id="20" name="Picture 19" descr="A map of africa with different colored areas&#10;&#10;AI-generated content may be incorrect.">
            <a:extLst>
              <a:ext uri="{FF2B5EF4-FFF2-40B4-BE49-F238E27FC236}">
                <a16:creationId xmlns:a16="http://schemas.microsoft.com/office/drawing/2014/main" id="{4E888BF8-7B45-2B87-27D9-57497F407C2E}"/>
              </a:ext>
            </a:extLst>
          </p:cNvPr>
          <p:cNvPicPr>
            <a:picLocks noChangeAspect="1"/>
          </p:cNvPicPr>
          <p:nvPr/>
        </p:nvPicPr>
        <p:blipFill>
          <a:blip r:embed="rId2"/>
          <a:stretch>
            <a:fillRect/>
          </a:stretch>
        </p:blipFill>
        <p:spPr>
          <a:xfrm>
            <a:off x="22378253" y="3923964"/>
            <a:ext cx="8144435" cy="6120652"/>
          </a:xfrm>
          <a:prstGeom prst="rect">
            <a:avLst/>
          </a:prstGeom>
          <a:ln>
            <a:solidFill>
              <a:schemeClr val="bg1"/>
            </a:solidFill>
          </a:ln>
        </p:spPr>
      </p:pic>
      <p:pic>
        <p:nvPicPr>
          <p:cNvPr id="21" name="Picture 20">
            <a:extLst>
              <a:ext uri="{FF2B5EF4-FFF2-40B4-BE49-F238E27FC236}">
                <a16:creationId xmlns:a16="http://schemas.microsoft.com/office/drawing/2014/main" id="{31DDB19A-72FE-F561-C4F1-9BF916830A2C}"/>
              </a:ext>
            </a:extLst>
          </p:cNvPr>
          <p:cNvPicPr>
            <a:picLocks noChangeAspect="1"/>
          </p:cNvPicPr>
          <p:nvPr/>
        </p:nvPicPr>
        <p:blipFill>
          <a:blip r:embed="rId3"/>
          <a:stretch>
            <a:fillRect/>
          </a:stretch>
        </p:blipFill>
        <p:spPr>
          <a:xfrm>
            <a:off x="33792575" y="10058468"/>
            <a:ext cx="9434866" cy="4630255"/>
          </a:xfrm>
          <a:prstGeom prst="rect">
            <a:avLst/>
          </a:prstGeom>
          <a:ln>
            <a:solidFill>
              <a:schemeClr val="bg1"/>
            </a:solidFill>
          </a:ln>
        </p:spPr>
      </p:pic>
      <p:pic>
        <p:nvPicPr>
          <p:cNvPr id="30" name="Picture 29" descr="A screenshot of a flowchart&#10;&#10;AI-generated content may be incorrect.">
            <a:extLst>
              <a:ext uri="{FF2B5EF4-FFF2-40B4-BE49-F238E27FC236}">
                <a16:creationId xmlns:a16="http://schemas.microsoft.com/office/drawing/2014/main" id="{46F5C760-19A3-C910-24D6-5063D8031BA6}"/>
              </a:ext>
            </a:extLst>
          </p:cNvPr>
          <p:cNvPicPr>
            <a:picLocks noChangeAspect="1"/>
          </p:cNvPicPr>
          <p:nvPr/>
        </p:nvPicPr>
        <p:blipFill>
          <a:blip r:embed="rId4"/>
          <a:stretch>
            <a:fillRect/>
          </a:stretch>
        </p:blipFill>
        <p:spPr>
          <a:xfrm>
            <a:off x="10979516" y="8220445"/>
            <a:ext cx="9223723" cy="11727898"/>
          </a:xfrm>
          <a:prstGeom prst="rect">
            <a:avLst/>
          </a:prstGeom>
        </p:spPr>
      </p:pic>
      <p:graphicFrame>
        <p:nvGraphicFramePr>
          <p:cNvPr id="32" name="Table 31">
            <a:extLst>
              <a:ext uri="{FF2B5EF4-FFF2-40B4-BE49-F238E27FC236}">
                <a16:creationId xmlns:a16="http://schemas.microsoft.com/office/drawing/2014/main" id="{19B88B9A-5D0F-493E-4380-94D6607C695D}"/>
              </a:ext>
            </a:extLst>
          </p:cNvPr>
          <p:cNvGraphicFramePr>
            <a:graphicFrameLocks noGrp="1"/>
          </p:cNvGraphicFramePr>
          <p:nvPr>
            <p:extLst>
              <p:ext uri="{D42A27DB-BD31-4B8C-83A1-F6EECF244321}">
                <p14:modId xmlns:p14="http://schemas.microsoft.com/office/powerpoint/2010/main" val="1944637107"/>
              </p:ext>
            </p:extLst>
          </p:nvPr>
        </p:nvGraphicFramePr>
        <p:xfrm>
          <a:off x="677482" y="15266686"/>
          <a:ext cx="8896459" cy="6581294"/>
        </p:xfrm>
        <a:graphic>
          <a:graphicData uri="http://schemas.openxmlformats.org/drawingml/2006/table">
            <a:tbl>
              <a:tblPr bandRow="1">
                <a:tableStyleId>{5C22544A-7EE6-4342-B048-85BDC9FD1C3A}</a:tableStyleId>
              </a:tblPr>
              <a:tblGrid>
                <a:gridCol w="1782144">
                  <a:extLst>
                    <a:ext uri="{9D8B030D-6E8A-4147-A177-3AD203B41FA5}">
                      <a16:colId xmlns:a16="http://schemas.microsoft.com/office/drawing/2014/main" val="2921890550"/>
                    </a:ext>
                  </a:extLst>
                </a:gridCol>
                <a:gridCol w="2338171">
                  <a:extLst>
                    <a:ext uri="{9D8B030D-6E8A-4147-A177-3AD203B41FA5}">
                      <a16:colId xmlns:a16="http://schemas.microsoft.com/office/drawing/2014/main" val="4270413323"/>
                    </a:ext>
                  </a:extLst>
                </a:gridCol>
                <a:gridCol w="2395200">
                  <a:extLst>
                    <a:ext uri="{9D8B030D-6E8A-4147-A177-3AD203B41FA5}">
                      <a16:colId xmlns:a16="http://schemas.microsoft.com/office/drawing/2014/main" val="1561190684"/>
                    </a:ext>
                  </a:extLst>
                </a:gridCol>
                <a:gridCol w="2380944">
                  <a:extLst>
                    <a:ext uri="{9D8B030D-6E8A-4147-A177-3AD203B41FA5}">
                      <a16:colId xmlns:a16="http://schemas.microsoft.com/office/drawing/2014/main" val="1162625233"/>
                    </a:ext>
                  </a:extLst>
                </a:gridCol>
              </a:tblGrid>
              <a:tr h="439574">
                <a:tc>
                  <a:txBody>
                    <a:bodyPr/>
                    <a:lstStyle/>
                    <a:p>
                      <a:pPr marL="0" marR="0" algn="ctr">
                        <a:buNone/>
                      </a:pPr>
                      <a:r>
                        <a:rPr lang="en-US" sz="1800" b="1">
                          <a:effectLst/>
                          <a:latin typeface="Cambria"/>
                        </a:rPr>
                        <a:t>Model</a:t>
                      </a:r>
                      <a:endParaRPr lang="en-US" sz="1800" dirty="0">
                        <a:effectLst/>
                        <a:latin typeface="Cambria"/>
                      </a:endParaRPr>
                    </a:p>
                  </a:txBody>
                  <a:tcPr marL="63500" marR="6350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FE2F3"/>
                    </a:solidFill>
                  </a:tcPr>
                </a:tc>
                <a:tc>
                  <a:txBody>
                    <a:bodyPr/>
                    <a:lstStyle/>
                    <a:p>
                      <a:pPr marL="0" marR="0" algn="ctr">
                        <a:buNone/>
                      </a:pPr>
                      <a:r>
                        <a:rPr lang="en-US" sz="1800" b="1">
                          <a:effectLst/>
                          <a:latin typeface="Cambria"/>
                        </a:rPr>
                        <a:t>Core Feature</a:t>
                      </a:r>
                      <a:endParaRPr lang="en-US" sz="1800" dirty="0">
                        <a:effectLst/>
                        <a:latin typeface="Cambria"/>
                      </a:endParaRPr>
                    </a:p>
                  </a:txBody>
                  <a:tcPr marL="63500" marR="6350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FE2F3"/>
                    </a:solidFill>
                  </a:tcPr>
                </a:tc>
                <a:tc>
                  <a:txBody>
                    <a:bodyPr/>
                    <a:lstStyle/>
                    <a:p>
                      <a:pPr marL="0" marR="0" algn="ctr">
                        <a:buNone/>
                      </a:pPr>
                      <a:r>
                        <a:rPr lang="en-US" sz="1800" b="1">
                          <a:effectLst/>
                          <a:latin typeface="Cambria"/>
                        </a:rPr>
                        <a:t>Benefits</a:t>
                      </a:r>
                      <a:endParaRPr lang="en-US" sz="1800" dirty="0">
                        <a:effectLst/>
                        <a:latin typeface="Cambria"/>
                      </a:endParaRPr>
                    </a:p>
                  </a:txBody>
                  <a:tcPr marL="63500" marR="6350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FE2F3"/>
                    </a:solidFill>
                  </a:tcPr>
                </a:tc>
                <a:tc>
                  <a:txBody>
                    <a:bodyPr/>
                    <a:lstStyle/>
                    <a:p>
                      <a:pPr marL="0" marR="0" algn="ctr">
                        <a:buNone/>
                      </a:pPr>
                      <a:r>
                        <a:rPr lang="en-US" sz="1800" b="1">
                          <a:effectLst/>
                          <a:latin typeface="Cambria"/>
                        </a:rPr>
                        <a:t>Drawbacks</a:t>
                      </a:r>
                      <a:endParaRPr lang="en-US" sz="1800" dirty="0">
                        <a:effectLst/>
                        <a:latin typeface="Cambria"/>
                      </a:endParaRPr>
                    </a:p>
                  </a:txBody>
                  <a:tcPr marL="63500" marR="6350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FE2F3"/>
                    </a:solidFill>
                  </a:tcPr>
                </a:tc>
                <a:extLst>
                  <a:ext uri="{0D108BD9-81ED-4DB2-BD59-A6C34878D82A}">
                    <a16:rowId xmlns:a16="http://schemas.microsoft.com/office/drawing/2014/main" val="1370996043"/>
                  </a:ext>
                </a:extLst>
              </a:tr>
              <a:tr h="2252818">
                <a:tc>
                  <a:txBody>
                    <a:bodyPr/>
                    <a:lstStyle/>
                    <a:p>
                      <a:pPr marL="0" marR="0" algn="ctr">
                        <a:buNone/>
                      </a:pPr>
                      <a:r>
                        <a:rPr lang="en-US" sz="1800">
                          <a:effectLst/>
                          <a:latin typeface="Cambria"/>
                        </a:rPr>
                        <a:t>Community Based Participatory Research </a:t>
                      </a:r>
                      <a:endParaRPr lang="en-US" sz="1800" dirty="0">
                        <a:effectLst/>
                        <a:latin typeface="Cambria"/>
                      </a:endParaRPr>
                    </a:p>
                    <a:p>
                      <a:pPr marL="0" marR="0" algn="ctr">
                        <a:buNone/>
                      </a:pPr>
                      <a:r>
                        <a:rPr lang="en-US" sz="1800">
                          <a:effectLst/>
                          <a:latin typeface="Cambria"/>
                        </a:rPr>
                        <a:t>(CBPR)</a:t>
                      </a:r>
                      <a:endParaRPr lang="en-US" sz="1800" dirty="0">
                        <a:effectLst/>
                        <a:latin typeface="Cambria"/>
                      </a:endParaRPr>
                    </a:p>
                  </a:txBody>
                  <a:tcPr marL="63500" marR="6350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buNone/>
                      </a:pPr>
                      <a:r>
                        <a:rPr lang="en-US" sz="1800">
                          <a:effectLst/>
                          <a:latin typeface="Cambria"/>
                        </a:rPr>
                        <a:t>Collaborative approach involving community and research members in ALL stages of research </a:t>
                      </a:r>
                      <a:endParaRPr lang="en-US" sz="1800" dirty="0">
                        <a:effectLst/>
                        <a:latin typeface="Cambria"/>
                      </a:endParaRPr>
                    </a:p>
                  </a:txBody>
                  <a:tcPr marL="63500" marR="6350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buNone/>
                      </a:pPr>
                      <a:r>
                        <a:rPr lang="en-US" sz="1800">
                          <a:effectLst/>
                          <a:latin typeface="Cambria"/>
                        </a:rPr>
                        <a:t>• Capacity building </a:t>
                      </a:r>
                      <a:endParaRPr lang="en-US" sz="1800" dirty="0">
                        <a:effectLst/>
                        <a:latin typeface="Cambria"/>
                      </a:endParaRPr>
                    </a:p>
                    <a:p>
                      <a:pPr marL="0" marR="0">
                        <a:buNone/>
                      </a:pPr>
                      <a:r>
                        <a:rPr lang="en-US" sz="1800">
                          <a:effectLst/>
                          <a:latin typeface="Cambria"/>
                        </a:rPr>
                        <a:t>• Shared decision making </a:t>
                      </a:r>
                      <a:endParaRPr lang="en-US" sz="1800" dirty="0">
                        <a:effectLst/>
                        <a:latin typeface="Cambria"/>
                      </a:endParaRPr>
                    </a:p>
                    <a:p>
                      <a:pPr marL="0" marR="0">
                        <a:buNone/>
                      </a:pPr>
                      <a:r>
                        <a:rPr lang="en-US" sz="1800">
                          <a:effectLst/>
                          <a:latin typeface="Cambria"/>
                        </a:rPr>
                        <a:t>• Includes every stage of research</a:t>
                      </a:r>
                      <a:endParaRPr lang="en-US" sz="1800" dirty="0">
                        <a:effectLst/>
                        <a:latin typeface="Cambria"/>
                      </a:endParaRPr>
                    </a:p>
                    <a:p>
                      <a:pPr marL="0" marR="0">
                        <a:buNone/>
                      </a:pPr>
                      <a:r>
                        <a:rPr lang="en-US" sz="1800">
                          <a:effectLst/>
                          <a:latin typeface="Cambria"/>
                        </a:rPr>
                        <a:t>• Collaborative </a:t>
                      </a:r>
                      <a:endParaRPr lang="en-US" sz="1800" dirty="0">
                        <a:effectLst/>
                        <a:latin typeface="Cambria"/>
                      </a:endParaRPr>
                    </a:p>
                    <a:p>
                      <a:pPr marL="0" marR="0">
                        <a:buNone/>
                      </a:pPr>
                      <a:r>
                        <a:rPr lang="en-US" sz="1800">
                          <a:effectLst/>
                          <a:latin typeface="Cambria"/>
                        </a:rPr>
                        <a:t>• Long term partnership</a:t>
                      </a:r>
                      <a:endParaRPr lang="en-US" sz="1800" dirty="0">
                        <a:effectLst/>
                        <a:latin typeface="Cambria"/>
                      </a:endParaRPr>
                    </a:p>
                  </a:txBody>
                  <a:tcPr marL="63500" marR="6350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buNone/>
                      </a:pPr>
                      <a:r>
                        <a:rPr lang="en-US" sz="1800">
                          <a:effectLst/>
                          <a:latin typeface="Cambria"/>
                        </a:rPr>
                        <a:t>• Resource and time intensive </a:t>
                      </a:r>
                      <a:endParaRPr lang="en-US" sz="1800" dirty="0">
                        <a:effectLst/>
                        <a:latin typeface="Cambria"/>
                      </a:endParaRPr>
                    </a:p>
                    <a:p>
                      <a:pPr marL="0" marR="0">
                        <a:buNone/>
                      </a:pPr>
                      <a:r>
                        <a:rPr lang="en-US" sz="1800">
                          <a:effectLst/>
                          <a:latin typeface="Cambria"/>
                        </a:rPr>
                        <a:t>• Requires long term commitment </a:t>
                      </a:r>
                      <a:endParaRPr lang="en-US" sz="1800" dirty="0">
                        <a:effectLst/>
                        <a:latin typeface="Cambria"/>
                      </a:endParaRPr>
                    </a:p>
                    <a:p>
                      <a:pPr marL="0" marR="0">
                        <a:buNone/>
                      </a:pPr>
                      <a:r>
                        <a:rPr lang="en-US" sz="1800">
                          <a:effectLst/>
                          <a:latin typeface="Cambria"/>
                        </a:rPr>
                        <a:t>• potential tension between academic and community priorities </a:t>
                      </a:r>
                      <a:endParaRPr lang="en-US" sz="1800" dirty="0">
                        <a:effectLst/>
                        <a:latin typeface="Cambria"/>
                      </a:endParaRPr>
                    </a:p>
                  </a:txBody>
                  <a:tcPr marL="63500" marR="6350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95049401"/>
                  </a:ext>
                </a:extLst>
              </a:tr>
              <a:tr h="2033031">
                <a:tc>
                  <a:txBody>
                    <a:bodyPr/>
                    <a:lstStyle/>
                    <a:p>
                      <a:pPr marL="0" marR="0" algn="ctr">
                        <a:buNone/>
                      </a:pPr>
                      <a:r>
                        <a:rPr lang="en-US" sz="1800">
                          <a:effectLst/>
                          <a:latin typeface="Cambria"/>
                        </a:rPr>
                        <a:t>Participatory Action Research </a:t>
                      </a:r>
                      <a:endParaRPr lang="en-US" sz="1800" dirty="0">
                        <a:effectLst/>
                        <a:latin typeface="Cambria"/>
                      </a:endParaRPr>
                    </a:p>
                    <a:p>
                      <a:pPr marL="0" marR="0" algn="ctr">
                        <a:buNone/>
                      </a:pPr>
                      <a:r>
                        <a:rPr lang="en-US" sz="1800">
                          <a:effectLst/>
                          <a:latin typeface="Cambria"/>
                        </a:rPr>
                        <a:t>(PAR)</a:t>
                      </a:r>
                      <a:endParaRPr lang="en-US" sz="1800" dirty="0">
                        <a:effectLst/>
                        <a:latin typeface="Cambria"/>
                      </a:endParaRPr>
                    </a:p>
                  </a:txBody>
                  <a:tcPr marL="63500" marR="6350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FEFEF"/>
                    </a:solidFill>
                  </a:tcPr>
                </a:tc>
                <a:tc>
                  <a:txBody>
                    <a:bodyPr/>
                    <a:lstStyle/>
                    <a:p>
                      <a:pPr marL="0" marR="0" algn="ctr">
                        <a:buNone/>
                      </a:pPr>
                      <a:r>
                        <a:rPr lang="en-US" sz="1800">
                          <a:effectLst/>
                          <a:latin typeface="Cambria"/>
                        </a:rPr>
                        <a:t>Cyclical approach of research, action, reflection, and social change to health systems</a:t>
                      </a:r>
                      <a:endParaRPr lang="en-US" sz="1800" dirty="0">
                        <a:effectLst/>
                        <a:latin typeface="Cambria"/>
                      </a:endParaRPr>
                    </a:p>
                  </a:txBody>
                  <a:tcPr marL="63500" marR="6350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FEFEF"/>
                    </a:solidFill>
                  </a:tcPr>
                </a:tc>
                <a:tc>
                  <a:txBody>
                    <a:bodyPr/>
                    <a:lstStyle/>
                    <a:p>
                      <a:pPr marL="0" marR="0">
                        <a:buNone/>
                      </a:pPr>
                      <a:r>
                        <a:rPr lang="en-US" sz="1800">
                          <a:effectLst/>
                          <a:latin typeface="Cambria"/>
                        </a:rPr>
                        <a:t>• Cyclical routine (plan, act, reflect) </a:t>
                      </a:r>
                      <a:endParaRPr lang="en-US" sz="1800" dirty="0">
                        <a:effectLst/>
                        <a:latin typeface="Cambria"/>
                      </a:endParaRPr>
                    </a:p>
                    <a:p>
                      <a:pPr marL="0" marR="0">
                        <a:buNone/>
                      </a:pPr>
                      <a:r>
                        <a:rPr lang="en-US" sz="1800">
                          <a:effectLst/>
                          <a:latin typeface="Cambria"/>
                        </a:rPr>
                        <a:t>• Focus on transforming health systems </a:t>
                      </a:r>
                      <a:endParaRPr lang="en-US" sz="1800" dirty="0">
                        <a:effectLst/>
                        <a:latin typeface="Cambria"/>
                      </a:endParaRPr>
                    </a:p>
                    <a:p>
                      <a:pPr marL="0" marR="0">
                        <a:buNone/>
                      </a:pPr>
                      <a:r>
                        <a:rPr lang="en-US" sz="1800">
                          <a:effectLst/>
                          <a:latin typeface="Cambria"/>
                        </a:rPr>
                        <a:t>• Centered on sustainable change</a:t>
                      </a:r>
                      <a:endParaRPr lang="en-US" sz="1800" dirty="0">
                        <a:effectLst/>
                        <a:latin typeface="Cambria"/>
                      </a:endParaRPr>
                    </a:p>
                  </a:txBody>
                  <a:tcPr marL="63500" marR="6350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FEFEF"/>
                    </a:solidFill>
                  </a:tcPr>
                </a:tc>
                <a:tc>
                  <a:txBody>
                    <a:bodyPr/>
                    <a:lstStyle/>
                    <a:p>
                      <a:pPr marL="0" marR="0">
                        <a:buNone/>
                      </a:pPr>
                      <a:r>
                        <a:rPr lang="en-US" sz="1800">
                          <a:effectLst/>
                          <a:latin typeface="Cambria"/>
                        </a:rPr>
                        <a:t>• Power imbalances may persist </a:t>
                      </a:r>
                      <a:endParaRPr lang="en-US" sz="1800" dirty="0">
                        <a:effectLst/>
                        <a:latin typeface="Cambria"/>
                      </a:endParaRPr>
                    </a:p>
                    <a:p>
                      <a:pPr marL="0" marR="0">
                        <a:buNone/>
                      </a:pPr>
                      <a:r>
                        <a:rPr lang="en-US" sz="1800">
                          <a:effectLst/>
                          <a:latin typeface="Cambria"/>
                        </a:rPr>
                        <a:t>• Requires flexibility to change traditional norms</a:t>
                      </a:r>
                      <a:endParaRPr lang="en-US" sz="1800" dirty="0">
                        <a:effectLst/>
                        <a:latin typeface="Cambria"/>
                      </a:endParaRPr>
                    </a:p>
                    <a:p>
                      <a:pPr marL="0" marR="0">
                        <a:buNone/>
                      </a:pPr>
                      <a:r>
                        <a:rPr lang="en-US" sz="1800">
                          <a:effectLst/>
                          <a:latin typeface="Cambria"/>
                        </a:rPr>
                        <a:t>• Limited generalizability </a:t>
                      </a:r>
                      <a:endParaRPr lang="en-US" sz="1800" dirty="0">
                        <a:effectLst/>
                        <a:latin typeface="Cambria"/>
                      </a:endParaRPr>
                    </a:p>
                  </a:txBody>
                  <a:tcPr marL="63500" marR="6350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FEFEF"/>
                    </a:solidFill>
                  </a:tcPr>
                </a:tc>
                <a:extLst>
                  <a:ext uri="{0D108BD9-81ED-4DB2-BD59-A6C34878D82A}">
                    <a16:rowId xmlns:a16="http://schemas.microsoft.com/office/drawing/2014/main" val="306033330"/>
                  </a:ext>
                </a:extLst>
              </a:tr>
              <a:tr h="1703350">
                <a:tc>
                  <a:txBody>
                    <a:bodyPr/>
                    <a:lstStyle/>
                    <a:p>
                      <a:pPr marL="0" marR="0" algn="ctr">
                        <a:buNone/>
                      </a:pPr>
                      <a:r>
                        <a:rPr lang="en-US" sz="1800">
                          <a:effectLst/>
                          <a:latin typeface="Cambria"/>
                        </a:rPr>
                        <a:t>Photovoice</a:t>
                      </a:r>
                      <a:endParaRPr lang="en-US" sz="1800" dirty="0">
                        <a:effectLst/>
                        <a:latin typeface="Cambria"/>
                      </a:endParaRPr>
                    </a:p>
                  </a:txBody>
                  <a:tcPr marL="63500" marR="6350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buNone/>
                      </a:pPr>
                      <a:r>
                        <a:rPr lang="en-US" sz="1800">
                          <a:effectLst/>
                          <a:latin typeface="Cambria"/>
                        </a:rPr>
                        <a:t>Use of photography and documentation to share and discuss lived experiences</a:t>
                      </a:r>
                      <a:endParaRPr lang="en-US" sz="1800" dirty="0">
                        <a:effectLst/>
                        <a:latin typeface="Cambria"/>
                      </a:endParaRPr>
                    </a:p>
                  </a:txBody>
                  <a:tcPr marL="63500" marR="6350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buNone/>
                      </a:pPr>
                      <a:r>
                        <a:rPr lang="en-US" sz="1800">
                          <a:effectLst/>
                          <a:latin typeface="Cambria"/>
                        </a:rPr>
                        <a:t>• Visual </a:t>
                      </a:r>
                      <a:endParaRPr lang="en-US" sz="1800" dirty="0">
                        <a:effectLst/>
                        <a:latin typeface="Cambria"/>
                      </a:endParaRPr>
                    </a:p>
                    <a:p>
                      <a:pPr marL="0" marR="0">
                        <a:buNone/>
                      </a:pPr>
                      <a:r>
                        <a:rPr lang="en-US" sz="1800">
                          <a:effectLst/>
                          <a:latin typeface="Cambria"/>
                        </a:rPr>
                        <a:t>• provides a voice to the local perspective</a:t>
                      </a:r>
                      <a:endParaRPr lang="en-US" sz="1800" dirty="0">
                        <a:effectLst/>
                        <a:latin typeface="Cambria"/>
                      </a:endParaRPr>
                    </a:p>
                    <a:p>
                      <a:pPr marL="0" marR="0">
                        <a:buNone/>
                      </a:pPr>
                      <a:r>
                        <a:rPr lang="en-US" sz="1800">
                          <a:effectLst/>
                          <a:latin typeface="Cambria"/>
                        </a:rPr>
                        <a:t>• Reduces literacy or language barriers</a:t>
                      </a:r>
                      <a:endParaRPr lang="en-US" sz="1800" dirty="0">
                        <a:effectLst/>
                        <a:latin typeface="Cambria"/>
                      </a:endParaRPr>
                    </a:p>
                  </a:txBody>
                  <a:tcPr marL="63500" marR="6350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buNone/>
                      </a:pPr>
                      <a:r>
                        <a:rPr lang="en-US" sz="1800">
                          <a:effectLst/>
                          <a:latin typeface="Cambria"/>
                        </a:rPr>
                        <a:t>• Privacy issues with photography </a:t>
                      </a:r>
                      <a:endParaRPr lang="en-US" sz="1800" dirty="0">
                        <a:effectLst/>
                        <a:latin typeface="Cambria"/>
                      </a:endParaRPr>
                    </a:p>
                    <a:p>
                      <a:pPr marL="0" marR="0">
                        <a:buNone/>
                      </a:pPr>
                      <a:r>
                        <a:rPr lang="en-US" sz="1800" dirty="0">
                          <a:effectLst/>
                          <a:latin typeface="Cambria"/>
                        </a:rPr>
                        <a:t>• Thorough training required</a:t>
                      </a:r>
                    </a:p>
                    <a:p>
                      <a:pPr marL="0" marR="0">
                        <a:buNone/>
                      </a:pPr>
                      <a:r>
                        <a:rPr lang="en-US" sz="1800">
                          <a:effectLst/>
                          <a:latin typeface="Cambria"/>
                        </a:rPr>
                        <a:t>• Can be undervalued in academic contexts </a:t>
                      </a:r>
                      <a:endParaRPr lang="en-US" sz="1800" dirty="0">
                        <a:effectLst/>
                        <a:latin typeface="Cambria"/>
                      </a:endParaRPr>
                    </a:p>
                  </a:txBody>
                  <a:tcPr marL="63500" marR="63500" marT="63500" marB="635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28329825"/>
                  </a:ext>
                </a:extLst>
              </a:tr>
            </a:tbl>
          </a:graphicData>
        </a:graphic>
      </p:graphicFrame>
      <p:sp>
        <p:nvSpPr>
          <p:cNvPr id="35" name="Text Placeholder 5">
            <a:extLst>
              <a:ext uri="{FF2B5EF4-FFF2-40B4-BE49-F238E27FC236}">
                <a16:creationId xmlns:a16="http://schemas.microsoft.com/office/drawing/2014/main" id="{B59E8271-F5D0-32E1-2C00-12A6521B23A6}"/>
              </a:ext>
            </a:extLst>
          </p:cNvPr>
          <p:cNvSpPr txBox="1">
            <a:spLocks/>
          </p:cNvSpPr>
          <p:nvPr/>
        </p:nvSpPr>
        <p:spPr>
          <a:xfrm>
            <a:off x="21963889" y="13406535"/>
            <a:ext cx="10706625" cy="667105"/>
          </a:xfrm>
          <a:prstGeom prst="rect">
            <a:avLst/>
          </a:prstGeom>
        </p:spPr>
        <p:txBody>
          <a:bodyPr vert="horz" lIns="91440" tIns="45720" rIns="91440" bIns="45720" rtlCol="0" anchor="t">
            <a:noAutofit/>
          </a:bodyPr>
          <a:lstStyle>
            <a:lvl1pPr marL="0" indent="0" algn="l" defTabSz="2926080" rtl="0" eaLnBrk="1" latinLnBrk="0" hangingPunct="1">
              <a:lnSpc>
                <a:spcPct val="90000"/>
              </a:lnSpc>
              <a:spcBef>
                <a:spcPts val="3200"/>
              </a:spcBef>
              <a:buFont typeface="Arial" panose="020B0604020202020204" pitchFamily="34" charset="0"/>
              <a:buNone/>
              <a:defRPr sz="4800" kern="1200">
                <a:solidFill>
                  <a:srgbClr val="286DC0"/>
                </a:solidFill>
                <a:latin typeface="Georgia" panose="02040502050405020303" pitchFamily="18" charset="0"/>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a:lstStyle>
          <a:p>
            <a:r>
              <a:rPr lang="en-US">
                <a:latin typeface="Georgia"/>
              </a:rPr>
              <a:t>Results: Ethics Training Distribution</a:t>
            </a:r>
            <a:endParaRPr lang="en-US"/>
          </a:p>
        </p:txBody>
      </p:sp>
      <p:cxnSp>
        <p:nvCxnSpPr>
          <p:cNvPr id="36" name="Straight Arrow Connector 35">
            <a:extLst>
              <a:ext uri="{FF2B5EF4-FFF2-40B4-BE49-F238E27FC236}">
                <a16:creationId xmlns:a16="http://schemas.microsoft.com/office/drawing/2014/main" id="{E31C0398-0845-95C1-6A4D-D70C1E98A89F}"/>
              </a:ext>
            </a:extLst>
          </p:cNvPr>
          <p:cNvCxnSpPr>
            <a:cxnSpLocks/>
          </p:cNvCxnSpPr>
          <p:nvPr/>
        </p:nvCxnSpPr>
        <p:spPr>
          <a:xfrm>
            <a:off x="22768258" y="13201188"/>
            <a:ext cx="8081424" cy="48391"/>
          </a:xfrm>
          <a:prstGeom prst="straightConnector1">
            <a:avLst/>
          </a:prstGeom>
          <a:ln>
            <a:solidFill>
              <a:srgbClr val="4472C4"/>
            </a:solidFill>
          </a:ln>
        </p:spPr>
        <p:style>
          <a:lnRef idx="1">
            <a:schemeClr val="accent1"/>
          </a:lnRef>
          <a:fillRef idx="0">
            <a:schemeClr val="accent1"/>
          </a:fillRef>
          <a:effectRef idx="0">
            <a:schemeClr val="accent1"/>
          </a:effectRef>
          <a:fontRef idx="minor">
            <a:schemeClr val="tx1"/>
          </a:fontRef>
        </p:style>
      </p:cxnSp>
      <p:sp>
        <p:nvSpPr>
          <p:cNvPr id="38" name="Text Placeholder 5">
            <a:extLst>
              <a:ext uri="{FF2B5EF4-FFF2-40B4-BE49-F238E27FC236}">
                <a16:creationId xmlns:a16="http://schemas.microsoft.com/office/drawing/2014/main" id="{849F1625-077E-21EA-C7FE-7833B0C00B11}"/>
              </a:ext>
            </a:extLst>
          </p:cNvPr>
          <p:cNvSpPr txBox="1">
            <a:spLocks/>
          </p:cNvSpPr>
          <p:nvPr/>
        </p:nvSpPr>
        <p:spPr>
          <a:xfrm>
            <a:off x="33093962" y="3205603"/>
            <a:ext cx="10706625" cy="667105"/>
          </a:xfrm>
          <a:prstGeom prst="rect">
            <a:avLst/>
          </a:prstGeom>
        </p:spPr>
        <p:txBody>
          <a:bodyPr vert="horz" lIns="91440" tIns="45720" rIns="91440" bIns="45720" rtlCol="0" anchor="t">
            <a:noAutofit/>
          </a:bodyPr>
          <a:lstStyle>
            <a:lvl1pPr marL="0" indent="0" algn="l" defTabSz="2926080" rtl="0" eaLnBrk="1" latinLnBrk="0" hangingPunct="1">
              <a:lnSpc>
                <a:spcPct val="90000"/>
              </a:lnSpc>
              <a:spcBef>
                <a:spcPts val="3200"/>
              </a:spcBef>
              <a:buFont typeface="Arial" panose="020B0604020202020204" pitchFamily="34" charset="0"/>
              <a:buNone/>
              <a:defRPr sz="4800" kern="1200">
                <a:solidFill>
                  <a:srgbClr val="286DC0"/>
                </a:solidFill>
                <a:latin typeface="Georgia" panose="02040502050405020303" pitchFamily="18" charset="0"/>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a:lstStyle>
          <a:p>
            <a:r>
              <a:rPr lang="en-US">
                <a:latin typeface="Georgia"/>
              </a:rPr>
              <a:t>Results: IRB Approval Distribution</a:t>
            </a:r>
            <a:endParaRPr lang="en-US"/>
          </a:p>
        </p:txBody>
      </p:sp>
      <p:pic>
        <p:nvPicPr>
          <p:cNvPr id="39" name="Picture 38" descr="A table with text and numbers&#10;&#10;AI-generated content may be incorrect.">
            <a:extLst>
              <a:ext uri="{FF2B5EF4-FFF2-40B4-BE49-F238E27FC236}">
                <a16:creationId xmlns:a16="http://schemas.microsoft.com/office/drawing/2014/main" id="{6F7DDBF4-7FC4-38D7-3BD1-3361CD6CFC39}"/>
              </a:ext>
            </a:extLst>
          </p:cNvPr>
          <p:cNvPicPr>
            <a:picLocks noChangeAspect="1"/>
          </p:cNvPicPr>
          <p:nvPr/>
        </p:nvPicPr>
        <p:blipFill>
          <a:blip r:embed="rId5"/>
          <a:stretch>
            <a:fillRect/>
          </a:stretch>
        </p:blipFill>
        <p:spPr>
          <a:xfrm>
            <a:off x="22222813" y="14398129"/>
            <a:ext cx="9556810" cy="5256109"/>
          </a:xfrm>
          <a:prstGeom prst="rect">
            <a:avLst/>
          </a:prstGeom>
          <a:ln>
            <a:solidFill>
              <a:schemeClr val="bg1"/>
            </a:solidFill>
          </a:ln>
        </p:spPr>
      </p:pic>
      <p:sp>
        <p:nvSpPr>
          <p:cNvPr id="48" name="TextBox 47">
            <a:extLst>
              <a:ext uri="{FF2B5EF4-FFF2-40B4-BE49-F238E27FC236}">
                <a16:creationId xmlns:a16="http://schemas.microsoft.com/office/drawing/2014/main" id="{2D159204-E8BE-F781-F21D-AFBA56E8A523}"/>
              </a:ext>
            </a:extLst>
          </p:cNvPr>
          <p:cNvSpPr txBox="1"/>
          <p:nvPr/>
        </p:nvSpPr>
        <p:spPr>
          <a:xfrm>
            <a:off x="33640462" y="4132487"/>
            <a:ext cx="10071630" cy="59349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200"/>
              </a:spcAft>
            </a:pPr>
            <a:r>
              <a:rPr lang="en-US" sz="3200" baseline="0" dirty="0">
                <a:solidFill>
                  <a:srgbClr val="000000"/>
                </a:solidFill>
                <a:latin typeface="Arial"/>
                <a:ea typeface="Segoe UI"/>
                <a:cs typeface="Segoe UI"/>
              </a:rPr>
              <a:t>•</a:t>
            </a:r>
            <a:r>
              <a:rPr lang="en-US" sz="3200" dirty="0">
                <a:solidFill>
                  <a:srgbClr val="000000"/>
                </a:solidFill>
                <a:latin typeface="Arial"/>
                <a:ea typeface="Segoe UI"/>
                <a:cs typeface="Arial"/>
              </a:rPr>
              <a:t> Gold standard: IRB approval for all types of human subjects research including local and partnering institutions  </a:t>
            </a:r>
            <a:endParaRPr lang="en-US" sz="3200" dirty="0">
              <a:solidFill>
                <a:srgbClr val="000000"/>
              </a:solidFill>
              <a:latin typeface="Calibri" panose="020F0502020204030204"/>
              <a:ea typeface="Calibri" panose="020F0502020204030204"/>
              <a:cs typeface="Calibri" panose="020F0502020204030204"/>
            </a:endParaRPr>
          </a:p>
          <a:p>
            <a:pPr>
              <a:spcAft>
                <a:spcPts val="200"/>
              </a:spcAft>
            </a:pPr>
            <a:endParaRPr lang="en-US" sz="1200" dirty="0">
              <a:solidFill>
                <a:srgbClr val="000000"/>
              </a:solidFill>
              <a:latin typeface="Arial"/>
              <a:ea typeface="Segoe UI"/>
              <a:cs typeface="Segoe UI"/>
            </a:endParaRPr>
          </a:p>
          <a:p>
            <a:pPr>
              <a:spcAft>
                <a:spcPts val="200"/>
              </a:spcAft>
            </a:pPr>
            <a:r>
              <a:rPr lang="en-US" sz="3200">
                <a:solidFill>
                  <a:srgbClr val="000000"/>
                </a:solidFill>
                <a:latin typeface="Arial"/>
                <a:ea typeface="Segoe UI"/>
                <a:cs typeface="Segoe UI"/>
              </a:rPr>
              <a:t>• </a:t>
            </a:r>
            <a:r>
              <a:rPr lang="en-US" sz="3200" baseline="0">
                <a:solidFill>
                  <a:srgbClr val="000000"/>
                </a:solidFill>
                <a:latin typeface="Arial"/>
                <a:ea typeface="Segoe UI"/>
                <a:cs typeface="Segoe UI"/>
              </a:rPr>
              <a:t>123/193 (63.4%) mention IRB approval </a:t>
            </a:r>
            <a:r>
              <a:rPr lang="en-US" sz="3200" dirty="0">
                <a:latin typeface="Arial"/>
                <a:ea typeface="Segoe UI"/>
                <a:cs typeface="Segoe UI"/>
              </a:rPr>
              <a:t>​</a:t>
            </a:r>
            <a:endParaRPr lang="en-US" sz="3200" dirty="0">
              <a:ea typeface="Calibri" panose="020F0502020204030204"/>
              <a:cs typeface="Calibri" panose="020F0502020204030204"/>
            </a:endParaRPr>
          </a:p>
          <a:p>
            <a:pPr>
              <a:spcAft>
                <a:spcPts val="200"/>
              </a:spcAft>
            </a:pPr>
            <a:endParaRPr lang="en-US" sz="1200" dirty="0">
              <a:solidFill>
                <a:srgbClr val="000000"/>
              </a:solidFill>
              <a:latin typeface="Arial"/>
              <a:ea typeface="Segoe UI"/>
              <a:cs typeface="Segoe UI"/>
            </a:endParaRPr>
          </a:p>
          <a:p>
            <a:pPr rtl="0">
              <a:spcAft>
                <a:spcPts val="200"/>
              </a:spcAft>
            </a:pPr>
            <a:r>
              <a:rPr lang="en-US" sz="3200" baseline="0">
                <a:solidFill>
                  <a:srgbClr val="000000"/>
                </a:solidFill>
                <a:latin typeface="Arial"/>
                <a:ea typeface="Segoe UI"/>
                <a:cs typeface="Segoe UI"/>
              </a:rPr>
              <a:t>• 71 (36.6%) report </a:t>
            </a:r>
            <a:r>
              <a:rPr lang="en-US" sz="3200">
                <a:solidFill>
                  <a:srgbClr val="000000"/>
                </a:solidFill>
                <a:latin typeface="Arial"/>
                <a:ea typeface="Segoe UI"/>
                <a:cs typeface="Segoe UI"/>
              </a:rPr>
              <a:t>no</a:t>
            </a:r>
            <a:r>
              <a:rPr lang="en-US" sz="3200" baseline="0">
                <a:solidFill>
                  <a:srgbClr val="000000"/>
                </a:solidFill>
                <a:latin typeface="Arial"/>
                <a:ea typeface="Segoe UI"/>
                <a:cs typeface="Segoe UI"/>
              </a:rPr>
              <a:t> IRB approval </a:t>
            </a:r>
            <a:r>
              <a:rPr lang="en-US" sz="3200" dirty="0">
                <a:latin typeface="Arial"/>
                <a:ea typeface="Segoe UI"/>
                <a:cs typeface="Segoe UI"/>
              </a:rPr>
              <a:t>​</a:t>
            </a:r>
          </a:p>
          <a:p>
            <a:pPr>
              <a:spcAft>
                <a:spcPts val="200"/>
              </a:spcAft>
            </a:pPr>
            <a:endParaRPr lang="en-US" sz="1200" dirty="0">
              <a:solidFill>
                <a:srgbClr val="000000"/>
              </a:solidFill>
              <a:latin typeface="Arial"/>
              <a:ea typeface="Segoe UI"/>
              <a:cs typeface="Segoe UI"/>
            </a:endParaRPr>
          </a:p>
          <a:p>
            <a:pPr rtl="0">
              <a:spcAft>
                <a:spcPts val="200"/>
              </a:spcAft>
            </a:pPr>
            <a:endParaRPr lang="en-US" sz="1200" dirty="0">
              <a:latin typeface="Arial"/>
              <a:ea typeface="Segoe UI"/>
              <a:cs typeface="Segoe UI"/>
            </a:endParaRPr>
          </a:p>
          <a:p>
            <a:pPr>
              <a:spcAft>
                <a:spcPts val="200"/>
              </a:spcAft>
            </a:pPr>
            <a:r>
              <a:rPr lang="en-US" sz="3200" baseline="0" dirty="0">
                <a:solidFill>
                  <a:srgbClr val="000000"/>
                </a:solidFill>
                <a:latin typeface="Arial"/>
                <a:ea typeface="Segoe UI"/>
                <a:cs typeface="Segoe UI"/>
              </a:rPr>
              <a:t>• 20% of articles cited IRB approval</a:t>
            </a:r>
            <a:r>
              <a:rPr lang="en-US" sz="3200" dirty="0">
                <a:solidFill>
                  <a:srgbClr val="000000"/>
                </a:solidFill>
                <a:latin typeface="Arial"/>
                <a:ea typeface="Segoe UI"/>
                <a:cs typeface="Segoe UI"/>
              </a:rPr>
              <a:t> at academic partners </a:t>
            </a:r>
            <a:r>
              <a:rPr lang="en-US" sz="3200" baseline="0" dirty="0">
                <a:solidFill>
                  <a:srgbClr val="000000"/>
                </a:solidFill>
                <a:latin typeface="Arial"/>
                <a:ea typeface="Segoe UI"/>
                <a:cs typeface="Segoe UI"/>
              </a:rPr>
              <a:t>without local </a:t>
            </a:r>
            <a:r>
              <a:rPr lang="en-US" sz="3200" dirty="0">
                <a:solidFill>
                  <a:srgbClr val="000000"/>
                </a:solidFill>
                <a:latin typeface="Arial"/>
                <a:ea typeface="Segoe UI"/>
                <a:cs typeface="Segoe UI"/>
              </a:rPr>
              <a:t>IRB approval process, highlighting </a:t>
            </a:r>
            <a:r>
              <a:rPr lang="en-US" sz="3200" baseline="0" dirty="0">
                <a:solidFill>
                  <a:srgbClr val="000000"/>
                </a:solidFill>
                <a:latin typeface="Arial"/>
                <a:ea typeface="Segoe UI"/>
                <a:cs typeface="Segoe UI"/>
              </a:rPr>
              <a:t>a gap in IRB approval in low</a:t>
            </a:r>
            <a:r>
              <a:rPr lang="en-US" sz="3200" dirty="0">
                <a:solidFill>
                  <a:srgbClr val="000000"/>
                </a:solidFill>
                <a:latin typeface="Arial"/>
                <a:ea typeface="Segoe UI"/>
                <a:cs typeface="Segoe UI"/>
              </a:rPr>
              <a:t> resource </a:t>
            </a:r>
            <a:r>
              <a:rPr lang="en-US" sz="3200" baseline="0" dirty="0">
                <a:solidFill>
                  <a:srgbClr val="000000"/>
                </a:solidFill>
                <a:latin typeface="Arial"/>
                <a:ea typeface="Segoe UI"/>
                <a:cs typeface="Segoe UI"/>
              </a:rPr>
              <a:t>settings, which can impact the standards of ethics and research training </a:t>
            </a:r>
            <a:r>
              <a:rPr lang="en-US" sz="3200" dirty="0">
                <a:latin typeface="Arial"/>
                <a:ea typeface="Segoe UI"/>
                <a:cs typeface="Segoe UI"/>
              </a:rPr>
              <a:t>​</a:t>
            </a:r>
            <a:endParaRPr lang="en-US" sz="3200">
              <a:ea typeface="Calibri" panose="020F0502020204030204"/>
              <a:cs typeface="Calibri" panose="020F0502020204030204"/>
            </a:endParaRPr>
          </a:p>
        </p:txBody>
      </p:sp>
      <p:sp>
        <p:nvSpPr>
          <p:cNvPr id="54" name="TextBox 53">
            <a:extLst>
              <a:ext uri="{FF2B5EF4-FFF2-40B4-BE49-F238E27FC236}">
                <a16:creationId xmlns:a16="http://schemas.microsoft.com/office/drawing/2014/main" id="{760535D1-B83D-E7E5-D9B5-194FC4E87863}"/>
              </a:ext>
            </a:extLst>
          </p:cNvPr>
          <p:cNvSpPr txBox="1"/>
          <p:nvPr/>
        </p:nvSpPr>
        <p:spPr>
          <a:xfrm>
            <a:off x="33104508" y="16488822"/>
            <a:ext cx="10678844" cy="58374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3200"/>
              </a:spcBef>
            </a:pPr>
            <a:r>
              <a:rPr lang="en-US" sz="3200" dirty="0">
                <a:latin typeface="Arial"/>
                <a:cs typeface="Arial"/>
              </a:rPr>
              <a:t>• There is a critical need for standardized, culturally appropriate ethics training frameworks for community researchers in LICs engaged in participatory research </a:t>
            </a:r>
            <a:endParaRPr lang="en-US" sz="3200" dirty="0">
              <a:ea typeface="Calibri"/>
              <a:cs typeface="Calibri"/>
            </a:endParaRPr>
          </a:p>
          <a:p>
            <a:pPr>
              <a:lnSpc>
                <a:spcPct val="90000"/>
              </a:lnSpc>
              <a:spcBef>
                <a:spcPts val="3200"/>
              </a:spcBef>
            </a:pPr>
            <a:r>
              <a:rPr lang="en-US" sz="3200">
                <a:latin typeface="Arial"/>
                <a:cs typeface="Arial"/>
              </a:rPr>
              <a:t>• Addressing limitations: next step is to reach out to corresponding authors to fill the gaps </a:t>
            </a:r>
            <a:endParaRPr lang="en-US"/>
          </a:p>
          <a:p>
            <a:pPr>
              <a:lnSpc>
                <a:spcPct val="90000"/>
              </a:lnSpc>
              <a:spcBef>
                <a:spcPts val="3200"/>
              </a:spcBef>
            </a:pPr>
            <a:r>
              <a:rPr lang="en-US" sz="3200" dirty="0">
                <a:latin typeface="Arial"/>
                <a:cs typeface="Arial"/>
              </a:rPr>
              <a:t>• Co-developing such frameworks grounded in the local culture is necessary to enhance ethical standards, promote equitable partnerships, and protect vulnerable communities from research misconduct. </a:t>
            </a:r>
            <a:endParaRPr lang="en-US" sz="6600" dirty="0">
              <a:ea typeface="Calibri"/>
              <a:cs typeface="Calibri"/>
            </a:endParaRPr>
          </a:p>
          <a:p>
            <a:endParaRPr lang="en-US" sz="3200" dirty="0">
              <a:latin typeface="Calibri" panose="020F0502020204030204"/>
              <a:ea typeface="Calibri"/>
              <a:cs typeface="Calibri"/>
            </a:endParaRPr>
          </a:p>
        </p:txBody>
      </p:sp>
      <p:sp>
        <p:nvSpPr>
          <p:cNvPr id="55" name="TextBox 54">
            <a:extLst>
              <a:ext uri="{FF2B5EF4-FFF2-40B4-BE49-F238E27FC236}">
                <a16:creationId xmlns:a16="http://schemas.microsoft.com/office/drawing/2014/main" id="{41FFE26A-586B-131D-BD7B-8D482C2D7130}"/>
              </a:ext>
            </a:extLst>
          </p:cNvPr>
          <p:cNvSpPr txBox="1"/>
          <p:nvPr/>
        </p:nvSpPr>
        <p:spPr>
          <a:xfrm>
            <a:off x="10953782" y="4166051"/>
            <a:ext cx="9977747" cy="35394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latin typeface="Arial"/>
                <a:ea typeface="Calibri"/>
                <a:cs typeface="Arial"/>
              </a:rPr>
              <a:t>• Searched MEDLINE, Embase, </a:t>
            </a:r>
            <a:r>
              <a:rPr lang="en-US" sz="3200" dirty="0" err="1">
                <a:latin typeface="Arial"/>
                <a:ea typeface="Calibri"/>
                <a:cs typeface="Arial"/>
              </a:rPr>
              <a:t>PsycInfo</a:t>
            </a:r>
            <a:r>
              <a:rPr lang="en-US" sz="3200" dirty="0">
                <a:latin typeface="Arial"/>
                <a:ea typeface="Calibri"/>
                <a:cs typeface="Arial"/>
              </a:rPr>
              <a:t>, Global Health, CINAHL, Web of science, and Scopus with no date or language restrictions </a:t>
            </a:r>
          </a:p>
          <a:p>
            <a:endParaRPr lang="en-US" sz="3200" dirty="0">
              <a:latin typeface="Arial"/>
              <a:ea typeface="Calibri"/>
              <a:cs typeface="Arial"/>
            </a:endParaRPr>
          </a:p>
          <a:p>
            <a:r>
              <a:rPr lang="en-US" sz="3200">
                <a:latin typeface="Arial"/>
                <a:ea typeface="Calibri"/>
                <a:cs typeface="Arial"/>
              </a:rPr>
              <a:t>• Data was analyzed thematically to assess types, levels, and </a:t>
            </a:r>
            <a:r>
              <a:rPr lang="en-US" sz="3200" err="1">
                <a:latin typeface="Arial"/>
                <a:ea typeface="Calibri"/>
                <a:cs typeface="Arial"/>
              </a:rPr>
              <a:t>geograp</a:t>
            </a:r>
            <a:r>
              <a:rPr lang="en-US" sz="3200">
                <a:latin typeface="Arial"/>
                <a:ea typeface="Calibri"/>
                <a:cs typeface="Arial"/>
              </a:rPr>
              <a:t>hical distribution of ethics training and IRB approval process</a:t>
            </a:r>
          </a:p>
        </p:txBody>
      </p:sp>
      <p:sp>
        <p:nvSpPr>
          <p:cNvPr id="10" name="TextBox 9">
            <a:extLst>
              <a:ext uri="{FF2B5EF4-FFF2-40B4-BE49-F238E27FC236}">
                <a16:creationId xmlns:a16="http://schemas.microsoft.com/office/drawing/2014/main" id="{4B074E5B-312C-BC08-7F4C-34E32045C914}"/>
              </a:ext>
            </a:extLst>
          </p:cNvPr>
          <p:cNvSpPr txBox="1"/>
          <p:nvPr/>
        </p:nvSpPr>
        <p:spPr>
          <a:xfrm>
            <a:off x="928689" y="4001782"/>
            <a:ext cx="9149972" cy="567847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300" dirty="0">
                <a:latin typeface="Arial"/>
                <a:cs typeface="Arial"/>
              </a:rPr>
              <a:t>As global health research becomes more accessible and integrated, ethics training is an increasingly critical part of the structured research process. This is particularly vital in resource-limited settings where populations are at greatest risk of research misconduct. Currently, there are limited standards and guidance on ethics frameworks beyond the Collaborative Institutional Training Initiative (CITI) for community researchers in low income countries.</a:t>
            </a:r>
          </a:p>
        </p:txBody>
      </p:sp>
      <p:sp>
        <p:nvSpPr>
          <p:cNvPr id="11" name="TextBox 10">
            <a:extLst>
              <a:ext uri="{FF2B5EF4-FFF2-40B4-BE49-F238E27FC236}">
                <a16:creationId xmlns:a16="http://schemas.microsoft.com/office/drawing/2014/main" id="{0FBBD337-EA9A-BC6F-4662-43D7DC6ADAA0}"/>
              </a:ext>
            </a:extLst>
          </p:cNvPr>
          <p:cNvSpPr txBox="1"/>
          <p:nvPr/>
        </p:nvSpPr>
        <p:spPr>
          <a:xfrm>
            <a:off x="952595" y="10314656"/>
            <a:ext cx="9078256" cy="40164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300" dirty="0">
                <a:latin typeface="Arial"/>
                <a:ea typeface="Calibri"/>
                <a:cs typeface="Arial"/>
              </a:rPr>
              <a:t>• </a:t>
            </a:r>
            <a:r>
              <a:rPr lang="en-US" sz="3300" err="1">
                <a:latin typeface="Arial"/>
                <a:ea typeface="Calibri"/>
                <a:cs typeface="Arial"/>
              </a:rPr>
              <a:t>Synthe</a:t>
            </a:r>
            <a:r>
              <a:rPr lang="en-US" sz="3300" dirty="0">
                <a:latin typeface="Arial"/>
                <a:ea typeface="Calibri"/>
                <a:cs typeface="Arial"/>
              </a:rPr>
              <a:t>size existing </a:t>
            </a:r>
            <a:r>
              <a:rPr lang="en-US" sz="3300" err="1">
                <a:latin typeface="Arial"/>
                <a:ea typeface="Calibri"/>
                <a:cs typeface="Arial"/>
              </a:rPr>
              <a:t>literatu</a:t>
            </a:r>
            <a:r>
              <a:rPr lang="en-US" sz="3300" dirty="0">
                <a:latin typeface="Arial"/>
                <a:ea typeface="Calibri"/>
                <a:cs typeface="Arial"/>
              </a:rPr>
              <a:t>re on current standards in ethics training for </a:t>
            </a:r>
            <a:r>
              <a:rPr lang="en-US" sz="3300" err="1">
                <a:latin typeface="Arial"/>
                <a:ea typeface="Calibri"/>
                <a:cs typeface="Arial"/>
              </a:rPr>
              <a:t>commun</a:t>
            </a:r>
            <a:r>
              <a:rPr lang="en-US" sz="3300" dirty="0">
                <a:latin typeface="Arial"/>
                <a:ea typeface="Calibri"/>
                <a:cs typeface="Arial"/>
              </a:rPr>
              <a:t>ity researchers engaged in participatory research in </a:t>
            </a:r>
            <a:r>
              <a:rPr lang="en-US" sz="3300">
                <a:latin typeface="Arial"/>
                <a:ea typeface="Calibri"/>
                <a:cs typeface="Arial"/>
              </a:rPr>
              <a:t>low-income</a:t>
            </a:r>
            <a:r>
              <a:rPr lang="en-US" sz="3300" dirty="0">
                <a:latin typeface="Arial"/>
                <a:ea typeface="Calibri"/>
                <a:cs typeface="Arial"/>
              </a:rPr>
              <a:t> countries (LICs)</a:t>
            </a:r>
          </a:p>
          <a:p>
            <a:endParaRPr lang="en-US" sz="1200" dirty="0">
              <a:latin typeface="Arial"/>
              <a:ea typeface="Calibri"/>
              <a:cs typeface="Arial"/>
            </a:endParaRPr>
          </a:p>
          <a:p>
            <a:r>
              <a:rPr lang="en-US" sz="3300" dirty="0">
                <a:latin typeface="Arial"/>
                <a:ea typeface="Calibri"/>
                <a:cs typeface="Arial"/>
              </a:rPr>
              <a:t>• Identify gaps and barriers to ethics training </a:t>
            </a:r>
          </a:p>
          <a:p>
            <a:endParaRPr lang="en-US" sz="1200" dirty="0">
              <a:latin typeface="Arial"/>
              <a:ea typeface="Calibri"/>
              <a:cs typeface="Arial"/>
            </a:endParaRPr>
          </a:p>
          <a:p>
            <a:r>
              <a:rPr lang="en-US" sz="3300">
                <a:latin typeface="Arial"/>
                <a:ea typeface="Calibri"/>
                <a:cs typeface="Arial"/>
              </a:rPr>
              <a:t>• Highlight best practices and suggest pathways of standardization for </a:t>
            </a:r>
            <a:r>
              <a:rPr lang="en-US" sz="3300" err="1">
                <a:latin typeface="Arial"/>
                <a:ea typeface="Calibri"/>
                <a:cs typeface="Arial"/>
              </a:rPr>
              <a:t>ethi</a:t>
            </a:r>
            <a:r>
              <a:rPr lang="en-US" sz="3300" dirty="0">
                <a:latin typeface="Arial"/>
                <a:ea typeface="Calibri"/>
                <a:cs typeface="Arial"/>
              </a:rPr>
              <a:t>cs training</a:t>
            </a:r>
          </a:p>
        </p:txBody>
      </p:sp>
      <p:sp>
        <p:nvSpPr>
          <p:cNvPr id="22" name="TextBox 21">
            <a:extLst>
              <a:ext uri="{FF2B5EF4-FFF2-40B4-BE49-F238E27FC236}">
                <a16:creationId xmlns:a16="http://schemas.microsoft.com/office/drawing/2014/main" id="{E810B080-E044-BEB1-ED86-D983A3D5E17D}"/>
              </a:ext>
            </a:extLst>
          </p:cNvPr>
          <p:cNvSpPr txBox="1"/>
          <p:nvPr/>
        </p:nvSpPr>
        <p:spPr>
          <a:xfrm>
            <a:off x="22068571" y="19768704"/>
            <a:ext cx="10512614"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300" dirty="0">
                <a:latin typeface="Helvetica"/>
                <a:cs typeface="Helvetica"/>
              </a:rPr>
              <a:t>• 44/194 (23%) articles reported ethical </a:t>
            </a:r>
            <a:r>
              <a:rPr lang="en-US" sz="3300">
                <a:latin typeface="Helvetica"/>
                <a:cs typeface="Helvetica"/>
              </a:rPr>
              <a:t>considerations </a:t>
            </a:r>
            <a:endParaRPr lang="en-US" sz="3300" dirty="0">
              <a:latin typeface="Calibri" panose="020F0502020204030204"/>
              <a:ea typeface="Calibri"/>
              <a:cs typeface="Calibri"/>
            </a:endParaRPr>
          </a:p>
          <a:p>
            <a:endParaRPr lang="en-US" sz="1200" dirty="0">
              <a:latin typeface="Helvetica"/>
              <a:cs typeface="Helvetica"/>
            </a:endParaRPr>
          </a:p>
          <a:p>
            <a:r>
              <a:rPr lang="en-US" sz="3300" dirty="0">
                <a:latin typeface="Helvetica"/>
                <a:cs typeface="Helvetica"/>
              </a:rPr>
              <a:t>• Articles were analyzed on a five-point scale based on level of intensity of ethical training (described </a:t>
            </a:r>
            <a:r>
              <a:rPr lang="en-US" sz="3300">
                <a:latin typeface="Helvetica"/>
                <a:cs typeface="Helvetica"/>
              </a:rPr>
              <a:t>above) </a:t>
            </a:r>
            <a:endParaRPr lang="en-US" sz="3300">
              <a:latin typeface="Calibri" panose="020F0502020204030204"/>
              <a:ea typeface="Calibri"/>
              <a:cs typeface="Calibri"/>
            </a:endParaRPr>
          </a:p>
          <a:p>
            <a:endParaRPr lang="en-US" sz="3300" dirty="0">
              <a:latin typeface="Calibri" panose="020F0502020204030204"/>
              <a:ea typeface="Calibri"/>
              <a:cs typeface="Calibri"/>
            </a:endParaRPr>
          </a:p>
        </p:txBody>
      </p:sp>
      <p:sp>
        <p:nvSpPr>
          <p:cNvPr id="24" name="TextBox 23">
            <a:extLst>
              <a:ext uri="{FF2B5EF4-FFF2-40B4-BE49-F238E27FC236}">
                <a16:creationId xmlns:a16="http://schemas.microsoft.com/office/drawing/2014/main" id="{7AC1B999-02B1-5501-5573-8D3991BF44C5}"/>
              </a:ext>
            </a:extLst>
          </p:cNvPr>
          <p:cNvSpPr txBox="1"/>
          <p:nvPr/>
        </p:nvSpPr>
        <p:spPr>
          <a:xfrm>
            <a:off x="22384148" y="10160030"/>
            <a:ext cx="9747624" cy="30008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300" dirty="0">
                <a:ea typeface="Calibri"/>
                <a:cs typeface="Calibri"/>
              </a:rPr>
              <a:t>• Most of the studies originated from Ugand</a:t>
            </a:r>
            <a:r>
              <a:rPr lang="en-US" sz="3300">
                <a:ea typeface="Calibri"/>
                <a:cs typeface="Calibri"/>
              </a:rPr>
              <a:t>a (78), Malawi (35), and Ethiopia (20) </a:t>
            </a:r>
            <a:endParaRPr lang="en-US" sz="3300" dirty="0">
              <a:ea typeface="Calibri"/>
              <a:cs typeface="Calibri"/>
            </a:endParaRPr>
          </a:p>
          <a:p>
            <a:endParaRPr lang="en-US" sz="1200" dirty="0">
              <a:ea typeface="Calibri"/>
              <a:cs typeface="Calibri"/>
            </a:endParaRPr>
          </a:p>
          <a:p>
            <a:r>
              <a:rPr lang="en-US" sz="3300">
                <a:ea typeface="Calibri"/>
                <a:cs typeface="Calibri"/>
              </a:rPr>
              <a:t>• Half of the LICs had less than five articles (11/23)</a:t>
            </a:r>
            <a:r>
              <a:rPr lang="en-US" sz="3300" dirty="0">
                <a:ea typeface="Calibri"/>
                <a:cs typeface="Calibri"/>
              </a:rPr>
              <a:t> </a:t>
            </a:r>
          </a:p>
          <a:p>
            <a:endParaRPr lang="en-US" sz="1200" dirty="0">
              <a:ea typeface="Calibri"/>
              <a:cs typeface="Calibri"/>
            </a:endParaRPr>
          </a:p>
          <a:p>
            <a:r>
              <a:rPr lang="en-US" sz="3300">
                <a:ea typeface="Calibri"/>
                <a:cs typeface="Calibri"/>
              </a:rPr>
              <a:t>• Two countries (Togo and Guinea-Bissau) had no published articles meeting criteria</a:t>
            </a:r>
            <a:r>
              <a:rPr lang="en-US" sz="3300" dirty="0">
                <a:ea typeface="Calibri"/>
                <a:cs typeface="Calibri"/>
              </a:rPr>
              <a:t> </a:t>
            </a:r>
          </a:p>
        </p:txBody>
      </p:sp>
    </p:spTree>
    <p:extLst>
      <p:ext uri="{BB962C8B-B14F-4D97-AF65-F5344CB8AC3E}">
        <p14:creationId xmlns:p14="http://schemas.microsoft.com/office/powerpoint/2010/main" val="280807532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4232C6B6058DD42865E4BFB9ECD0218" ma:contentTypeVersion="18" ma:contentTypeDescription="Create a new document." ma:contentTypeScope="" ma:versionID="5d7db46cbe5b12bd7e1ec87181eee38c">
  <xsd:schema xmlns:xsd="http://www.w3.org/2001/XMLSchema" xmlns:xs="http://www.w3.org/2001/XMLSchema" xmlns:p="http://schemas.microsoft.com/office/2006/metadata/properties" xmlns:ns2="d40cc71d-34a6-4893-bc10-d192d81b397c" xmlns:ns3="e28cc878-cea8-4bc3-acb8-a3fb9ba10c97" targetNamespace="http://schemas.microsoft.com/office/2006/metadata/properties" ma:root="true" ma:fieldsID="0af38e1bb39f8eec13bdff3ba75e265e" ns2:_="" ns3:_="">
    <xsd:import namespace="d40cc71d-34a6-4893-bc10-d192d81b397c"/>
    <xsd:import namespace="e28cc878-cea8-4bc3-acb8-a3fb9ba10c9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0cc71d-34a6-4893-bc10-d192d81b397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d9ce95e-1345-4484-817e-41007f75531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28cc878-cea8-4bc3-acb8-a3fb9ba10c9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003e3138-d554-4a43-844c-239a03cab38a}" ma:internalName="TaxCatchAll" ma:showField="CatchAllData" ma:web="e28cc878-cea8-4bc3-acb8-a3fb9ba10c9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e28cc878-cea8-4bc3-acb8-a3fb9ba10c97" xsi:nil="true"/>
    <lcf76f155ced4ddcb4097134ff3c332f xmlns="d40cc71d-34a6-4893-bc10-d192d81b397c">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4E51A1B-EFD3-401F-9FA0-71AABDC16937}"/>
</file>

<file path=customXml/itemProps2.xml><?xml version="1.0" encoding="utf-8"?>
<ds:datastoreItem xmlns:ds="http://schemas.openxmlformats.org/officeDocument/2006/customXml" ds:itemID="{E4BC7686-15F0-4A48-A96F-01E0AB1E5023}"/>
</file>

<file path=customXml/itemProps3.xml><?xml version="1.0" encoding="utf-8"?>
<ds:datastoreItem xmlns:ds="http://schemas.openxmlformats.org/officeDocument/2006/customXml" ds:itemID="{890FD99A-AC80-4616-92A9-292F3FCA109C}"/>
</file>

<file path=docProps/app.xml><?xml version="1.0" encoding="utf-8"?>
<Properties xmlns="http://schemas.openxmlformats.org/officeDocument/2006/extended-properties" xmlns:vt="http://schemas.openxmlformats.org/officeDocument/2006/docPropsVTypes">
  <Template>Office Theme</Template>
  <TotalTime>131</TotalTime>
  <Words>0</Words>
  <Application>Microsoft Office PowerPoint</Application>
  <PresentationFormat>Custom</PresentationFormat>
  <Paragraphs>0</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629</cp:revision>
  <dcterms:created xsi:type="dcterms:W3CDTF">2020-02-19T18:03:17Z</dcterms:created>
  <dcterms:modified xsi:type="dcterms:W3CDTF">2026-03-20T16:03:41Z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0x01010044232C6B6058DD42865E4BFB9ECD0218</vt:lpwstr>
  </property>
  <property fmtid="{D5CDD505-2E9C-101B-9397-08002B2CF9AE}" pid="3" name="MediaServiceImageTags">
    <vt:lpwstr/>
  </property>
</Properties>
</file>