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3"/>
  </p:notesMasterIdLst>
  <p:sldIdLst>
    <p:sldId id="259" r:id="rId2"/>
  </p:sldIdLst>
  <p:sldSz cx="43891200" cy="21945600"/>
  <p:notesSz cx="6858000" cy="9144000"/>
  <p:defaultTextStyle>
    <a:defPPr>
      <a:defRPr lang="en-US"/>
    </a:defPPr>
    <a:lvl1pPr marL="0" algn="l" defTabSz="3370844" rtl="0" eaLnBrk="1" latinLnBrk="0" hangingPunct="1">
      <a:defRPr sz="6636" kern="1200">
        <a:solidFill>
          <a:schemeClr val="tx1"/>
        </a:solidFill>
        <a:latin typeface="+mn-lt"/>
        <a:ea typeface="+mn-ea"/>
        <a:cs typeface="+mn-cs"/>
      </a:defRPr>
    </a:lvl1pPr>
    <a:lvl2pPr marL="1685422" algn="l" defTabSz="3370844" rtl="0" eaLnBrk="1" latinLnBrk="0" hangingPunct="1">
      <a:defRPr sz="6636" kern="1200">
        <a:solidFill>
          <a:schemeClr val="tx1"/>
        </a:solidFill>
        <a:latin typeface="+mn-lt"/>
        <a:ea typeface="+mn-ea"/>
        <a:cs typeface="+mn-cs"/>
      </a:defRPr>
    </a:lvl2pPr>
    <a:lvl3pPr marL="3370844" algn="l" defTabSz="3370844" rtl="0" eaLnBrk="1" latinLnBrk="0" hangingPunct="1">
      <a:defRPr sz="6636" kern="1200">
        <a:solidFill>
          <a:schemeClr val="tx1"/>
        </a:solidFill>
        <a:latin typeface="+mn-lt"/>
        <a:ea typeface="+mn-ea"/>
        <a:cs typeface="+mn-cs"/>
      </a:defRPr>
    </a:lvl3pPr>
    <a:lvl4pPr marL="5056266" algn="l" defTabSz="3370844" rtl="0" eaLnBrk="1" latinLnBrk="0" hangingPunct="1">
      <a:defRPr sz="6636" kern="1200">
        <a:solidFill>
          <a:schemeClr val="tx1"/>
        </a:solidFill>
        <a:latin typeface="+mn-lt"/>
        <a:ea typeface="+mn-ea"/>
        <a:cs typeface="+mn-cs"/>
      </a:defRPr>
    </a:lvl4pPr>
    <a:lvl5pPr marL="6741689" algn="l" defTabSz="3370844" rtl="0" eaLnBrk="1" latinLnBrk="0" hangingPunct="1">
      <a:defRPr sz="6636" kern="1200">
        <a:solidFill>
          <a:schemeClr val="tx1"/>
        </a:solidFill>
        <a:latin typeface="+mn-lt"/>
        <a:ea typeface="+mn-ea"/>
        <a:cs typeface="+mn-cs"/>
      </a:defRPr>
    </a:lvl5pPr>
    <a:lvl6pPr marL="8427110" algn="l" defTabSz="3370844" rtl="0" eaLnBrk="1" latinLnBrk="0" hangingPunct="1">
      <a:defRPr sz="6636" kern="1200">
        <a:solidFill>
          <a:schemeClr val="tx1"/>
        </a:solidFill>
        <a:latin typeface="+mn-lt"/>
        <a:ea typeface="+mn-ea"/>
        <a:cs typeface="+mn-cs"/>
      </a:defRPr>
    </a:lvl6pPr>
    <a:lvl7pPr marL="10112532" algn="l" defTabSz="3370844" rtl="0" eaLnBrk="1" latinLnBrk="0" hangingPunct="1">
      <a:defRPr sz="6636" kern="1200">
        <a:solidFill>
          <a:schemeClr val="tx1"/>
        </a:solidFill>
        <a:latin typeface="+mn-lt"/>
        <a:ea typeface="+mn-ea"/>
        <a:cs typeface="+mn-cs"/>
      </a:defRPr>
    </a:lvl7pPr>
    <a:lvl8pPr marL="11797955" algn="l" defTabSz="3370844" rtl="0" eaLnBrk="1" latinLnBrk="0" hangingPunct="1">
      <a:defRPr sz="6636" kern="1200">
        <a:solidFill>
          <a:schemeClr val="tx1"/>
        </a:solidFill>
        <a:latin typeface="+mn-lt"/>
        <a:ea typeface="+mn-ea"/>
        <a:cs typeface="+mn-cs"/>
      </a:defRPr>
    </a:lvl8pPr>
    <a:lvl9pPr marL="13483376" algn="l" defTabSz="3370844" rtl="0" eaLnBrk="1" latinLnBrk="0" hangingPunct="1">
      <a:defRPr sz="6636"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12" userDrawn="1">
          <p15:clr>
            <a:srgbClr val="A4A3A4"/>
          </p15:clr>
        </p15:guide>
        <p15:guide id="2" pos="1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6DC0"/>
    <a:srgbClr val="0035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6969"/>
    <p:restoredTop sz="86553"/>
  </p:normalViewPr>
  <p:slideViewPr>
    <p:cSldViewPr snapToGrid="0" snapToObjects="1" showGuides="1">
      <p:cViewPr>
        <p:scale>
          <a:sx n="30" d="100"/>
          <a:sy n="30" d="100"/>
        </p:scale>
        <p:origin x="1704" y="224"/>
      </p:cViewPr>
      <p:guideLst>
        <p:guide orient="horz" pos="6912"/>
        <p:guide pos="13824"/>
      </p:guideLst>
    </p:cSldViewPr>
  </p:slideViewPr>
  <p:outlineViewPr>
    <p:cViewPr>
      <p:scale>
        <a:sx n="33" d="100"/>
        <a:sy n="33" d="100"/>
      </p:scale>
      <p:origin x="0" y="-4376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10" Type="http://schemas.openxmlformats.org/officeDocument/2006/relationships/customXml" Target="../customXml/item3.xml"/><Relationship Id="rId4" Type="http://schemas.openxmlformats.org/officeDocument/2006/relationships/presProps" Target="presProps.xml"/><Relationship Id="rId9"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2B61E0-A622-8441-BC86-8DA594579CE6}" type="datetimeFigureOut">
              <a:rPr lang="en-US" smtClean="0"/>
              <a:t>3/18/26</a:t>
            </a:fld>
            <a:endParaRPr lang="en-US"/>
          </a:p>
        </p:txBody>
      </p:sp>
      <p:sp>
        <p:nvSpPr>
          <p:cNvPr id="4" name="Slide Image Placeholder 3"/>
          <p:cNvSpPr>
            <a:spLocks noGrp="1" noRot="1" noChangeAspect="1"/>
          </p:cNvSpPr>
          <p:nvPr>
            <p:ph type="sldImg" idx="2"/>
          </p:nvPr>
        </p:nvSpPr>
        <p:spPr>
          <a:xfrm>
            <a:off x="342900" y="1143000"/>
            <a:ext cx="61722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7B274D-41C9-D44F-A4E5-0D63FB1E3A85}" type="slidenum">
              <a:rPr lang="en-US" smtClean="0"/>
              <a:t>‹#›</a:t>
            </a:fld>
            <a:endParaRPr lang="en-US"/>
          </a:p>
        </p:txBody>
      </p:sp>
    </p:spTree>
    <p:extLst>
      <p:ext uri="{BB962C8B-B14F-4D97-AF65-F5344CB8AC3E}">
        <p14:creationId xmlns:p14="http://schemas.microsoft.com/office/powerpoint/2010/main" val="2424395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B274D-41C9-D44F-A4E5-0D63FB1E3A85}" type="slidenum">
              <a:rPr lang="en-US" smtClean="0"/>
              <a:t>1</a:t>
            </a:fld>
            <a:endParaRPr lang="en-US"/>
          </a:p>
        </p:txBody>
      </p:sp>
    </p:spTree>
    <p:extLst>
      <p:ext uri="{BB962C8B-B14F-4D97-AF65-F5344CB8AC3E}">
        <p14:creationId xmlns:p14="http://schemas.microsoft.com/office/powerpoint/2010/main" val="12386697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F336B92-09F4-F843-9C4E-8633A9568E95}"/>
              </a:ext>
            </a:extLst>
          </p:cNvPr>
          <p:cNvSpPr/>
          <p:nvPr userDrawn="1"/>
        </p:nvSpPr>
        <p:spPr>
          <a:xfrm>
            <a:off x="0" y="-62620"/>
            <a:ext cx="43891200" cy="3123866"/>
          </a:xfrm>
          <a:prstGeom prst="rect">
            <a:avLst/>
          </a:prstGeom>
          <a:solidFill>
            <a:srgbClr val="28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bodyPr>
          <a:lstStyle/>
          <a:p>
            <a:pPr algn="ctr"/>
            <a:endParaRPr lang="en-US" sz="7963"/>
          </a:p>
        </p:txBody>
      </p:sp>
      <p:sp>
        <p:nvSpPr>
          <p:cNvPr id="9" name="Text Placeholder 8">
            <a:extLst>
              <a:ext uri="{FF2B5EF4-FFF2-40B4-BE49-F238E27FC236}">
                <a16:creationId xmlns:a16="http://schemas.microsoft.com/office/drawing/2014/main" id="{C92DC7F1-5F3B-F847-A2D3-C965869291F6}"/>
              </a:ext>
            </a:extLst>
          </p:cNvPr>
          <p:cNvSpPr>
            <a:spLocks noGrp="1"/>
          </p:cNvSpPr>
          <p:nvPr>
            <p:ph type="body" sz="quarter" idx="10" hasCustomPrompt="1"/>
          </p:nvPr>
        </p:nvSpPr>
        <p:spPr>
          <a:xfrm>
            <a:off x="910993" y="721244"/>
            <a:ext cx="24935739" cy="1844150"/>
          </a:xfrm>
        </p:spPr>
        <p:txBody>
          <a:bodyPr anchor="ctr">
            <a:normAutofit/>
          </a:bodyPr>
          <a:lstStyle>
            <a:lvl1pPr marL="0" indent="0">
              <a:buNone/>
              <a:defRPr sz="8000">
                <a:solidFill>
                  <a:schemeClr val="bg1"/>
                </a:solidFill>
                <a:latin typeface="Georgia" panose="02040502050405020303" pitchFamily="18" charset="0"/>
              </a:defRPr>
            </a:lvl1pPr>
            <a:lvl2pPr>
              <a:defRPr>
                <a:solidFill>
                  <a:schemeClr val="bg1"/>
                </a:solidFill>
                <a:latin typeface="Georgia" panose="02040502050405020303" pitchFamily="18" charset="0"/>
              </a:defRPr>
            </a:lvl2pPr>
            <a:lvl3pPr>
              <a:defRPr>
                <a:solidFill>
                  <a:schemeClr val="bg1"/>
                </a:solidFill>
                <a:latin typeface="Georgia" panose="02040502050405020303" pitchFamily="18" charset="0"/>
              </a:defRPr>
            </a:lvl3pPr>
            <a:lvl4pPr>
              <a:defRPr>
                <a:solidFill>
                  <a:schemeClr val="bg1"/>
                </a:solidFill>
                <a:latin typeface="Georgia" panose="02040502050405020303" pitchFamily="18" charset="0"/>
              </a:defRPr>
            </a:lvl4pPr>
            <a:lvl5pPr>
              <a:defRPr>
                <a:solidFill>
                  <a:schemeClr val="bg1"/>
                </a:solidFill>
                <a:latin typeface="Georgia" panose="02040502050405020303" pitchFamily="18" charset="0"/>
              </a:defRPr>
            </a:lvl5pPr>
          </a:lstStyle>
          <a:p>
            <a:pPr lvl="0"/>
            <a:r>
              <a:rPr lang="en-US" dirty="0"/>
              <a:t>Title of poster</a:t>
            </a:r>
          </a:p>
        </p:txBody>
      </p:sp>
      <p:sp>
        <p:nvSpPr>
          <p:cNvPr id="12" name="Text Placeholder 11">
            <a:extLst>
              <a:ext uri="{FF2B5EF4-FFF2-40B4-BE49-F238E27FC236}">
                <a16:creationId xmlns:a16="http://schemas.microsoft.com/office/drawing/2014/main" id="{3315ADB9-F35A-0E43-B7E1-E86069CB857F}"/>
              </a:ext>
            </a:extLst>
          </p:cNvPr>
          <p:cNvSpPr>
            <a:spLocks noGrp="1"/>
          </p:cNvSpPr>
          <p:nvPr>
            <p:ph type="body" sz="quarter" idx="11" hasCustomPrompt="1"/>
          </p:nvPr>
        </p:nvSpPr>
        <p:spPr>
          <a:xfrm>
            <a:off x="26458466" y="721244"/>
            <a:ext cx="14799654" cy="1844150"/>
          </a:xfrm>
        </p:spPr>
        <p:txBody>
          <a:bodyPr anchor="ctr">
            <a:normAutofit/>
          </a:bodyPr>
          <a:lstStyle>
            <a:lvl1pPr marL="0" indent="0">
              <a:buNone/>
              <a:defRPr sz="4000">
                <a:solidFill>
                  <a:schemeClr val="bg1"/>
                </a:solidFill>
                <a:latin typeface="Arial" panose="020B0604020202020204" pitchFamily="34" charset="0"/>
                <a:cs typeface="Arial" panose="020B0604020202020204" pitchFamily="34" charset="0"/>
              </a:defRPr>
            </a:lvl1pPr>
          </a:lstStyle>
          <a:p>
            <a:pPr lvl="0"/>
            <a:r>
              <a:rPr lang="en-US" dirty="0"/>
              <a:t>Author names</a:t>
            </a:r>
          </a:p>
        </p:txBody>
      </p:sp>
      <p:pic>
        <p:nvPicPr>
          <p:cNvPr id="13" name="Picture 28" descr="ysm_shield.gif">
            <a:extLst>
              <a:ext uri="{FF2B5EF4-FFF2-40B4-BE49-F238E27FC236}">
                <a16:creationId xmlns:a16="http://schemas.microsoft.com/office/drawing/2014/main" id="{E2CAACF7-447D-9941-B023-838FA026D4F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1869853" y="763386"/>
            <a:ext cx="1237574" cy="155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15">
            <a:extLst>
              <a:ext uri="{FF2B5EF4-FFF2-40B4-BE49-F238E27FC236}">
                <a16:creationId xmlns:a16="http://schemas.microsoft.com/office/drawing/2014/main" id="{704D83BB-9F30-9541-9620-6427B01FA02F}"/>
              </a:ext>
            </a:extLst>
          </p:cNvPr>
          <p:cNvSpPr>
            <a:spLocks noGrp="1"/>
          </p:cNvSpPr>
          <p:nvPr>
            <p:ph type="body" sz="quarter" idx="12" hasCustomPrompt="1"/>
          </p:nvPr>
        </p:nvSpPr>
        <p:spPr>
          <a:xfrm>
            <a:off x="910994" y="3639909"/>
            <a:ext cx="8851392" cy="661099"/>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18" name="Text Placeholder 15">
            <a:extLst>
              <a:ext uri="{FF2B5EF4-FFF2-40B4-BE49-F238E27FC236}">
                <a16:creationId xmlns:a16="http://schemas.microsoft.com/office/drawing/2014/main" id="{C258FD79-DE5E-C84C-BE47-CE45ACCA48C1}"/>
              </a:ext>
            </a:extLst>
          </p:cNvPr>
          <p:cNvSpPr>
            <a:spLocks noGrp="1"/>
          </p:cNvSpPr>
          <p:nvPr>
            <p:ph type="body" sz="quarter" idx="13" hasCustomPrompt="1"/>
          </p:nvPr>
        </p:nvSpPr>
        <p:spPr>
          <a:xfrm>
            <a:off x="10546658" y="3633903"/>
            <a:ext cx="10601540" cy="667105"/>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19" name="Text Placeholder 15">
            <a:extLst>
              <a:ext uri="{FF2B5EF4-FFF2-40B4-BE49-F238E27FC236}">
                <a16:creationId xmlns:a16="http://schemas.microsoft.com/office/drawing/2014/main" id="{1828F134-1068-774B-80FD-2B4E50E7A0C0}"/>
              </a:ext>
            </a:extLst>
          </p:cNvPr>
          <p:cNvSpPr>
            <a:spLocks noGrp="1"/>
          </p:cNvSpPr>
          <p:nvPr>
            <p:ph type="body" sz="quarter" idx="14" hasCustomPrompt="1"/>
          </p:nvPr>
        </p:nvSpPr>
        <p:spPr>
          <a:xfrm>
            <a:off x="21932468" y="3633903"/>
            <a:ext cx="10706625" cy="667105"/>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0" name="Text Placeholder 15">
            <a:extLst>
              <a:ext uri="{FF2B5EF4-FFF2-40B4-BE49-F238E27FC236}">
                <a16:creationId xmlns:a16="http://schemas.microsoft.com/office/drawing/2014/main" id="{F0894279-279B-1548-B9CF-C11458D8A811}"/>
              </a:ext>
            </a:extLst>
          </p:cNvPr>
          <p:cNvSpPr>
            <a:spLocks noGrp="1"/>
          </p:cNvSpPr>
          <p:nvPr>
            <p:ph type="body" sz="quarter" idx="15" hasCustomPrompt="1"/>
          </p:nvPr>
        </p:nvSpPr>
        <p:spPr>
          <a:xfrm>
            <a:off x="929282" y="9685868"/>
            <a:ext cx="8851392" cy="763847"/>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1" name="Text Placeholder 15">
            <a:extLst>
              <a:ext uri="{FF2B5EF4-FFF2-40B4-BE49-F238E27FC236}">
                <a16:creationId xmlns:a16="http://schemas.microsoft.com/office/drawing/2014/main" id="{8D71F294-89EB-D94B-B0BB-74F4AD6BA163}"/>
              </a:ext>
            </a:extLst>
          </p:cNvPr>
          <p:cNvSpPr>
            <a:spLocks noGrp="1"/>
          </p:cNvSpPr>
          <p:nvPr>
            <p:ph type="body" sz="quarter" idx="16" hasCustomPrompt="1"/>
          </p:nvPr>
        </p:nvSpPr>
        <p:spPr>
          <a:xfrm>
            <a:off x="910993" y="15881854"/>
            <a:ext cx="8812531" cy="753779"/>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2" name="Text Placeholder 15">
            <a:extLst>
              <a:ext uri="{FF2B5EF4-FFF2-40B4-BE49-F238E27FC236}">
                <a16:creationId xmlns:a16="http://schemas.microsoft.com/office/drawing/2014/main" id="{ECD92C72-2395-DB45-860F-A519C0D416FE}"/>
              </a:ext>
            </a:extLst>
          </p:cNvPr>
          <p:cNvSpPr>
            <a:spLocks noGrp="1"/>
          </p:cNvSpPr>
          <p:nvPr>
            <p:ph type="body" sz="quarter" idx="17" hasCustomPrompt="1"/>
          </p:nvPr>
        </p:nvSpPr>
        <p:spPr>
          <a:xfrm>
            <a:off x="33423363" y="3634741"/>
            <a:ext cx="9684064" cy="666267"/>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3" name="Text Placeholder 15">
            <a:extLst>
              <a:ext uri="{FF2B5EF4-FFF2-40B4-BE49-F238E27FC236}">
                <a16:creationId xmlns:a16="http://schemas.microsoft.com/office/drawing/2014/main" id="{E6EF7909-9539-924A-8F39-640E16F4DA90}"/>
              </a:ext>
            </a:extLst>
          </p:cNvPr>
          <p:cNvSpPr>
            <a:spLocks noGrp="1"/>
          </p:cNvSpPr>
          <p:nvPr>
            <p:ph type="body" sz="quarter" idx="18" hasCustomPrompt="1"/>
          </p:nvPr>
        </p:nvSpPr>
        <p:spPr>
          <a:xfrm>
            <a:off x="33423363" y="9690373"/>
            <a:ext cx="9684064" cy="758552"/>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4" name="Text Placeholder 15">
            <a:extLst>
              <a:ext uri="{FF2B5EF4-FFF2-40B4-BE49-F238E27FC236}">
                <a16:creationId xmlns:a16="http://schemas.microsoft.com/office/drawing/2014/main" id="{498D18E4-0EB6-CD4D-9A78-EEC5268BD6B7}"/>
              </a:ext>
            </a:extLst>
          </p:cNvPr>
          <p:cNvSpPr>
            <a:spLocks noGrp="1"/>
          </p:cNvSpPr>
          <p:nvPr>
            <p:ph type="body" sz="quarter" idx="19" hasCustomPrompt="1"/>
          </p:nvPr>
        </p:nvSpPr>
        <p:spPr>
          <a:xfrm>
            <a:off x="33423207" y="15855119"/>
            <a:ext cx="9684219" cy="780513"/>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6" name="Text Placeholder 25">
            <a:extLst>
              <a:ext uri="{FF2B5EF4-FFF2-40B4-BE49-F238E27FC236}">
                <a16:creationId xmlns:a16="http://schemas.microsoft.com/office/drawing/2014/main" id="{8F566BD3-E259-0D40-B475-A4191EA4B635}"/>
              </a:ext>
            </a:extLst>
          </p:cNvPr>
          <p:cNvSpPr>
            <a:spLocks noGrp="1"/>
          </p:cNvSpPr>
          <p:nvPr>
            <p:ph type="body" sz="quarter" idx="20" hasCustomPrompt="1"/>
          </p:nvPr>
        </p:nvSpPr>
        <p:spPr>
          <a:xfrm>
            <a:off x="910994" y="4447303"/>
            <a:ext cx="8812530" cy="4890473"/>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Background goes here</a:t>
            </a:r>
          </a:p>
        </p:txBody>
      </p:sp>
      <p:sp>
        <p:nvSpPr>
          <p:cNvPr id="27" name="Text Placeholder 25">
            <a:extLst>
              <a:ext uri="{FF2B5EF4-FFF2-40B4-BE49-F238E27FC236}">
                <a16:creationId xmlns:a16="http://schemas.microsoft.com/office/drawing/2014/main" id="{F935FFE4-1948-A54D-933B-04A9C10E8BE9}"/>
              </a:ext>
            </a:extLst>
          </p:cNvPr>
          <p:cNvSpPr>
            <a:spLocks noGrp="1"/>
          </p:cNvSpPr>
          <p:nvPr>
            <p:ph type="body" sz="quarter" idx="21" hasCustomPrompt="1"/>
          </p:nvPr>
        </p:nvSpPr>
        <p:spPr>
          <a:xfrm>
            <a:off x="949856" y="10587845"/>
            <a:ext cx="8812530" cy="4945918"/>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Objectives go here</a:t>
            </a:r>
          </a:p>
        </p:txBody>
      </p:sp>
      <p:sp>
        <p:nvSpPr>
          <p:cNvPr id="29" name="Text Placeholder 25">
            <a:extLst>
              <a:ext uri="{FF2B5EF4-FFF2-40B4-BE49-F238E27FC236}">
                <a16:creationId xmlns:a16="http://schemas.microsoft.com/office/drawing/2014/main" id="{6D23B4EE-F60B-F248-A1D5-2191540DE9B4}"/>
              </a:ext>
            </a:extLst>
          </p:cNvPr>
          <p:cNvSpPr>
            <a:spLocks noGrp="1"/>
          </p:cNvSpPr>
          <p:nvPr>
            <p:ph type="body" sz="quarter" idx="22" hasCustomPrompt="1"/>
          </p:nvPr>
        </p:nvSpPr>
        <p:spPr>
          <a:xfrm>
            <a:off x="891563" y="16773525"/>
            <a:ext cx="8812530" cy="4453590"/>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Questions go here</a:t>
            </a:r>
          </a:p>
        </p:txBody>
      </p:sp>
      <p:sp>
        <p:nvSpPr>
          <p:cNvPr id="30" name="Text Placeholder 25">
            <a:extLst>
              <a:ext uri="{FF2B5EF4-FFF2-40B4-BE49-F238E27FC236}">
                <a16:creationId xmlns:a16="http://schemas.microsoft.com/office/drawing/2014/main" id="{7F77C156-0509-5142-9F7C-27023874F524}"/>
              </a:ext>
            </a:extLst>
          </p:cNvPr>
          <p:cNvSpPr>
            <a:spLocks noGrp="1"/>
          </p:cNvSpPr>
          <p:nvPr>
            <p:ph type="body" sz="quarter" idx="23" hasCustomPrompt="1"/>
          </p:nvPr>
        </p:nvSpPr>
        <p:spPr>
          <a:xfrm>
            <a:off x="33423363" y="4448897"/>
            <a:ext cx="9684064" cy="4888879"/>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Limitations go here</a:t>
            </a:r>
          </a:p>
        </p:txBody>
      </p:sp>
      <p:sp>
        <p:nvSpPr>
          <p:cNvPr id="31" name="Text Placeholder 25">
            <a:extLst>
              <a:ext uri="{FF2B5EF4-FFF2-40B4-BE49-F238E27FC236}">
                <a16:creationId xmlns:a16="http://schemas.microsoft.com/office/drawing/2014/main" id="{BD6DC2FE-960B-A444-9117-4456B0BDAFE6}"/>
              </a:ext>
            </a:extLst>
          </p:cNvPr>
          <p:cNvSpPr>
            <a:spLocks noGrp="1"/>
          </p:cNvSpPr>
          <p:nvPr>
            <p:ph type="body" sz="quarter" idx="24" hasCustomPrompt="1"/>
          </p:nvPr>
        </p:nvSpPr>
        <p:spPr>
          <a:xfrm>
            <a:off x="33423208" y="10563225"/>
            <a:ext cx="9684219" cy="4970538"/>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Conclusions go here</a:t>
            </a:r>
          </a:p>
        </p:txBody>
      </p:sp>
      <p:sp>
        <p:nvSpPr>
          <p:cNvPr id="32" name="Text Placeholder 25">
            <a:extLst>
              <a:ext uri="{FF2B5EF4-FFF2-40B4-BE49-F238E27FC236}">
                <a16:creationId xmlns:a16="http://schemas.microsoft.com/office/drawing/2014/main" id="{25BADF0C-08A2-5442-8004-B038DC1ADE41}"/>
              </a:ext>
            </a:extLst>
          </p:cNvPr>
          <p:cNvSpPr>
            <a:spLocks noGrp="1"/>
          </p:cNvSpPr>
          <p:nvPr>
            <p:ph type="body" sz="quarter" idx="25" hasCustomPrompt="1"/>
          </p:nvPr>
        </p:nvSpPr>
        <p:spPr>
          <a:xfrm>
            <a:off x="33423208" y="16774511"/>
            <a:ext cx="9684220" cy="4452604"/>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References/acknowledgments here</a:t>
            </a:r>
          </a:p>
        </p:txBody>
      </p:sp>
      <p:sp>
        <p:nvSpPr>
          <p:cNvPr id="34" name="Text Placeholder 33">
            <a:extLst>
              <a:ext uri="{FF2B5EF4-FFF2-40B4-BE49-F238E27FC236}">
                <a16:creationId xmlns:a16="http://schemas.microsoft.com/office/drawing/2014/main" id="{E862E136-2530-114D-9B1B-649C36CF6418}"/>
              </a:ext>
            </a:extLst>
          </p:cNvPr>
          <p:cNvSpPr>
            <a:spLocks noGrp="1"/>
          </p:cNvSpPr>
          <p:nvPr>
            <p:ph type="body" sz="quarter" idx="26" hasCustomPrompt="1"/>
          </p:nvPr>
        </p:nvSpPr>
        <p:spPr>
          <a:xfrm>
            <a:off x="10546657" y="4409545"/>
            <a:ext cx="10601541" cy="16817570"/>
          </a:xfrm>
        </p:spPr>
        <p:txBody>
          <a:bodyPr>
            <a:normAutofit/>
          </a:bodyPr>
          <a:lstStyle>
            <a:lvl1pPr marL="0" indent="0">
              <a:buNone/>
              <a:defRPr sz="3600">
                <a:latin typeface="Arial" panose="020B0604020202020204" pitchFamily="34" charset="0"/>
                <a:cs typeface="Arial" panose="020B0604020202020204" pitchFamily="34" charset="0"/>
              </a:defRPr>
            </a:lvl1pPr>
            <a:lvl2pPr>
              <a:defRPr sz="5760">
                <a:latin typeface="Arial" panose="020B0604020202020204" pitchFamily="34" charset="0"/>
                <a:cs typeface="Arial" panose="020B0604020202020204" pitchFamily="34" charset="0"/>
              </a:defRPr>
            </a:lvl2pPr>
            <a:lvl3pPr>
              <a:defRPr sz="4800">
                <a:latin typeface="Arial" panose="020B0604020202020204" pitchFamily="34" charset="0"/>
                <a:cs typeface="Arial" panose="020B0604020202020204" pitchFamily="34" charset="0"/>
              </a:defRPr>
            </a:lvl3pPr>
            <a:lvl4pPr>
              <a:defRPr sz="4320">
                <a:latin typeface="Arial" panose="020B0604020202020204" pitchFamily="34" charset="0"/>
                <a:cs typeface="Arial" panose="020B0604020202020204" pitchFamily="34" charset="0"/>
              </a:defRPr>
            </a:lvl4pPr>
            <a:lvl5pPr>
              <a:defRPr sz="4320">
                <a:latin typeface="Arial" panose="020B0604020202020204" pitchFamily="34" charset="0"/>
                <a:cs typeface="Arial" panose="020B0604020202020204" pitchFamily="34" charset="0"/>
              </a:defRPr>
            </a:lvl5pPr>
          </a:lstStyle>
          <a:p>
            <a:pPr lvl="0"/>
            <a:r>
              <a:rPr lang="en-US" dirty="0"/>
              <a:t>Methods go here</a:t>
            </a:r>
          </a:p>
        </p:txBody>
      </p:sp>
      <p:sp>
        <p:nvSpPr>
          <p:cNvPr id="35" name="Text Placeholder 33">
            <a:extLst>
              <a:ext uri="{FF2B5EF4-FFF2-40B4-BE49-F238E27FC236}">
                <a16:creationId xmlns:a16="http://schemas.microsoft.com/office/drawing/2014/main" id="{1CB4DD04-8D36-7D4F-A277-1B7B5770F048}"/>
              </a:ext>
            </a:extLst>
          </p:cNvPr>
          <p:cNvSpPr>
            <a:spLocks noGrp="1"/>
          </p:cNvSpPr>
          <p:nvPr>
            <p:ph type="body" sz="quarter" idx="27" hasCustomPrompt="1"/>
          </p:nvPr>
        </p:nvSpPr>
        <p:spPr>
          <a:xfrm>
            <a:off x="21932468" y="4410887"/>
            <a:ext cx="10706625" cy="16816228"/>
          </a:xfrm>
        </p:spPr>
        <p:txBody>
          <a:bodyPr>
            <a:normAutofit/>
          </a:bodyPr>
          <a:lstStyle>
            <a:lvl1pPr marL="0" indent="0">
              <a:buNone/>
              <a:defRPr sz="3600">
                <a:latin typeface="Arial" panose="020B0604020202020204" pitchFamily="34" charset="0"/>
                <a:cs typeface="Arial" panose="020B0604020202020204" pitchFamily="34" charset="0"/>
              </a:defRPr>
            </a:lvl1pPr>
            <a:lvl2pPr>
              <a:defRPr sz="5760">
                <a:latin typeface="Arial" panose="020B0604020202020204" pitchFamily="34" charset="0"/>
                <a:cs typeface="Arial" panose="020B0604020202020204" pitchFamily="34" charset="0"/>
              </a:defRPr>
            </a:lvl2pPr>
            <a:lvl3pPr>
              <a:defRPr sz="4800">
                <a:latin typeface="Arial" panose="020B0604020202020204" pitchFamily="34" charset="0"/>
                <a:cs typeface="Arial" panose="020B0604020202020204" pitchFamily="34" charset="0"/>
              </a:defRPr>
            </a:lvl3pPr>
            <a:lvl4pPr>
              <a:defRPr sz="4320">
                <a:latin typeface="Arial" panose="020B0604020202020204" pitchFamily="34" charset="0"/>
                <a:cs typeface="Arial" panose="020B0604020202020204" pitchFamily="34" charset="0"/>
              </a:defRPr>
            </a:lvl4pPr>
            <a:lvl5pPr>
              <a:defRPr sz="4320">
                <a:latin typeface="Arial" panose="020B0604020202020204" pitchFamily="34" charset="0"/>
                <a:cs typeface="Arial" panose="020B0604020202020204" pitchFamily="34" charset="0"/>
              </a:defRPr>
            </a:lvl5pPr>
          </a:lstStyle>
          <a:p>
            <a:pPr lvl="0"/>
            <a:r>
              <a:rPr lang="en-US" dirty="0"/>
              <a:t>Results go here</a:t>
            </a:r>
          </a:p>
        </p:txBody>
      </p:sp>
    </p:spTree>
    <p:extLst>
      <p:ext uri="{BB962C8B-B14F-4D97-AF65-F5344CB8AC3E}">
        <p14:creationId xmlns:p14="http://schemas.microsoft.com/office/powerpoint/2010/main" val="1594077117"/>
      </p:ext>
    </p:extLst>
  </p:cSld>
  <p:clrMapOvr>
    <a:masterClrMapping/>
  </p:clrMapOvr>
  <p:extLst>
    <p:ext uri="{DCECCB84-F9BA-43D5-87BE-67443E8EF086}">
      <p15:sldGuideLst xmlns:p15="http://schemas.microsoft.com/office/powerpoint/2012/main">
        <p15:guide id="1" pos="634">
          <p15:clr>
            <a:srgbClr val="FBAE40"/>
          </p15:clr>
        </p15:guide>
        <p15:guide id="2" pos="7315">
          <p15:clr>
            <a:srgbClr val="FBAE40"/>
          </p15:clr>
        </p15:guide>
        <p15:guide id="3" orient="horz" pos="3096" userDrawn="1">
          <p15:clr>
            <a:srgbClr val="FBAE40"/>
          </p15:clr>
        </p15:guide>
        <p15:guide id="4" pos="8525">
          <p15:clr>
            <a:srgbClr val="FBAE40"/>
          </p15:clr>
        </p15:guide>
        <p15:guide id="5" orient="horz" pos="13416" userDrawn="1">
          <p15:clr>
            <a:srgbClr val="FBAE40"/>
          </p15:clr>
        </p15:guide>
        <p15:guide id="6" orient="horz" pos="556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96069011"/>
      </p:ext>
    </p:extLst>
  </p:cSld>
  <p:clrMapOvr>
    <a:masterClrMapping/>
  </p:clrMapOvr>
  <p:extLst>
    <p:ext uri="{DCECCB84-F9BA-43D5-87BE-67443E8EF086}">
      <p15:sldGuideLst xmlns:p15="http://schemas.microsoft.com/office/powerpoint/2012/main">
        <p15:guide id="1" pos="634">
          <p15:clr>
            <a:srgbClr val="FBAE40"/>
          </p15:clr>
        </p15:guide>
        <p15:guide id="2" pos="7315">
          <p15:clr>
            <a:srgbClr val="FBAE40"/>
          </p15:clr>
        </p15:guide>
        <p15:guide id="3" orient="horz" pos="3096">
          <p15:clr>
            <a:srgbClr val="FBAE40"/>
          </p15:clr>
        </p15:guide>
        <p15:guide id="4" pos="8525">
          <p15:clr>
            <a:srgbClr val="FBAE40"/>
          </p15:clr>
        </p15:guide>
        <p15:guide id="5" orient="horz" pos="13416">
          <p15:clr>
            <a:srgbClr val="FBAE40"/>
          </p15:clr>
        </p15:guide>
        <p15:guide id="6" orient="horz" pos="5568">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20" y="1168401"/>
            <a:ext cx="3785616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017520" y="5842000"/>
            <a:ext cx="37856160" cy="1392428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017520" y="20340322"/>
            <a:ext cx="987552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B942243-C3D1-1C4E-BA42-360A40CD5D4A}" type="datetimeFigureOut">
              <a:rPr lang="en-US" smtClean="0"/>
              <a:t>3/17/26</a:t>
            </a:fld>
            <a:endParaRPr lang="en-US"/>
          </a:p>
        </p:txBody>
      </p:sp>
      <p:sp>
        <p:nvSpPr>
          <p:cNvPr id="5" name="Footer Placeholder 4"/>
          <p:cNvSpPr>
            <a:spLocks noGrp="1"/>
          </p:cNvSpPr>
          <p:nvPr>
            <p:ph type="ftr" sz="quarter" idx="3"/>
          </p:nvPr>
        </p:nvSpPr>
        <p:spPr>
          <a:xfrm>
            <a:off x="14538960" y="20340322"/>
            <a:ext cx="1481328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20340322"/>
            <a:ext cx="987552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E78525E2-93CE-8847-8021-44907757B297}" type="slidenum">
              <a:rPr lang="en-US" smtClean="0"/>
              <a:t>‹#›</a:t>
            </a:fld>
            <a:endParaRPr lang="en-US"/>
          </a:p>
        </p:txBody>
      </p:sp>
    </p:spTree>
    <p:extLst>
      <p:ext uri="{BB962C8B-B14F-4D97-AF65-F5344CB8AC3E}">
        <p14:creationId xmlns:p14="http://schemas.microsoft.com/office/powerpoint/2010/main" val="3881808314"/>
      </p:ext>
    </p:extLst>
  </p:cSld>
  <p:clrMap bg1="lt1" tx1="dk1" bg2="lt2" tx2="dk2" accent1="accent1" accent2="accent2" accent3="accent3" accent4="accent4" accent5="accent5" accent6="accent6" hlink="hlink" folHlink="folHlink"/>
  <p:sldLayoutIdLst>
    <p:sldLayoutId id="2147483686" r:id="rId1"/>
    <p:sldLayoutId id="2147483687" r:id="rId2"/>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91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unaids.org/sites/default/files/media_asset/data-book-2024_en.pdf"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s://tochno.st/problems/hi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6EAA63-CAC0-E243-82AA-EB1E09170328}"/>
              </a:ext>
            </a:extLst>
          </p:cNvPr>
          <p:cNvSpPr>
            <a:spLocks noGrp="1"/>
          </p:cNvSpPr>
          <p:nvPr>
            <p:ph type="body" sz="quarter" idx="10"/>
          </p:nvPr>
        </p:nvSpPr>
        <p:spPr/>
        <p:txBody>
          <a:bodyPr>
            <a:normAutofit fontScale="70000" lnSpcReduction="20000"/>
          </a:bodyPr>
          <a:lstStyle/>
          <a:p>
            <a:r>
              <a:rPr lang="en-US" b="1" dirty="0">
                <a:latin typeface="Helvetica" pitchFamily="2" charset="0"/>
              </a:rPr>
              <a:t>PSYCHOSOCIAL CORRELATES of ACCESS to HIV TREATMENT among HIV+ PEOPLE who INJECT DRUGS in St. PETERSBURG, RF</a:t>
            </a:r>
          </a:p>
        </p:txBody>
      </p:sp>
      <p:sp>
        <p:nvSpPr>
          <p:cNvPr id="3" name="Text Placeholder 2">
            <a:extLst>
              <a:ext uri="{FF2B5EF4-FFF2-40B4-BE49-F238E27FC236}">
                <a16:creationId xmlns:a16="http://schemas.microsoft.com/office/drawing/2014/main" id="{C877A1C3-FDCE-B642-B4FE-0D15649DFC5B}"/>
              </a:ext>
            </a:extLst>
          </p:cNvPr>
          <p:cNvSpPr>
            <a:spLocks noGrp="1"/>
          </p:cNvSpPr>
          <p:nvPr>
            <p:ph type="body" sz="quarter" idx="11"/>
          </p:nvPr>
        </p:nvSpPr>
        <p:spPr/>
        <p:txBody>
          <a:bodyPr>
            <a:normAutofit/>
          </a:bodyPr>
          <a:lstStyle/>
          <a:p>
            <a:r>
              <a:rPr lang="en-US" dirty="0">
                <a:latin typeface="Helvetica" pitchFamily="2" charset="0"/>
              </a:rPr>
              <a:t>Gabrielle Bogut</a:t>
            </a:r>
            <a:r>
              <a:rPr lang="en-US" baseline="30000" dirty="0">
                <a:latin typeface="Helvetica" pitchFamily="2" charset="0"/>
              </a:rPr>
              <a:t>1</a:t>
            </a:r>
            <a:r>
              <a:rPr lang="en-US" dirty="0">
                <a:latin typeface="Helvetica" pitchFamily="2" charset="0"/>
              </a:rPr>
              <a:t> , Roman Skochilov</a:t>
            </a:r>
            <a:r>
              <a:rPr lang="en-US" baseline="30000" dirty="0">
                <a:latin typeface="Helvetica" pitchFamily="2" charset="0"/>
              </a:rPr>
              <a:t>2</a:t>
            </a:r>
            <a:r>
              <a:rPr lang="en-US" dirty="0">
                <a:latin typeface="Helvetica" pitchFamily="2" charset="0"/>
              </a:rPr>
              <a:t>, John F. Dovidio</a:t>
            </a:r>
            <a:r>
              <a:rPr lang="en-US" baseline="30000" dirty="0">
                <a:latin typeface="Helvetica" pitchFamily="2" charset="0"/>
              </a:rPr>
              <a:t>3</a:t>
            </a:r>
            <a:r>
              <a:rPr lang="en-US" dirty="0">
                <a:latin typeface="Helvetica" pitchFamily="2" charset="0"/>
              </a:rPr>
              <a:t>, David Vlahov</a:t>
            </a:r>
            <a:r>
              <a:rPr lang="en-US" baseline="30000" dirty="0">
                <a:latin typeface="Helvetica" pitchFamily="2" charset="0"/>
              </a:rPr>
              <a:t>4,5</a:t>
            </a:r>
            <a:r>
              <a:rPr lang="en-US" dirty="0">
                <a:latin typeface="Helvetica" pitchFamily="2" charset="0"/>
              </a:rPr>
              <a:t>, Alla V. Shaboltas</a:t>
            </a:r>
            <a:r>
              <a:rPr lang="en-US" baseline="30000" dirty="0">
                <a:latin typeface="Helvetica" pitchFamily="2" charset="0"/>
              </a:rPr>
              <a:t>6</a:t>
            </a:r>
            <a:r>
              <a:rPr lang="en-US" dirty="0">
                <a:latin typeface="Helvetica" pitchFamily="2" charset="0"/>
              </a:rPr>
              <a:t>, Robert Heimer</a:t>
            </a:r>
            <a:r>
              <a:rPr lang="en-US" baseline="30000" dirty="0">
                <a:latin typeface="Helvetica" pitchFamily="2" charset="0"/>
              </a:rPr>
              <a:t>5</a:t>
            </a:r>
            <a:endParaRPr lang="en-US" dirty="0">
              <a:latin typeface="Helvetica" pitchFamily="2" charset="0"/>
            </a:endParaRPr>
          </a:p>
        </p:txBody>
      </p:sp>
      <p:sp>
        <p:nvSpPr>
          <p:cNvPr id="4" name="Text Placeholder 3">
            <a:extLst>
              <a:ext uri="{FF2B5EF4-FFF2-40B4-BE49-F238E27FC236}">
                <a16:creationId xmlns:a16="http://schemas.microsoft.com/office/drawing/2014/main" id="{5D98010F-9F54-E94F-8DEA-7E19093BC9A8}"/>
              </a:ext>
            </a:extLst>
          </p:cNvPr>
          <p:cNvSpPr>
            <a:spLocks noGrp="1"/>
          </p:cNvSpPr>
          <p:nvPr>
            <p:ph type="body" sz="quarter" idx="12"/>
          </p:nvPr>
        </p:nvSpPr>
        <p:spPr/>
        <p:txBody>
          <a:bodyPr/>
          <a:lstStyle/>
          <a:p>
            <a:r>
              <a:rPr lang="en-US" dirty="0">
                <a:latin typeface="Helvetica" pitchFamily="2" charset="0"/>
              </a:rPr>
              <a:t>Background</a:t>
            </a:r>
          </a:p>
        </p:txBody>
      </p:sp>
      <p:sp>
        <p:nvSpPr>
          <p:cNvPr id="5" name="Text Placeholder 4">
            <a:extLst>
              <a:ext uri="{FF2B5EF4-FFF2-40B4-BE49-F238E27FC236}">
                <a16:creationId xmlns:a16="http://schemas.microsoft.com/office/drawing/2014/main" id="{3BFD05CE-7EE0-A544-8F84-9CEF494EB316}"/>
              </a:ext>
            </a:extLst>
          </p:cNvPr>
          <p:cNvSpPr>
            <a:spLocks noGrp="1"/>
          </p:cNvSpPr>
          <p:nvPr>
            <p:ph type="body" sz="quarter" idx="13"/>
          </p:nvPr>
        </p:nvSpPr>
        <p:spPr>
          <a:xfrm>
            <a:off x="10397269" y="3633903"/>
            <a:ext cx="10601540" cy="667105"/>
          </a:xfrm>
        </p:spPr>
        <p:txBody>
          <a:bodyPr/>
          <a:lstStyle/>
          <a:p>
            <a:r>
              <a:rPr lang="en-US" dirty="0">
                <a:latin typeface="Helvetica" pitchFamily="2" charset="0"/>
              </a:rPr>
              <a:t>Figures</a:t>
            </a:r>
          </a:p>
        </p:txBody>
      </p:sp>
      <p:sp>
        <p:nvSpPr>
          <p:cNvPr id="6" name="Text Placeholder 5">
            <a:extLst>
              <a:ext uri="{FF2B5EF4-FFF2-40B4-BE49-F238E27FC236}">
                <a16:creationId xmlns:a16="http://schemas.microsoft.com/office/drawing/2014/main" id="{18D37499-8C38-8040-A01F-E6A403EB019C}"/>
              </a:ext>
            </a:extLst>
          </p:cNvPr>
          <p:cNvSpPr>
            <a:spLocks noGrp="1"/>
          </p:cNvSpPr>
          <p:nvPr>
            <p:ph type="body" sz="quarter" idx="14"/>
          </p:nvPr>
        </p:nvSpPr>
        <p:spPr>
          <a:xfrm>
            <a:off x="21945600" y="12598729"/>
            <a:ext cx="10706625" cy="667105"/>
          </a:xfrm>
        </p:spPr>
        <p:txBody>
          <a:bodyPr/>
          <a:lstStyle/>
          <a:p>
            <a:r>
              <a:rPr lang="en-US" dirty="0">
                <a:latin typeface="Helvetica" pitchFamily="2" charset="0"/>
              </a:rPr>
              <a:t>Results</a:t>
            </a:r>
          </a:p>
        </p:txBody>
      </p:sp>
      <p:sp>
        <p:nvSpPr>
          <p:cNvPr id="7" name="Text Placeholder 6">
            <a:extLst>
              <a:ext uri="{FF2B5EF4-FFF2-40B4-BE49-F238E27FC236}">
                <a16:creationId xmlns:a16="http://schemas.microsoft.com/office/drawing/2014/main" id="{065B8E74-F026-1247-8FBE-0984D1E0D83D}"/>
              </a:ext>
            </a:extLst>
          </p:cNvPr>
          <p:cNvSpPr>
            <a:spLocks noGrp="1"/>
          </p:cNvSpPr>
          <p:nvPr>
            <p:ph type="body" sz="quarter" idx="15"/>
          </p:nvPr>
        </p:nvSpPr>
        <p:spPr>
          <a:xfrm>
            <a:off x="910994" y="7927686"/>
            <a:ext cx="8851392" cy="763847"/>
          </a:xfrm>
        </p:spPr>
        <p:txBody>
          <a:bodyPr/>
          <a:lstStyle/>
          <a:p>
            <a:r>
              <a:rPr lang="en-US" dirty="0">
                <a:latin typeface="Helvetica" pitchFamily="2" charset="0"/>
              </a:rPr>
              <a:t>Objectives</a:t>
            </a:r>
          </a:p>
        </p:txBody>
      </p:sp>
      <p:sp>
        <p:nvSpPr>
          <p:cNvPr id="8" name="Text Placeholder 7">
            <a:extLst>
              <a:ext uri="{FF2B5EF4-FFF2-40B4-BE49-F238E27FC236}">
                <a16:creationId xmlns:a16="http://schemas.microsoft.com/office/drawing/2014/main" id="{BAA391F5-C9FA-7048-B5CE-08530C553073}"/>
              </a:ext>
            </a:extLst>
          </p:cNvPr>
          <p:cNvSpPr>
            <a:spLocks noGrp="1"/>
          </p:cNvSpPr>
          <p:nvPr>
            <p:ph type="body" sz="quarter" idx="16"/>
          </p:nvPr>
        </p:nvSpPr>
        <p:spPr>
          <a:xfrm>
            <a:off x="910993" y="12787346"/>
            <a:ext cx="8812531" cy="753779"/>
          </a:xfrm>
        </p:spPr>
        <p:txBody>
          <a:bodyPr/>
          <a:lstStyle/>
          <a:p>
            <a:r>
              <a:rPr lang="en-US" dirty="0">
                <a:latin typeface="Helvetica" pitchFamily="2" charset="0"/>
              </a:rPr>
              <a:t>Methods</a:t>
            </a:r>
          </a:p>
        </p:txBody>
      </p:sp>
      <p:sp>
        <p:nvSpPr>
          <p:cNvPr id="9" name="Text Placeholder 8">
            <a:extLst>
              <a:ext uri="{FF2B5EF4-FFF2-40B4-BE49-F238E27FC236}">
                <a16:creationId xmlns:a16="http://schemas.microsoft.com/office/drawing/2014/main" id="{30483460-E1B5-3B4B-BC5C-26AC79235C45}"/>
              </a:ext>
            </a:extLst>
          </p:cNvPr>
          <p:cNvSpPr>
            <a:spLocks noGrp="1"/>
          </p:cNvSpPr>
          <p:nvPr>
            <p:ph type="body" sz="quarter" idx="17"/>
          </p:nvPr>
        </p:nvSpPr>
        <p:spPr/>
        <p:txBody>
          <a:bodyPr/>
          <a:lstStyle/>
          <a:p>
            <a:r>
              <a:rPr lang="en-US" dirty="0">
                <a:latin typeface="Helvetica" pitchFamily="2" charset="0"/>
              </a:rPr>
              <a:t>Limitations</a:t>
            </a:r>
          </a:p>
        </p:txBody>
      </p:sp>
      <p:sp>
        <p:nvSpPr>
          <p:cNvPr id="10" name="Text Placeholder 9">
            <a:extLst>
              <a:ext uri="{FF2B5EF4-FFF2-40B4-BE49-F238E27FC236}">
                <a16:creationId xmlns:a16="http://schemas.microsoft.com/office/drawing/2014/main" id="{3FBAEE7C-DF3A-9E44-B664-C185C3CC6CC8}"/>
              </a:ext>
            </a:extLst>
          </p:cNvPr>
          <p:cNvSpPr>
            <a:spLocks noGrp="1"/>
          </p:cNvSpPr>
          <p:nvPr>
            <p:ph type="body" sz="quarter" idx="18"/>
          </p:nvPr>
        </p:nvSpPr>
        <p:spPr>
          <a:xfrm>
            <a:off x="33423206" y="11330208"/>
            <a:ext cx="9684064" cy="758552"/>
          </a:xfrm>
        </p:spPr>
        <p:txBody>
          <a:bodyPr/>
          <a:lstStyle/>
          <a:p>
            <a:r>
              <a:rPr lang="en-US" dirty="0">
                <a:latin typeface="Helvetica" pitchFamily="2" charset="0"/>
              </a:rPr>
              <a:t>Conclusions</a:t>
            </a:r>
          </a:p>
        </p:txBody>
      </p:sp>
      <p:sp>
        <p:nvSpPr>
          <p:cNvPr id="11" name="Text Placeholder 10">
            <a:extLst>
              <a:ext uri="{FF2B5EF4-FFF2-40B4-BE49-F238E27FC236}">
                <a16:creationId xmlns:a16="http://schemas.microsoft.com/office/drawing/2014/main" id="{A026520E-EE28-DF49-9B76-E6E10669AC62}"/>
              </a:ext>
            </a:extLst>
          </p:cNvPr>
          <p:cNvSpPr>
            <a:spLocks noGrp="1"/>
          </p:cNvSpPr>
          <p:nvPr>
            <p:ph type="body" sz="quarter" idx="19"/>
          </p:nvPr>
        </p:nvSpPr>
        <p:spPr>
          <a:xfrm>
            <a:off x="33423206" y="18062842"/>
            <a:ext cx="9684219" cy="780513"/>
          </a:xfrm>
        </p:spPr>
        <p:txBody>
          <a:bodyPr/>
          <a:lstStyle/>
          <a:p>
            <a:r>
              <a:rPr lang="en-US" dirty="0">
                <a:latin typeface="Helvetica" pitchFamily="2" charset="0"/>
              </a:rPr>
              <a:t>References</a:t>
            </a:r>
          </a:p>
        </p:txBody>
      </p:sp>
      <p:sp>
        <p:nvSpPr>
          <p:cNvPr id="12" name="Text Placeholder 11">
            <a:extLst>
              <a:ext uri="{FF2B5EF4-FFF2-40B4-BE49-F238E27FC236}">
                <a16:creationId xmlns:a16="http://schemas.microsoft.com/office/drawing/2014/main" id="{5CFFF401-1CCF-5942-81BD-5C00784924B1}"/>
              </a:ext>
            </a:extLst>
          </p:cNvPr>
          <p:cNvSpPr>
            <a:spLocks noGrp="1"/>
          </p:cNvSpPr>
          <p:nvPr>
            <p:ph type="body" sz="quarter" idx="20"/>
          </p:nvPr>
        </p:nvSpPr>
        <p:spPr>
          <a:xfrm>
            <a:off x="910994" y="4447303"/>
            <a:ext cx="8812530" cy="3152377"/>
          </a:xfrm>
        </p:spPr>
        <p:txBody>
          <a:bodyPr>
            <a:noAutofit/>
          </a:bodyPr>
          <a:lstStyle/>
          <a:p>
            <a:pPr>
              <a:lnSpc>
                <a:spcPct val="100000"/>
              </a:lnSpc>
            </a:pPr>
            <a:r>
              <a:rPr lang="en-US" sz="3100" dirty="0">
                <a:latin typeface="Helvetica" pitchFamily="2" charset="0"/>
              </a:rPr>
              <a:t>The HIV epidemic has continued to expand in Russia. More than a quarter of HIV cases in Russia resulted from unsafe injection among people who inject drugs (PWID). St. Petersburg is among the cities with the highest rates and case counts of HIV</a:t>
            </a:r>
            <a:r>
              <a:rPr lang="en-US" sz="3100" baseline="30000" dirty="0">
                <a:latin typeface="Helvetica" pitchFamily="2" charset="0"/>
              </a:rPr>
              <a:t>2</a:t>
            </a:r>
            <a:r>
              <a:rPr lang="en-US" sz="3100" dirty="0">
                <a:latin typeface="Helvetica" pitchFamily="2" charset="0"/>
              </a:rPr>
              <a:t>. </a:t>
            </a:r>
          </a:p>
        </p:txBody>
      </p:sp>
      <p:sp>
        <p:nvSpPr>
          <p:cNvPr id="13" name="Text Placeholder 12">
            <a:extLst>
              <a:ext uri="{FF2B5EF4-FFF2-40B4-BE49-F238E27FC236}">
                <a16:creationId xmlns:a16="http://schemas.microsoft.com/office/drawing/2014/main" id="{97670F01-62D3-E143-9B0E-80A46DF95EFD}"/>
              </a:ext>
            </a:extLst>
          </p:cNvPr>
          <p:cNvSpPr>
            <a:spLocks noGrp="1"/>
          </p:cNvSpPr>
          <p:nvPr>
            <p:ph type="body" sz="quarter" idx="21"/>
          </p:nvPr>
        </p:nvSpPr>
        <p:spPr>
          <a:xfrm>
            <a:off x="910994" y="8658723"/>
            <a:ext cx="8812530" cy="3991344"/>
          </a:xfrm>
        </p:spPr>
        <p:txBody>
          <a:bodyPr>
            <a:normAutofit/>
          </a:bodyPr>
          <a:lstStyle/>
          <a:p>
            <a:pPr>
              <a:lnSpc>
                <a:spcPct val="100000"/>
              </a:lnSpc>
            </a:pPr>
            <a:r>
              <a:rPr lang="en-US" sz="3100" dirty="0">
                <a:latin typeface="Helvetica" pitchFamily="2" charset="0"/>
              </a:rPr>
              <a:t>Our study sought to  test the following hypothesis: </a:t>
            </a:r>
          </a:p>
          <a:p>
            <a:pPr marL="457200" indent="-457200">
              <a:lnSpc>
                <a:spcPct val="100000"/>
              </a:lnSpc>
              <a:buFont typeface="Arial" panose="020B0604020202020204" pitchFamily="34" charset="0"/>
              <a:buChar char="•"/>
            </a:pPr>
            <a:r>
              <a:rPr lang="en-US" sz="3100" dirty="0">
                <a:latin typeface="Helvetica" pitchFamily="2" charset="0"/>
              </a:rPr>
              <a:t>Is resilience correlated with ARV receipt and does building resilience lead to actionable psychosocial elements to increase receipt of ART in PWID?</a:t>
            </a:r>
          </a:p>
        </p:txBody>
      </p:sp>
      <p:sp>
        <p:nvSpPr>
          <p:cNvPr id="14" name="Text Placeholder 13">
            <a:extLst>
              <a:ext uri="{FF2B5EF4-FFF2-40B4-BE49-F238E27FC236}">
                <a16:creationId xmlns:a16="http://schemas.microsoft.com/office/drawing/2014/main" id="{92E5AC92-D479-9C41-925D-197433B7CB2D}"/>
              </a:ext>
            </a:extLst>
          </p:cNvPr>
          <p:cNvSpPr>
            <a:spLocks noGrp="1"/>
          </p:cNvSpPr>
          <p:nvPr>
            <p:ph type="body" sz="quarter" idx="22"/>
          </p:nvPr>
        </p:nvSpPr>
        <p:spPr>
          <a:xfrm>
            <a:off x="910993" y="13678404"/>
            <a:ext cx="8812530" cy="5777924"/>
          </a:xfrm>
        </p:spPr>
        <p:txBody>
          <a:bodyPr>
            <a:noAutofit/>
          </a:bodyPr>
          <a:lstStyle/>
          <a:p>
            <a:pPr marL="457200" indent="-457200">
              <a:lnSpc>
                <a:spcPct val="100000"/>
              </a:lnSpc>
              <a:buFont typeface="Arial" panose="020B0604020202020204" pitchFamily="34" charset="0"/>
              <a:buChar char="•"/>
            </a:pPr>
            <a:r>
              <a:rPr lang="en-US" sz="3100" dirty="0">
                <a:latin typeface="Helvetica" pitchFamily="2" charset="0"/>
              </a:rPr>
              <a:t>We assessed survey results from 225 HIV-positive individuals recruited from a Russian NGO that provides PWID with harm reduction services. </a:t>
            </a:r>
          </a:p>
          <a:p>
            <a:pPr marL="457200" indent="-457200">
              <a:lnSpc>
                <a:spcPct val="100000"/>
              </a:lnSpc>
              <a:buFont typeface="Arial" panose="020B0604020202020204" pitchFamily="34" charset="0"/>
              <a:buChar char="•"/>
            </a:pPr>
            <a:r>
              <a:rPr lang="en-US" sz="3100" dirty="0">
                <a:latin typeface="Helvetica" pitchFamily="2" charset="0"/>
              </a:rPr>
              <a:t>Individuals were categorized into two groups: those taking antiretroviral medication (ARV+) and those not taking antiretrovirals (ARV).</a:t>
            </a:r>
          </a:p>
          <a:p>
            <a:pPr marL="457200" indent="-457200">
              <a:lnSpc>
                <a:spcPct val="100000"/>
              </a:lnSpc>
              <a:buFont typeface="Arial" panose="020B0604020202020204" pitchFamily="34" charset="0"/>
              <a:buChar char="•"/>
            </a:pPr>
            <a:r>
              <a:rPr lang="en-US" sz="3100" dirty="0">
                <a:latin typeface="Helvetica" pitchFamily="2" charset="0"/>
              </a:rPr>
              <a:t>Participants were administered a biobehavioral survey focusing on psychosocial measures. </a:t>
            </a:r>
          </a:p>
          <a:p>
            <a:pPr marL="457200" indent="-457200">
              <a:lnSpc>
                <a:spcPct val="100000"/>
              </a:lnSpc>
              <a:buFont typeface="Arial" panose="020B0604020202020204" pitchFamily="34" charset="0"/>
              <a:buChar char="•"/>
            </a:pPr>
            <a:r>
              <a:rPr lang="en-US" sz="3100" dirty="0">
                <a:latin typeface="Helvetica" pitchFamily="2" charset="0"/>
              </a:rPr>
              <a:t>Analyses included descriptive statistics, correlation matrices, and linear regressions</a:t>
            </a:r>
            <a:r>
              <a:rPr lang="en-US" sz="3100" dirty="0">
                <a:latin typeface="Georgia" panose="02040502050405020303" pitchFamily="18" charset="0"/>
              </a:rPr>
              <a:t>.</a:t>
            </a:r>
          </a:p>
        </p:txBody>
      </p:sp>
      <p:sp>
        <p:nvSpPr>
          <p:cNvPr id="15" name="Text Placeholder 14">
            <a:extLst>
              <a:ext uri="{FF2B5EF4-FFF2-40B4-BE49-F238E27FC236}">
                <a16:creationId xmlns:a16="http://schemas.microsoft.com/office/drawing/2014/main" id="{2E3992AC-C1A1-E347-9569-E7D8CE947A78}"/>
              </a:ext>
            </a:extLst>
          </p:cNvPr>
          <p:cNvSpPr>
            <a:spLocks noGrp="1"/>
          </p:cNvSpPr>
          <p:nvPr>
            <p:ph type="body" sz="quarter" idx="23"/>
          </p:nvPr>
        </p:nvSpPr>
        <p:spPr>
          <a:xfrm>
            <a:off x="33423363" y="4448897"/>
            <a:ext cx="9684064" cy="5241476"/>
          </a:xfrm>
        </p:spPr>
        <p:txBody>
          <a:bodyPr>
            <a:noAutofit/>
          </a:bodyPr>
          <a:lstStyle/>
          <a:p>
            <a:r>
              <a:rPr lang="en-US" sz="3100" dirty="0">
                <a:latin typeface="Helvetica" pitchFamily="2" charset="0"/>
              </a:rPr>
              <a:t>Our study had the following limitations: </a:t>
            </a:r>
          </a:p>
          <a:p>
            <a:pPr marL="457200" indent="-457200">
              <a:buFont typeface="Arial" panose="020B0604020202020204" pitchFamily="34" charset="0"/>
              <a:buChar char="•"/>
            </a:pPr>
            <a:r>
              <a:rPr lang="en-US" sz="3100" dirty="0">
                <a:latin typeface="Helvetica" pitchFamily="2" charset="0"/>
              </a:rPr>
              <a:t>Our sample does not include individuals who do not engage with harm reduction services. </a:t>
            </a:r>
          </a:p>
          <a:p>
            <a:pPr marL="457200" indent="-457200">
              <a:buFont typeface="Arial" panose="020B0604020202020204" pitchFamily="34" charset="0"/>
              <a:buChar char="•"/>
            </a:pPr>
            <a:r>
              <a:rPr lang="en-US" sz="3100" dirty="0">
                <a:latin typeface="Helvetica" pitchFamily="2" charset="0"/>
              </a:rPr>
              <a:t>Our sample does not include individuals from rural areas. </a:t>
            </a:r>
          </a:p>
          <a:p>
            <a:pPr marL="457200" indent="-457200">
              <a:buFont typeface="Arial" panose="020B0604020202020204" pitchFamily="34" charset="0"/>
              <a:buChar char="•"/>
            </a:pPr>
            <a:r>
              <a:rPr lang="en-US" sz="3100" dirty="0">
                <a:latin typeface="Helvetica" pitchFamily="2" charset="0"/>
              </a:rPr>
              <a:t>Findings from our study likely cannot be generalized beyond St. Petersburg to drug-users in other cities because St. Petersburg has had among the most progressive HIV policies in Russia. </a:t>
            </a:r>
          </a:p>
          <a:p>
            <a:pPr marL="457200" indent="-457200">
              <a:buFont typeface="Arial" panose="020B0604020202020204" pitchFamily="34" charset="0"/>
              <a:buChar char="•"/>
            </a:pPr>
            <a:r>
              <a:rPr lang="en-US" sz="3100" dirty="0">
                <a:latin typeface="Helvetica" pitchFamily="2" charset="0"/>
              </a:rPr>
              <a:t>We were unable to reach our targeted sample size for one of our designated treatment groups. </a:t>
            </a:r>
          </a:p>
        </p:txBody>
      </p:sp>
      <p:sp>
        <p:nvSpPr>
          <p:cNvPr id="16" name="Text Placeholder 15">
            <a:extLst>
              <a:ext uri="{FF2B5EF4-FFF2-40B4-BE49-F238E27FC236}">
                <a16:creationId xmlns:a16="http://schemas.microsoft.com/office/drawing/2014/main" id="{6C617FEE-3FB6-9048-976A-9A6E35090E29}"/>
              </a:ext>
            </a:extLst>
          </p:cNvPr>
          <p:cNvSpPr>
            <a:spLocks noGrp="1"/>
          </p:cNvSpPr>
          <p:nvPr>
            <p:ph type="body" sz="quarter" idx="24"/>
          </p:nvPr>
        </p:nvSpPr>
        <p:spPr>
          <a:xfrm>
            <a:off x="33423206" y="12178123"/>
            <a:ext cx="9684219" cy="5991870"/>
          </a:xfrm>
        </p:spPr>
        <p:txBody>
          <a:bodyPr>
            <a:noAutofit/>
          </a:bodyPr>
          <a:lstStyle/>
          <a:p>
            <a:pPr marL="457200" indent="-457200">
              <a:buFont typeface="Arial" panose="020B0604020202020204" pitchFamily="34" charset="0"/>
              <a:buChar char="•"/>
            </a:pPr>
            <a:r>
              <a:rPr lang="en-US" sz="3100" dirty="0">
                <a:latin typeface="Helvetica" pitchFamily="2" charset="0"/>
              </a:rPr>
              <a:t>Participants receiving ARVs did not differ from those not receiving ARVs in either anticipated or internalized stigma or in coping skills or resilience. </a:t>
            </a:r>
          </a:p>
          <a:p>
            <a:pPr marL="457200" indent="-457200">
              <a:buFont typeface="Arial" panose="020B0604020202020204" pitchFamily="34" charset="0"/>
              <a:buChar char="•"/>
            </a:pPr>
            <a:r>
              <a:rPr lang="en-US" sz="3100" dirty="0">
                <a:latin typeface="Helvetica" pitchFamily="2" charset="0"/>
              </a:rPr>
              <a:t>ARV+ participants exhibited higher levels of PTSD, which was associated with greater internalized stigma and coping. </a:t>
            </a:r>
          </a:p>
          <a:p>
            <a:pPr marL="457200" indent="-457200">
              <a:buFont typeface="Arial" panose="020B0604020202020204" pitchFamily="34" charset="0"/>
              <a:buChar char="•"/>
            </a:pPr>
            <a:r>
              <a:rPr lang="en-US" sz="3100" dirty="0">
                <a:latin typeface="Helvetica" pitchFamily="2" charset="0"/>
              </a:rPr>
              <a:t>Our study suggests a need to focus on structural issues, such as treatment access, HIV clinic attitudes, and antiretroviral availability, to improve ARV delivery.</a:t>
            </a:r>
          </a:p>
        </p:txBody>
      </p:sp>
      <p:sp>
        <p:nvSpPr>
          <p:cNvPr id="17" name="Text Placeholder 16">
            <a:extLst>
              <a:ext uri="{FF2B5EF4-FFF2-40B4-BE49-F238E27FC236}">
                <a16:creationId xmlns:a16="http://schemas.microsoft.com/office/drawing/2014/main" id="{D98FA14B-691E-7A43-AAC2-9A86A8EF54F8}"/>
              </a:ext>
            </a:extLst>
          </p:cNvPr>
          <p:cNvSpPr>
            <a:spLocks noGrp="1"/>
          </p:cNvSpPr>
          <p:nvPr>
            <p:ph type="body" sz="quarter" idx="25"/>
          </p:nvPr>
        </p:nvSpPr>
        <p:spPr>
          <a:xfrm>
            <a:off x="33423208" y="18834463"/>
            <a:ext cx="9684220" cy="2514572"/>
          </a:xfrm>
        </p:spPr>
        <p:txBody>
          <a:bodyPr>
            <a:normAutofit/>
          </a:bodyPr>
          <a:lstStyle/>
          <a:p>
            <a:pPr marL="457200" indent="-457200">
              <a:buAutoNum type="arabicPeriod"/>
            </a:pPr>
            <a:r>
              <a:rPr lang="en-US" sz="2400" dirty="0">
                <a:latin typeface="Helvetica" pitchFamily="2" charset="0"/>
              </a:rPr>
              <a:t>UNAIDS DATA 2024. Geneva: Joint United Nations </a:t>
            </a:r>
            <a:r>
              <a:rPr lang="en-US" sz="2400" dirty="0" err="1">
                <a:latin typeface="Helvetica" pitchFamily="2" charset="0"/>
              </a:rPr>
              <a:t>Programme</a:t>
            </a:r>
            <a:r>
              <a:rPr lang="en-US" sz="2400" dirty="0">
                <a:latin typeface="Helvetica" pitchFamily="2" charset="0"/>
              </a:rPr>
              <a:t> on HIV/AIDS; 2024. </a:t>
            </a:r>
            <a:r>
              <a:rPr lang="en-US" sz="2400" dirty="0" err="1">
                <a:latin typeface="Helvetica" pitchFamily="2" charset="0"/>
              </a:rPr>
              <a:t>Licence</a:t>
            </a:r>
            <a:r>
              <a:rPr lang="en-US" sz="2400" dirty="0">
                <a:latin typeface="Helvetica" pitchFamily="2" charset="0"/>
              </a:rPr>
              <a:t>: CC BY-NC-SA 3.0 IGO. </a:t>
            </a:r>
            <a:r>
              <a:rPr lang="en-US" sz="2400" dirty="0">
                <a:latin typeface="Helvetica" pitchFamily="2" charset="0"/>
                <a:hlinkClick r:id="rId3"/>
              </a:rPr>
              <a:t>https://www.unaids.org/sites/default/files/media_asset/data-book-2024_en.pdf</a:t>
            </a:r>
            <a:endParaRPr lang="en-US" sz="2400" dirty="0">
              <a:latin typeface="Helvetica" pitchFamily="2" charset="0"/>
            </a:endParaRPr>
          </a:p>
          <a:p>
            <a:pPr marL="457200" indent="-457200">
              <a:buAutoNum type="arabicPeriod"/>
            </a:pPr>
            <a:r>
              <a:rPr lang="ru-RU" sz="2400" dirty="0">
                <a:latin typeface="Helvetica" pitchFamily="2" charset="0"/>
              </a:rPr>
              <a:t>Если быть точным</a:t>
            </a:r>
            <a:r>
              <a:rPr lang="en-US" sz="2400" dirty="0">
                <a:latin typeface="Helvetica" pitchFamily="2" charset="0"/>
              </a:rPr>
              <a:t> [To Be Precise]. </a:t>
            </a:r>
            <a:r>
              <a:rPr lang="en-US" sz="2400" u="sng" dirty="0">
                <a:latin typeface="Helvetica" pitchFamily="2" charset="0"/>
                <a:hlinkClick r:id="rId4"/>
              </a:rPr>
              <a:t>https://tochno.st/problems/hiv</a:t>
            </a:r>
            <a:r>
              <a:rPr lang="en-US" sz="2400" dirty="0">
                <a:latin typeface="Helvetica" pitchFamily="2" charset="0"/>
              </a:rPr>
              <a:t>. (last accessed December 8, 2025). </a:t>
            </a:r>
          </a:p>
          <a:p>
            <a:endParaRPr lang="en-US" dirty="0"/>
          </a:p>
        </p:txBody>
      </p:sp>
      <p:sp>
        <p:nvSpPr>
          <p:cNvPr id="19" name="Text Placeholder 18">
            <a:extLst>
              <a:ext uri="{FF2B5EF4-FFF2-40B4-BE49-F238E27FC236}">
                <a16:creationId xmlns:a16="http://schemas.microsoft.com/office/drawing/2014/main" id="{153792A4-4D3F-024A-9234-6EF2DF4260D4}"/>
              </a:ext>
            </a:extLst>
          </p:cNvPr>
          <p:cNvSpPr>
            <a:spLocks noGrp="1"/>
          </p:cNvSpPr>
          <p:nvPr>
            <p:ph type="body" sz="quarter" idx="27"/>
          </p:nvPr>
        </p:nvSpPr>
        <p:spPr>
          <a:xfrm>
            <a:off x="21945600" y="13386478"/>
            <a:ext cx="10058400" cy="5989320"/>
          </a:xfrm>
        </p:spPr>
        <p:txBody>
          <a:bodyPr>
            <a:noAutofit/>
          </a:bodyPr>
          <a:lstStyle/>
          <a:p>
            <a:pPr marL="457200" indent="-457200">
              <a:buFont typeface="Arial" panose="020B0604020202020204" pitchFamily="34" charset="0"/>
              <a:buChar char="•"/>
            </a:pPr>
            <a:r>
              <a:rPr lang="en-US" sz="3100" dirty="0">
                <a:latin typeface="Helvetica" pitchFamily="2" charset="0"/>
              </a:rPr>
              <a:t>Greater internalized stigmas and greater coping skills were associated with more PTSD attributes, while greater anticipated stigmas were associated with fewer PTSD attributes (Table 1). </a:t>
            </a:r>
          </a:p>
          <a:p>
            <a:pPr marL="457200" indent="-457200">
              <a:buFont typeface="Arial" panose="020B0604020202020204" pitchFamily="34" charset="0"/>
              <a:buChar char="•"/>
            </a:pPr>
            <a:r>
              <a:rPr lang="en-US" sz="3100" dirty="0">
                <a:latin typeface="Helvetica" pitchFamily="2" charset="0"/>
              </a:rPr>
              <a:t>Women were more likely than men to have greater PTSD attributes and better coping skills (Table 2). </a:t>
            </a:r>
          </a:p>
          <a:p>
            <a:pPr marL="457200" indent="-457200">
              <a:buFont typeface="Arial" panose="020B0604020202020204" pitchFamily="34" charset="0"/>
              <a:buChar char="•"/>
            </a:pPr>
            <a:r>
              <a:rPr lang="en-US" sz="3100" dirty="0">
                <a:latin typeface="Helvetica" pitchFamily="2" charset="0"/>
              </a:rPr>
              <a:t>Coping and resilience were positively correlated (Table 1). </a:t>
            </a:r>
          </a:p>
          <a:p>
            <a:pPr marL="457200" indent="-457200">
              <a:buFont typeface="Arial" panose="020B0604020202020204" pitchFamily="34" charset="0"/>
              <a:buChar char="•"/>
            </a:pPr>
            <a:r>
              <a:rPr lang="en-US" sz="3100" dirty="0">
                <a:latin typeface="Helvetica" pitchFamily="2" charset="0"/>
              </a:rPr>
              <a:t>ARV+ participants (n = 113) had a significantly higher level of PTSD than did ARV- participants (n = 112)(Table 3). </a:t>
            </a:r>
          </a:p>
        </p:txBody>
      </p:sp>
      <p:sp>
        <p:nvSpPr>
          <p:cNvPr id="25" name="Text Placeholder 12">
            <a:extLst>
              <a:ext uri="{FF2B5EF4-FFF2-40B4-BE49-F238E27FC236}">
                <a16:creationId xmlns:a16="http://schemas.microsoft.com/office/drawing/2014/main" id="{6BF40C2A-2D90-70EB-7B97-CDEE51551939}"/>
              </a:ext>
            </a:extLst>
          </p:cNvPr>
          <p:cNvSpPr txBox="1">
            <a:spLocks/>
          </p:cNvSpPr>
          <p:nvPr/>
        </p:nvSpPr>
        <p:spPr>
          <a:xfrm>
            <a:off x="10453749" y="4472694"/>
            <a:ext cx="10601540" cy="1361946"/>
          </a:xfrm>
          <a:prstGeom prst="rect">
            <a:avLst/>
          </a:prstGeom>
        </p:spPr>
        <p:txBody>
          <a:bodyPr vert="horz" lIns="91440" tIns="45720" rIns="91440" bIns="45720" rtlCol="0">
            <a:normAutofit fontScale="92500" lnSpcReduction="20000"/>
          </a:bodyPr>
          <a:lstStyle>
            <a:lvl1pPr marL="0" indent="0" algn="l" defTabSz="2926080" rtl="0" eaLnBrk="1" latinLnBrk="0" hangingPunct="1">
              <a:lnSpc>
                <a:spcPct val="90000"/>
              </a:lnSpc>
              <a:spcBef>
                <a:spcPts val="3200"/>
              </a:spcBef>
              <a:buFont typeface="Arial" panose="020B0604020202020204" pitchFamily="34" charset="0"/>
              <a:buNone/>
              <a:defRPr sz="3600" kern="1200">
                <a:solidFill>
                  <a:schemeClr val="tx1"/>
                </a:solidFill>
                <a:latin typeface="Arial" panose="020B0604020202020204" pitchFamily="34" charset="0"/>
                <a:ea typeface="Verdana" panose="020B0604030504040204" pitchFamily="34" charset="0"/>
                <a:cs typeface="Arial" panose="020B0604020202020204" pitchFamily="34" charset="0"/>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a:lstStyle>
          <a:p>
            <a:pPr>
              <a:lnSpc>
                <a:spcPct val="100000"/>
              </a:lnSpc>
            </a:pPr>
            <a:r>
              <a:rPr lang="en-US" sz="2800" dirty="0">
                <a:latin typeface="Helvetica" pitchFamily="2" charset="0"/>
              </a:rPr>
              <a:t>Table 1: </a:t>
            </a:r>
            <a:r>
              <a:rPr lang="en-US" sz="2800" b="1" dirty="0">
                <a:latin typeface="Helvetica" pitchFamily="2" charset="0"/>
              </a:rPr>
              <a:t>Correlation Matrix for Mental Health/Psychosocial Scales. </a:t>
            </a:r>
            <a:r>
              <a:rPr lang="en-US" sz="2800" dirty="0">
                <a:latin typeface="Helvetica" pitchFamily="2" charset="0"/>
              </a:rPr>
              <a:t>Presented are the Spearman’s rank-order correlations for the entire sample (N = 225). Correlations with p-values below various cutoffs are shown in the footnote.</a:t>
            </a:r>
          </a:p>
          <a:p>
            <a:pPr>
              <a:lnSpc>
                <a:spcPct val="100000"/>
              </a:lnSpc>
            </a:pPr>
            <a:endParaRPr lang="en-US" sz="3100" dirty="0">
              <a:latin typeface="Georgia" panose="02040502050405020303" pitchFamily="18" charset="0"/>
            </a:endParaRPr>
          </a:p>
        </p:txBody>
      </p:sp>
      <p:sp>
        <p:nvSpPr>
          <p:cNvPr id="26" name="Text Placeholder 12">
            <a:extLst>
              <a:ext uri="{FF2B5EF4-FFF2-40B4-BE49-F238E27FC236}">
                <a16:creationId xmlns:a16="http://schemas.microsoft.com/office/drawing/2014/main" id="{5734A868-5A92-2861-904C-4E6B40BA47A3}"/>
              </a:ext>
            </a:extLst>
          </p:cNvPr>
          <p:cNvSpPr txBox="1">
            <a:spLocks/>
          </p:cNvSpPr>
          <p:nvPr/>
        </p:nvSpPr>
        <p:spPr>
          <a:xfrm>
            <a:off x="10397269" y="13316132"/>
            <a:ext cx="10601540" cy="1361946"/>
          </a:xfrm>
          <a:prstGeom prst="rect">
            <a:avLst/>
          </a:prstGeom>
        </p:spPr>
        <p:txBody>
          <a:bodyPr vert="horz" lIns="91440" tIns="45720" rIns="91440" bIns="45720" rtlCol="0">
            <a:normAutofit fontScale="25000" lnSpcReduction="20000"/>
          </a:bodyPr>
          <a:lstStyle>
            <a:lvl1pPr marL="0" indent="0" algn="l" defTabSz="2926080" rtl="0" eaLnBrk="1" latinLnBrk="0" hangingPunct="1">
              <a:lnSpc>
                <a:spcPct val="90000"/>
              </a:lnSpc>
              <a:spcBef>
                <a:spcPts val="3200"/>
              </a:spcBef>
              <a:buFont typeface="Arial" panose="020B0604020202020204" pitchFamily="34" charset="0"/>
              <a:buNone/>
              <a:defRPr sz="3600" kern="1200">
                <a:solidFill>
                  <a:schemeClr val="tx1"/>
                </a:solidFill>
                <a:latin typeface="Arial" panose="020B0604020202020204" pitchFamily="34" charset="0"/>
                <a:ea typeface="Verdana" panose="020B0604030504040204" pitchFamily="34" charset="0"/>
                <a:cs typeface="Arial" panose="020B0604020202020204" pitchFamily="34" charset="0"/>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a:lstStyle>
          <a:p>
            <a:pPr>
              <a:lnSpc>
                <a:spcPct val="120000"/>
              </a:lnSpc>
            </a:pPr>
            <a:r>
              <a:rPr lang="en-US" sz="11200" dirty="0">
                <a:latin typeface="Helvetica" pitchFamily="2" charset="0"/>
              </a:rPr>
              <a:t>Table 2: </a:t>
            </a:r>
            <a:r>
              <a:rPr lang="en-US" sz="11200" b="1" dirty="0">
                <a:latin typeface="Helvetica" pitchFamily="2" charset="0"/>
              </a:rPr>
              <a:t>Correlations between Sociodemographic Variables and Mental Health/ Psychosocial Scales</a:t>
            </a:r>
            <a:r>
              <a:rPr lang="en-US" sz="11200" dirty="0">
                <a:latin typeface="Helvetica" pitchFamily="2" charset="0"/>
              </a:rPr>
              <a:t>. All correlations included all 225 participants except for those for age, where the N=222. After applying the Holm-Bonferroni correction, only four correlations were significant at = &lt; 0.05; these are indicated by asterisks. </a:t>
            </a:r>
          </a:p>
          <a:p>
            <a:pPr>
              <a:lnSpc>
                <a:spcPct val="100000"/>
              </a:lnSpc>
            </a:pPr>
            <a:endParaRPr lang="en-US" sz="2200" dirty="0">
              <a:latin typeface="Georgia" panose="02040502050405020303" pitchFamily="18" charset="0"/>
            </a:endParaRPr>
          </a:p>
          <a:p>
            <a:pPr>
              <a:lnSpc>
                <a:spcPct val="100000"/>
              </a:lnSpc>
            </a:pPr>
            <a:endParaRPr lang="en-US" sz="3100" dirty="0">
              <a:latin typeface="Georgia" panose="02040502050405020303" pitchFamily="18" charset="0"/>
            </a:endParaRPr>
          </a:p>
        </p:txBody>
      </p:sp>
      <p:sp>
        <p:nvSpPr>
          <p:cNvPr id="27" name="Text Placeholder 12">
            <a:extLst>
              <a:ext uri="{FF2B5EF4-FFF2-40B4-BE49-F238E27FC236}">
                <a16:creationId xmlns:a16="http://schemas.microsoft.com/office/drawing/2014/main" id="{6DE25D17-5B7A-B2A3-D185-4326A97C0783}"/>
              </a:ext>
            </a:extLst>
          </p:cNvPr>
          <p:cNvSpPr txBox="1">
            <a:spLocks/>
          </p:cNvSpPr>
          <p:nvPr/>
        </p:nvSpPr>
        <p:spPr>
          <a:xfrm>
            <a:off x="21785514" y="4301008"/>
            <a:ext cx="10601540" cy="1361946"/>
          </a:xfrm>
          <a:prstGeom prst="rect">
            <a:avLst/>
          </a:prstGeom>
        </p:spPr>
        <p:txBody>
          <a:bodyPr vert="horz" lIns="91440" tIns="45720" rIns="91440" bIns="45720" rtlCol="0">
            <a:normAutofit/>
          </a:bodyPr>
          <a:lstStyle>
            <a:lvl1pPr marL="0" indent="0" algn="l" defTabSz="2926080" rtl="0" eaLnBrk="1" latinLnBrk="0" hangingPunct="1">
              <a:lnSpc>
                <a:spcPct val="90000"/>
              </a:lnSpc>
              <a:spcBef>
                <a:spcPts val="3200"/>
              </a:spcBef>
              <a:buFont typeface="Arial" panose="020B0604020202020204" pitchFamily="34" charset="0"/>
              <a:buNone/>
              <a:defRPr sz="3600" kern="1200">
                <a:solidFill>
                  <a:schemeClr val="tx1"/>
                </a:solidFill>
                <a:latin typeface="Arial" panose="020B0604020202020204" pitchFamily="34" charset="0"/>
                <a:ea typeface="Verdana" panose="020B0604030504040204" pitchFamily="34" charset="0"/>
                <a:cs typeface="Arial" panose="020B0604020202020204" pitchFamily="34" charset="0"/>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a:lstStyle>
          <a:p>
            <a:pPr>
              <a:lnSpc>
                <a:spcPct val="120000"/>
              </a:lnSpc>
            </a:pPr>
            <a:r>
              <a:rPr lang="en-US" sz="2800" dirty="0">
                <a:latin typeface="Helvetica" pitchFamily="2" charset="0"/>
              </a:rPr>
              <a:t>Table 3: </a:t>
            </a:r>
            <a:r>
              <a:rPr lang="en-US" sz="2800" b="1" dirty="0">
                <a:latin typeface="Helvetica" pitchFamily="2" charset="0"/>
              </a:rPr>
              <a:t>Composite Scores for Psychosocial Assessments </a:t>
            </a:r>
          </a:p>
          <a:p>
            <a:pPr>
              <a:lnSpc>
                <a:spcPct val="100000"/>
              </a:lnSpc>
            </a:pPr>
            <a:endParaRPr lang="en-US" sz="2200" dirty="0">
              <a:latin typeface="Georgia" panose="02040502050405020303" pitchFamily="18" charset="0"/>
            </a:endParaRPr>
          </a:p>
          <a:p>
            <a:pPr>
              <a:lnSpc>
                <a:spcPct val="100000"/>
              </a:lnSpc>
            </a:pPr>
            <a:endParaRPr lang="en-US" sz="3100" dirty="0">
              <a:latin typeface="Georgia" panose="02040502050405020303" pitchFamily="18" charset="0"/>
            </a:endParaRPr>
          </a:p>
        </p:txBody>
      </p:sp>
      <p:sp>
        <p:nvSpPr>
          <p:cNvPr id="30" name="TextBox 29">
            <a:extLst>
              <a:ext uri="{FF2B5EF4-FFF2-40B4-BE49-F238E27FC236}">
                <a16:creationId xmlns:a16="http://schemas.microsoft.com/office/drawing/2014/main" id="{87A9C1FE-78CC-7652-246B-F021EF7FBC51}"/>
              </a:ext>
            </a:extLst>
          </p:cNvPr>
          <p:cNvSpPr txBox="1"/>
          <p:nvPr/>
        </p:nvSpPr>
        <p:spPr>
          <a:xfrm>
            <a:off x="168006" y="21517158"/>
            <a:ext cx="38547036" cy="276999"/>
          </a:xfrm>
          <a:prstGeom prst="rect">
            <a:avLst/>
          </a:prstGeom>
          <a:noFill/>
        </p:spPr>
        <p:txBody>
          <a:bodyPr wrap="square" rtlCol="0">
            <a:spAutoFit/>
          </a:bodyPr>
          <a:lstStyle/>
          <a:p>
            <a:r>
              <a:rPr lang="en-US" sz="1200" dirty="0">
                <a:latin typeface="Helvetica" pitchFamily="2" charset="0"/>
              </a:rPr>
              <a:t>Affiliations: 1. Department of Health Policy and Management, Yale School of Public Health, New Haven, CT 2. St. Petersburg Charitable Fund Humanitarian Action, St. Petersburg, Russia 3. Department of Psychology, Yale University, New Haven, CT 4. Yale School of Nursing, New Haven, CT 5. Department of Epidemiology and Microbial Diseases, Yale School of Public Health, New Haven, CT 6. National Research Medical Center for Psychiatry and Neurology named after V.M. Bekhterev, Saint Petersburg, Russian Federation  </a:t>
            </a:r>
          </a:p>
        </p:txBody>
      </p:sp>
      <p:pic>
        <p:nvPicPr>
          <p:cNvPr id="31" name="Picture 30">
            <a:extLst>
              <a:ext uri="{FF2B5EF4-FFF2-40B4-BE49-F238E27FC236}">
                <a16:creationId xmlns:a16="http://schemas.microsoft.com/office/drawing/2014/main" id="{98A703B0-FA03-CCAF-840A-2A1C034D775C}"/>
              </a:ext>
            </a:extLst>
          </p:cNvPr>
          <p:cNvPicPr>
            <a:picLocks noChangeAspect="1"/>
          </p:cNvPicPr>
          <p:nvPr/>
        </p:nvPicPr>
        <p:blipFill>
          <a:blip r:embed="rId5"/>
          <a:stretch>
            <a:fillRect/>
          </a:stretch>
        </p:blipFill>
        <p:spPr>
          <a:xfrm>
            <a:off x="10453749" y="5977015"/>
            <a:ext cx="10523994" cy="6855213"/>
          </a:xfrm>
          <a:prstGeom prst="rect">
            <a:avLst/>
          </a:prstGeom>
        </p:spPr>
      </p:pic>
      <p:pic>
        <p:nvPicPr>
          <p:cNvPr id="32" name="Picture 31">
            <a:extLst>
              <a:ext uri="{FF2B5EF4-FFF2-40B4-BE49-F238E27FC236}">
                <a16:creationId xmlns:a16="http://schemas.microsoft.com/office/drawing/2014/main" id="{954C9129-4EB4-1F3F-3B2E-592801EB70A4}"/>
              </a:ext>
            </a:extLst>
          </p:cNvPr>
          <p:cNvPicPr>
            <a:picLocks noChangeAspect="1"/>
          </p:cNvPicPr>
          <p:nvPr/>
        </p:nvPicPr>
        <p:blipFill>
          <a:blip r:embed="rId6"/>
          <a:stretch>
            <a:fillRect/>
          </a:stretch>
        </p:blipFill>
        <p:spPr>
          <a:xfrm>
            <a:off x="10397268" y="16179393"/>
            <a:ext cx="10580475" cy="4821544"/>
          </a:xfrm>
          <a:prstGeom prst="rect">
            <a:avLst/>
          </a:prstGeom>
        </p:spPr>
      </p:pic>
      <p:pic>
        <p:nvPicPr>
          <p:cNvPr id="33" name="Picture 32">
            <a:extLst>
              <a:ext uri="{FF2B5EF4-FFF2-40B4-BE49-F238E27FC236}">
                <a16:creationId xmlns:a16="http://schemas.microsoft.com/office/drawing/2014/main" id="{76580988-C4F8-1500-3B10-6A00D4DD17AC}"/>
              </a:ext>
            </a:extLst>
          </p:cNvPr>
          <p:cNvPicPr>
            <a:picLocks noChangeAspect="1"/>
          </p:cNvPicPr>
          <p:nvPr/>
        </p:nvPicPr>
        <p:blipFill>
          <a:blip r:embed="rId7"/>
          <a:stretch>
            <a:fillRect/>
          </a:stretch>
        </p:blipFill>
        <p:spPr>
          <a:xfrm>
            <a:off x="21669106" y="5043401"/>
            <a:ext cx="9918179" cy="6855212"/>
          </a:xfrm>
          <a:prstGeom prst="rect">
            <a:avLst/>
          </a:prstGeom>
        </p:spPr>
      </p:pic>
    </p:spTree>
    <p:extLst>
      <p:ext uri="{BB962C8B-B14F-4D97-AF65-F5344CB8AC3E}">
        <p14:creationId xmlns:p14="http://schemas.microsoft.com/office/powerpoint/2010/main" val="280807532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232C6B6058DD42865E4BFB9ECD0218" ma:contentTypeVersion="18" ma:contentTypeDescription="Create a new document." ma:contentTypeScope="" ma:versionID="5d7db46cbe5b12bd7e1ec87181eee38c">
  <xsd:schema xmlns:xsd="http://www.w3.org/2001/XMLSchema" xmlns:xs="http://www.w3.org/2001/XMLSchema" xmlns:p="http://schemas.microsoft.com/office/2006/metadata/properties" xmlns:ns2="d40cc71d-34a6-4893-bc10-d192d81b397c" xmlns:ns3="e28cc878-cea8-4bc3-acb8-a3fb9ba10c97" targetNamespace="http://schemas.microsoft.com/office/2006/metadata/properties" ma:root="true" ma:fieldsID="0af38e1bb39f8eec13bdff3ba75e265e" ns2:_="" ns3:_="">
    <xsd:import namespace="d40cc71d-34a6-4893-bc10-d192d81b397c"/>
    <xsd:import namespace="e28cc878-cea8-4bc3-acb8-a3fb9ba10c9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0cc71d-34a6-4893-bc10-d192d81b39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9ce95e-1345-4484-817e-41007f75531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28cc878-cea8-4bc3-acb8-a3fb9ba10c9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03e3138-d554-4a43-844c-239a03cab38a}" ma:internalName="TaxCatchAll" ma:showField="CatchAllData" ma:web="e28cc878-cea8-4bc3-acb8-a3fb9ba10c9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28cc878-cea8-4bc3-acb8-a3fb9ba10c97" xsi:nil="true"/>
    <lcf76f155ced4ddcb4097134ff3c332f xmlns="d40cc71d-34a6-4893-bc10-d192d81b397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4638DBC-A5B1-4B29-B31A-825EC8488EF7}"/>
</file>

<file path=customXml/itemProps2.xml><?xml version="1.0" encoding="utf-8"?>
<ds:datastoreItem xmlns:ds="http://schemas.openxmlformats.org/officeDocument/2006/customXml" ds:itemID="{A55E5772-DC88-456E-9996-46377FC79A18}"/>
</file>

<file path=customXml/itemProps3.xml><?xml version="1.0" encoding="utf-8"?>
<ds:datastoreItem xmlns:ds="http://schemas.openxmlformats.org/officeDocument/2006/customXml" ds:itemID="{59E02731-726D-418D-BE4B-3EBB0FE737EE}"/>
</file>

<file path=docProps/app.xml><?xml version="1.0" encoding="utf-8"?>
<Properties xmlns="http://schemas.openxmlformats.org/officeDocument/2006/extended-properties" xmlns:vt="http://schemas.openxmlformats.org/officeDocument/2006/docPropsVTypes">
  <Template>Office Theme</Template>
  <TotalTime>4195</TotalTime>
  <Words>709</Words>
  <Application>Microsoft Macintosh PowerPoint</Application>
  <PresentationFormat>Custom</PresentationFormat>
  <Paragraphs>36</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Aptos</vt:lpstr>
      <vt:lpstr>Arial</vt:lpstr>
      <vt:lpstr>Calibri</vt:lpstr>
      <vt:lpstr>Calibri Light</vt:lpstr>
      <vt:lpstr>Georgia</vt:lpstr>
      <vt:lpstr>Helvetica</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Bogut, Gabrielle</cp:lastModifiedBy>
  <cp:revision>23</cp:revision>
  <dcterms:created xsi:type="dcterms:W3CDTF">2020-02-19T18:03:17Z</dcterms:created>
  <dcterms:modified xsi:type="dcterms:W3CDTF">2026-03-20T15:05:32Z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0x01010044232C6B6058DD42865E4BFB9ECD0218</vt:lpwstr>
  </property>
  <property fmtid="{D5CDD505-2E9C-101B-9397-08002B2CF9AE}" pid="3" name="MediaServiceImageTags">
    <vt:lpwstr/>
  </property>
</Properties>
</file>