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diagrams/data1.xml" ContentType="application/vnd.openxmlformats-officedocument.drawingml.diagramData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authors.xml" ContentType="application/vnd.ms-powerpoint.authors+xml"/>
  <Override PartName="/ppt/notesMasters/notesMaster1.xml" ContentType="application/vnd.openxmlformats-officedocument.presentationml.notesMaster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1" r:id="rId2"/>
  </p:sldIdLst>
  <p:sldSz cx="43891200" cy="32918400"/>
  <p:notesSz cx="6858000" cy="9144000"/>
  <p:defaultTextStyle>
    <a:defPPr>
      <a:defRPr lang="en-US"/>
    </a:defPPr>
    <a:lvl1pPr marL="0" algn="l" defTabSz="2193824" rtl="0" eaLnBrk="1" latinLnBrk="0" hangingPunct="1">
      <a:defRPr sz="8574" kern="1200">
        <a:solidFill>
          <a:schemeClr val="tx1"/>
        </a:solidFill>
        <a:latin typeface="+mn-lt"/>
        <a:ea typeface="+mn-ea"/>
        <a:cs typeface="+mn-cs"/>
      </a:defRPr>
    </a:lvl1pPr>
    <a:lvl2pPr marL="2193824" algn="l" defTabSz="2193824" rtl="0" eaLnBrk="1" latinLnBrk="0" hangingPunct="1">
      <a:defRPr sz="8574" kern="1200">
        <a:solidFill>
          <a:schemeClr val="tx1"/>
        </a:solidFill>
        <a:latin typeface="+mn-lt"/>
        <a:ea typeface="+mn-ea"/>
        <a:cs typeface="+mn-cs"/>
      </a:defRPr>
    </a:lvl2pPr>
    <a:lvl3pPr marL="4387646" algn="l" defTabSz="2193824" rtl="0" eaLnBrk="1" latinLnBrk="0" hangingPunct="1">
      <a:defRPr sz="8574" kern="1200">
        <a:solidFill>
          <a:schemeClr val="tx1"/>
        </a:solidFill>
        <a:latin typeface="+mn-lt"/>
        <a:ea typeface="+mn-ea"/>
        <a:cs typeface="+mn-cs"/>
      </a:defRPr>
    </a:lvl3pPr>
    <a:lvl4pPr marL="6581469" algn="l" defTabSz="2193824" rtl="0" eaLnBrk="1" latinLnBrk="0" hangingPunct="1">
      <a:defRPr sz="8574" kern="1200">
        <a:solidFill>
          <a:schemeClr val="tx1"/>
        </a:solidFill>
        <a:latin typeface="+mn-lt"/>
        <a:ea typeface="+mn-ea"/>
        <a:cs typeface="+mn-cs"/>
      </a:defRPr>
    </a:lvl4pPr>
    <a:lvl5pPr marL="8775293" algn="l" defTabSz="2193824" rtl="0" eaLnBrk="1" latinLnBrk="0" hangingPunct="1">
      <a:defRPr sz="8574" kern="1200">
        <a:solidFill>
          <a:schemeClr val="tx1"/>
        </a:solidFill>
        <a:latin typeface="+mn-lt"/>
        <a:ea typeface="+mn-ea"/>
        <a:cs typeface="+mn-cs"/>
      </a:defRPr>
    </a:lvl5pPr>
    <a:lvl6pPr marL="10969116" algn="l" defTabSz="2193824" rtl="0" eaLnBrk="1" latinLnBrk="0" hangingPunct="1">
      <a:defRPr sz="8574" kern="1200">
        <a:solidFill>
          <a:schemeClr val="tx1"/>
        </a:solidFill>
        <a:latin typeface="+mn-lt"/>
        <a:ea typeface="+mn-ea"/>
        <a:cs typeface="+mn-cs"/>
      </a:defRPr>
    </a:lvl6pPr>
    <a:lvl7pPr marL="13162939" algn="l" defTabSz="2193824" rtl="0" eaLnBrk="1" latinLnBrk="0" hangingPunct="1">
      <a:defRPr sz="8574" kern="1200">
        <a:solidFill>
          <a:schemeClr val="tx1"/>
        </a:solidFill>
        <a:latin typeface="+mn-lt"/>
        <a:ea typeface="+mn-ea"/>
        <a:cs typeface="+mn-cs"/>
      </a:defRPr>
    </a:lvl7pPr>
    <a:lvl8pPr marL="15356761" algn="l" defTabSz="2193824" rtl="0" eaLnBrk="1" latinLnBrk="0" hangingPunct="1">
      <a:defRPr sz="8574" kern="1200">
        <a:solidFill>
          <a:schemeClr val="tx1"/>
        </a:solidFill>
        <a:latin typeface="+mn-lt"/>
        <a:ea typeface="+mn-ea"/>
        <a:cs typeface="+mn-cs"/>
      </a:defRPr>
    </a:lvl8pPr>
    <a:lvl9pPr marL="17550585" algn="l" defTabSz="2193824" rtl="0" eaLnBrk="1" latinLnBrk="0" hangingPunct="1">
      <a:defRPr sz="857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68" userDrawn="1">
          <p15:clr>
            <a:srgbClr val="A4A3A4"/>
          </p15:clr>
        </p15:guide>
        <p15:guide id="2" pos="1382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587D3FE-DDCD-D25E-C55B-C778BCF177BF}" name="Yumi Yang" initials="YY" userId="2db6a968ef8b427d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5E87FF"/>
    <a:srgbClr val="F48024"/>
    <a:srgbClr val="E6F0FF"/>
    <a:srgbClr val="F4FAFF"/>
    <a:srgbClr val="DCECFF"/>
    <a:srgbClr val="A4C8FB"/>
    <a:srgbClr val="2563C2"/>
    <a:srgbClr val="2E74DF"/>
    <a:srgbClr val="18A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24"/>
    <p:restoredTop sz="95840"/>
  </p:normalViewPr>
  <p:slideViewPr>
    <p:cSldViewPr snapToGrid="0" snapToObjects="1">
      <p:cViewPr>
        <p:scale>
          <a:sx n="24" d="100"/>
          <a:sy n="24" d="100"/>
        </p:scale>
        <p:origin x="1384" y="464"/>
      </p:cViewPr>
      <p:guideLst>
        <p:guide orient="horz" pos="10368"/>
        <p:guide pos="13824"/>
      </p:guideLst>
    </p:cSldViewPr>
  </p:slideViewPr>
  <p:notesTextViewPr>
    <p:cViewPr>
      <p:scale>
        <a:sx n="160" d="100"/>
        <a:sy n="16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8/10/relationships/authors" Target="authors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82C9A9-8022-494D-841A-7BB406C6DA86}" type="doc">
      <dgm:prSet loTypeId="urn:microsoft.com/office/officeart/2005/8/layout/orgChar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B553601-4255-4B46-91EE-216D3BA171B6}">
      <dgm:prSet phldrT="[Text]"/>
      <dgm:spPr>
        <a:solidFill>
          <a:schemeClr val="tx1">
            <a:lumMod val="25000"/>
            <a:lumOff val="75000"/>
          </a:schemeClr>
        </a:solidFill>
        <a:ln w="25400">
          <a:solidFill>
            <a:srgbClr val="000000"/>
          </a:solidFill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Total Sample Size</a:t>
          </a:r>
        </a:p>
        <a:p>
          <a:r>
            <a:rPr lang="en-US" b="1" dirty="0">
              <a:solidFill>
                <a:schemeClr val="tx1"/>
              </a:solidFill>
            </a:rPr>
            <a:t>N=360 market vendors</a:t>
          </a:r>
        </a:p>
      </dgm:t>
    </dgm:pt>
    <dgm:pt modelId="{916658AE-734D-7F45-A38B-8664CDFAEAFD}" type="parTrans" cxnId="{0D6E0EF8-7A61-2A4C-93C8-BD854A904AAE}">
      <dgm:prSet/>
      <dgm:spPr/>
      <dgm:t>
        <a:bodyPr/>
        <a:lstStyle/>
        <a:p>
          <a:endParaRPr lang="en-US"/>
        </a:p>
      </dgm:t>
    </dgm:pt>
    <dgm:pt modelId="{BF20FD64-D37F-1A4D-8D25-CF58EB1E0FF3}" type="sibTrans" cxnId="{0D6E0EF8-7A61-2A4C-93C8-BD854A904AAE}">
      <dgm:prSet/>
      <dgm:spPr/>
      <dgm:t>
        <a:bodyPr/>
        <a:lstStyle/>
        <a:p>
          <a:endParaRPr lang="en-US"/>
        </a:p>
      </dgm:t>
    </dgm:pt>
    <dgm:pt modelId="{D711A388-9302-5348-B8F2-1543F593C3C8}" type="asst">
      <dgm:prSet phldrT="[Text]"/>
      <dgm:spPr>
        <a:solidFill>
          <a:schemeClr val="tx1">
            <a:lumMod val="25000"/>
            <a:lumOff val="75000"/>
          </a:schemeClr>
        </a:solidFill>
        <a:ln w="25400">
          <a:solidFill>
            <a:srgbClr val="000000"/>
          </a:solidFill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Vendors in Nakawa Market</a:t>
          </a:r>
          <a:br>
            <a:rPr lang="en-US" dirty="0">
              <a:solidFill>
                <a:schemeClr val="tx1"/>
              </a:solidFill>
            </a:rPr>
          </a:br>
          <a:r>
            <a:rPr lang="en-US" dirty="0">
              <a:solidFill>
                <a:schemeClr val="tx1"/>
              </a:solidFill>
            </a:rPr>
            <a:t>CVD Risk Survey</a:t>
          </a:r>
        </a:p>
        <a:p>
          <a:r>
            <a:rPr lang="en-US" b="1" dirty="0">
              <a:solidFill>
                <a:schemeClr val="tx1"/>
              </a:solidFill>
            </a:rPr>
            <a:t>N=180 vendors</a:t>
          </a:r>
          <a:endParaRPr lang="en-US" dirty="0">
            <a:solidFill>
              <a:schemeClr val="tx1"/>
            </a:solidFill>
          </a:endParaRPr>
        </a:p>
      </dgm:t>
    </dgm:pt>
    <dgm:pt modelId="{7E8FB639-5CB4-1742-AF4D-99FAB40179D8}" type="parTrans" cxnId="{E55986E3-ED46-8E4D-9803-1A66734A077A}">
      <dgm:prSet/>
      <dgm:spPr/>
      <dgm:t>
        <a:bodyPr/>
        <a:lstStyle/>
        <a:p>
          <a:endParaRPr lang="en-US"/>
        </a:p>
      </dgm:t>
    </dgm:pt>
    <dgm:pt modelId="{DD7A697A-5FB1-F346-B866-C3CE722927FE}" type="sibTrans" cxnId="{E55986E3-ED46-8E4D-9803-1A66734A077A}">
      <dgm:prSet/>
      <dgm:spPr/>
      <dgm:t>
        <a:bodyPr/>
        <a:lstStyle/>
        <a:p>
          <a:endParaRPr lang="en-US"/>
        </a:p>
      </dgm:t>
    </dgm:pt>
    <dgm:pt modelId="{9BC5A5D7-98C5-104C-AB29-D404BE1D8500}" type="asst">
      <dgm:prSet phldrT="[Text]"/>
      <dgm:spPr>
        <a:solidFill>
          <a:schemeClr val="tx1">
            <a:lumMod val="25000"/>
            <a:lumOff val="75000"/>
          </a:schemeClr>
        </a:solidFill>
        <a:ln w="25400">
          <a:solidFill>
            <a:srgbClr val="000000"/>
          </a:solidFill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Vendors in Mbarara Central Market</a:t>
          </a:r>
          <a:br>
            <a:rPr lang="en-US" dirty="0">
              <a:solidFill>
                <a:schemeClr val="tx1"/>
              </a:solidFill>
            </a:rPr>
          </a:br>
          <a:r>
            <a:rPr lang="en-US" dirty="0">
              <a:solidFill>
                <a:schemeClr val="tx1"/>
              </a:solidFill>
            </a:rPr>
            <a:t>CVD Risk Survey</a:t>
          </a:r>
        </a:p>
        <a:p>
          <a:r>
            <a:rPr lang="en-US" b="1" dirty="0">
              <a:solidFill>
                <a:schemeClr val="tx1"/>
              </a:solidFill>
            </a:rPr>
            <a:t>N=180 vendors</a:t>
          </a:r>
        </a:p>
      </dgm:t>
    </dgm:pt>
    <dgm:pt modelId="{C5DE5E2A-F680-EA4B-B501-BEE2FBCFA557}" type="parTrans" cxnId="{90B414F2-CD86-1143-85B9-905AEEB9F613}">
      <dgm:prSet/>
      <dgm:spPr/>
      <dgm:t>
        <a:bodyPr/>
        <a:lstStyle/>
        <a:p>
          <a:endParaRPr lang="en-US"/>
        </a:p>
      </dgm:t>
    </dgm:pt>
    <dgm:pt modelId="{91320F88-AFE6-9F4E-B78E-844BCEFA4143}" type="sibTrans" cxnId="{90B414F2-CD86-1143-85B9-905AEEB9F613}">
      <dgm:prSet/>
      <dgm:spPr/>
      <dgm:t>
        <a:bodyPr/>
        <a:lstStyle/>
        <a:p>
          <a:endParaRPr lang="en-US"/>
        </a:p>
      </dgm:t>
    </dgm:pt>
    <dgm:pt modelId="{299546D5-E660-6540-A53C-C65816B24A5F}" type="asst">
      <dgm:prSet/>
      <dgm:spPr>
        <a:solidFill>
          <a:schemeClr val="tx1">
            <a:lumMod val="25000"/>
            <a:lumOff val="75000"/>
          </a:schemeClr>
        </a:solidFill>
        <a:ln w="25400">
          <a:solidFill>
            <a:srgbClr val="000000"/>
          </a:solidFill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Vendor Full-day Routine Instrument</a:t>
          </a:r>
        </a:p>
        <a:p>
          <a:r>
            <a:rPr lang="en-US" b="1" dirty="0">
              <a:solidFill>
                <a:schemeClr val="tx1"/>
              </a:solidFill>
            </a:rPr>
            <a:t>Subset: N=21 vendors</a:t>
          </a:r>
        </a:p>
      </dgm:t>
    </dgm:pt>
    <dgm:pt modelId="{F3EB3BFA-89EF-0C45-B704-088890FCCC7A}" type="parTrans" cxnId="{450E9009-FB07-8F4F-B59B-86E392146C8B}">
      <dgm:prSet/>
      <dgm:spPr/>
      <dgm:t>
        <a:bodyPr/>
        <a:lstStyle/>
        <a:p>
          <a:endParaRPr lang="en-US"/>
        </a:p>
      </dgm:t>
    </dgm:pt>
    <dgm:pt modelId="{F6C5AD2E-3118-844C-A721-9C843F17D209}" type="sibTrans" cxnId="{450E9009-FB07-8F4F-B59B-86E392146C8B}">
      <dgm:prSet/>
      <dgm:spPr/>
      <dgm:t>
        <a:bodyPr/>
        <a:lstStyle/>
        <a:p>
          <a:endParaRPr lang="en-US"/>
        </a:p>
      </dgm:t>
    </dgm:pt>
    <dgm:pt modelId="{78F51353-63C1-4143-A79F-EC118F27889B}" type="asst">
      <dgm:prSet/>
      <dgm:spPr>
        <a:solidFill>
          <a:schemeClr val="tx1">
            <a:lumMod val="25000"/>
            <a:lumOff val="75000"/>
          </a:schemeClr>
        </a:solidFill>
        <a:ln w="25400">
          <a:solidFill>
            <a:srgbClr val="000000"/>
          </a:solidFill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Vendor Full-day Routine Instrument</a:t>
          </a:r>
        </a:p>
        <a:p>
          <a:r>
            <a:rPr lang="en-US" b="1" dirty="0">
              <a:solidFill>
                <a:schemeClr val="tx1"/>
              </a:solidFill>
            </a:rPr>
            <a:t>Subset: N=23</a:t>
          </a:r>
          <a:endParaRPr lang="en-US" b="0" dirty="0">
            <a:solidFill>
              <a:schemeClr val="tx1"/>
            </a:solidFill>
          </a:endParaRPr>
        </a:p>
      </dgm:t>
    </dgm:pt>
    <dgm:pt modelId="{835EB40F-B2AE-D545-9925-AA25EDAD4953}" type="parTrans" cxnId="{D06E667F-D43A-E14A-8755-3E5029876661}">
      <dgm:prSet/>
      <dgm:spPr/>
      <dgm:t>
        <a:bodyPr/>
        <a:lstStyle/>
        <a:p>
          <a:endParaRPr lang="en-US"/>
        </a:p>
      </dgm:t>
    </dgm:pt>
    <dgm:pt modelId="{7F119435-B24B-A849-B27A-FE66DCFBAB62}" type="sibTrans" cxnId="{D06E667F-D43A-E14A-8755-3E5029876661}">
      <dgm:prSet/>
      <dgm:spPr/>
      <dgm:t>
        <a:bodyPr/>
        <a:lstStyle/>
        <a:p>
          <a:endParaRPr lang="en-US"/>
        </a:p>
      </dgm:t>
    </dgm:pt>
    <dgm:pt modelId="{E29E1E4F-3135-D346-88DC-3DDE5A53F187}" type="pres">
      <dgm:prSet presAssocID="{4582C9A9-8022-494D-841A-7BB406C6DA8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2A25DA2C-7CF4-C949-8D14-71E70B02CC78}" type="pres">
      <dgm:prSet presAssocID="{8B553601-4255-4B46-91EE-216D3BA171B6}" presName="hierRoot1" presStyleCnt="0">
        <dgm:presLayoutVars>
          <dgm:hierBranch val="init"/>
        </dgm:presLayoutVars>
      </dgm:prSet>
      <dgm:spPr/>
    </dgm:pt>
    <dgm:pt modelId="{514D2020-BC7A-8849-9E9B-751D6816FB01}" type="pres">
      <dgm:prSet presAssocID="{8B553601-4255-4B46-91EE-216D3BA171B6}" presName="rootComposite1" presStyleCnt="0"/>
      <dgm:spPr/>
    </dgm:pt>
    <dgm:pt modelId="{C8419EED-7F99-6F48-8173-BD68AF368C7E}" type="pres">
      <dgm:prSet presAssocID="{8B553601-4255-4B46-91EE-216D3BA171B6}" presName="rootText1" presStyleLbl="node0" presStyleIdx="0" presStyleCnt="1">
        <dgm:presLayoutVars>
          <dgm:chPref val="3"/>
        </dgm:presLayoutVars>
      </dgm:prSet>
      <dgm:spPr/>
    </dgm:pt>
    <dgm:pt modelId="{1E1681BE-602A-C444-AD79-E15401F72241}" type="pres">
      <dgm:prSet presAssocID="{8B553601-4255-4B46-91EE-216D3BA171B6}" presName="rootConnector1" presStyleLbl="node1" presStyleIdx="0" presStyleCnt="0"/>
      <dgm:spPr/>
    </dgm:pt>
    <dgm:pt modelId="{DBD2F040-B285-BA4B-9E42-82713BA2EA81}" type="pres">
      <dgm:prSet presAssocID="{8B553601-4255-4B46-91EE-216D3BA171B6}" presName="hierChild2" presStyleCnt="0"/>
      <dgm:spPr/>
    </dgm:pt>
    <dgm:pt modelId="{C48F093C-C94A-1045-BA04-F6263925A38F}" type="pres">
      <dgm:prSet presAssocID="{8B553601-4255-4B46-91EE-216D3BA171B6}" presName="hierChild3" presStyleCnt="0"/>
      <dgm:spPr/>
    </dgm:pt>
    <dgm:pt modelId="{27E11C53-BF2D-2A43-A3F9-FF5C064ECB8D}" type="pres">
      <dgm:prSet presAssocID="{7E8FB639-5CB4-1742-AF4D-99FAB40179D8}" presName="Name111" presStyleLbl="parChTrans1D2" presStyleIdx="0" presStyleCnt="2"/>
      <dgm:spPr/>
    </dgm:pt>
    <dgm:pt modelId="{CC24DEC3-1E31-6040-874E-380E201437DF}" type="pres">
      <dgm:prSet presAssocID="{D711A388-9302-5348-B8F2-1543F593C3C8}" presName="hierRoot3" presStyleCnt="0">
        <dgm:presLayoutVars>
          <dgm:hierBranch val="init"/>
        </dgm:presLayoutVars>
      </dgm:prSet>
      <dgm:spPr/>
    </dgm:pt>
    <dgm:pt modelId="{E78B6513-6B0B-C949-8AAF-D056BB64A945}" type="pres">
      <dgm:prSet presAssocID="{D711A388-9302-5348-B8F2-1543F593C3C8}" presName="rootComposite3" presStyleCnt="0"/>
      <dgm:spPr/>
    </dgm:pt>
    <dgm:pt modelId="{9BB66789-94EC-6D44-B955-2F3C7BF19EB6}" type="pres">
      <dgm:prSet presAssocID="{D711A388-9302-5348-B8F2-1543F593C3C8}" presName="rootText3" presStyleLbl="asst1" presStyleIdx="0" presStyleCnt="4" custScaleX="144492" custLinFactNeighborX="-21340" custLinFactNeighborY="-1382">
        <dgm:presLayoutVars>
          <dgm:chPref val="3"/>
        </dgm:presLayoutVars>
      </dgm:prSet>
      <dgm:spPr/>
    </dgm:pt>
    <dgm:pt modelId="{B7D91947-7318-CB4E-A6DF-868AA700EC0C}" type="pres">
      <dgm:prSet presAssocID="{D711A388-9302-5348-B8F2-1543F593C3C8}" presName="rootConnector3" presStyleLbl="asst1" presStyleIdx="0" presStyleCnt="4"/>
      <dgm:spPr/>
    </dgm:pt>
    <dgm:pt modelId="{93A2D116-CC21-D748-9491-EA3093EA8227}" type="pres">
      <dgm:prSet presAssocID="{D711A388-9302-5348-B8F2-1543F593C3C8}" presName="hierChild6" presStyleCnt="0"/>
      <dgm:spPr/>
    </dgm:pt>
    <dgm:pt modelId="{F5DA7D47-E0FE-6D4D-B0A2-00796A0387F1}" type="pres">
      <dgm:prSet presAssocID="{D711A388-9302-5348-B8F2-1543F593C3C8}" presName="hierChild7" presStyleCnt="0"/>
      <dgm:spPr/>
    </dgm:pt>
    <dgm:pt modelId="{ACAE70CB-D340-FD4F-967C-E7DD8E8F9475}" type="pres">
      <dgm:prSet presAssocID="{F3EB3BFA-89EF-0C45-B704-088890FCCC7A}" presName="Name111" presStyleLbl="parChTrans1D3" presStyleIdx="0" presStyleCnt="2"/>
      <dgm:spPr/>
    </dgm:pt>
    <dgm:pt modelId="{61E6184C-00DC-DD4B-9C36-732A1527DB6C}" type="pres">
      <dgm:prSet presAssocID="{299546D5-E660-6540-A53C-C65816B24A5F}" presName="hierRoot3" presStyleCnt="0">
        <dgm:presLayoutVars>
          <dgm:hierBranch val="init"/>
        </dgm:presLayoutVars>
      </dgm:prSet>
      <dgm:spPr/>
    </dgm:pt>
    <dgm:pt modelId="{5A5DEEDF-B722-6A40-8EAE-4FFA40315E6B}" type="pres">
      <dgm:prSet presAssocID="{299546D5-E660-6540-A53C-C65816B24A5F}" presName="rootComposite3" presStyleCnt="0"/>
      <dgm:spPr/>
    </dgm:pt>
    <dgm:pt modelId="{9F3FBAA4-EEBD-BA45-BF41-6501E0B2EAAF}" type="pres">
      <dgm:prSet presAssocID="{299546D5-E660-6540-A53C-C65816B24A5F}" presName="rootText3" presStyleLbl="asst1" presStyleIdx="1" presStyleCnt="4" custLinFactNeighborX="29240" custLinFactNeighborY="1300">
        <dgm:presLayoutVars>
          <dgm:chPref val="3"/>
        </dgm:presLayoutVars>
      </dgm:prSet>
      <dgm:spPr/>
    </dgm:pt>
    <dgm:pt modelId="{01DAE65F-AD0E-6E4B-A3CA-85C9A07A6B69}" type="pres">
      <dgm:prSet presAssocID="{299546D5-E660-6540-A53C-C65816B24A5F}" presName="rootConnector3" presStyleLbl="asst1" presStyleIdx="1" presStyleCnt="4"/>
      <dgm:spPr/>
    </dgm:pt>
    <dgm:pt modelId="{55118F2A-0D1E-784F-81BB-2898D7C04C72}" type="pres">
      <dgm:prSet presAssocID="{299546D5-E660-6540-A53C-C65816B24A5F}" presName="hierChild6" presStyleCnt="0"/>
      <dgm:spPr/>
    </dgm:pt>
    <dgm:pt modelId="{67E3BF1C-0254-A04C-9D3D-748EA5587CC9}" type="pres">
      <dgm:prSet presAssocID="{299546D5-E660-6540-A53C-C65816B24A5F}" presName="hierChild7" presStyleCnt="0"/>
      <dgm:spPr/>
    </dgm:pt>
    <dgm:pt modelId="{BA9BCE7F-E6F7-4A4D-A4F3-81C5593E5DB3}" type="pres">
      <dgm:prSet presAssocID="{C5DE5E2A-F680-EA4B-B501-BEE2FBCFA557}" presName="Name111" presStyleLbl="parChTrans1D2" presStyleIdx="1" presStyleCnt="2"/>
      <dgm:spPr/>
    </dgm:pt>
    <dgm:pt modelId="{FCD20D3C-2C2B-5D4D-84C6-A08B448197B0}" type="pres">
      <dgm:prSet presAssocID="{9BC5A5D7-98C5-104C-AB29-D404BE1D8500}" presName="hierRoot3" presStyleCnt="0">
        <dgm:presLayoutVars>
          <dgm:hierBranch val="init"/>
        </dgm:presLayoutVars>
      </dgm:prSet>
      <dgm:spPr/>
    </dgm:pt>
    <dgm:pt modelId="{2734E2C9-5A06-B74C-8D42-5F2378A01824}" type="pres">
      <dgm:prSet presAssocID="{9BC5A5D7-98C5-104C-AB29-D404BE1D8500}" presName="rootComposite3" presStyleCnt="0"/>
      <dgm:spPr/>
    </dgm:pt>
    <dgm:pt modelId="{2E439C90-90FB-D946-8788-5B6B44BD82E4}" type="pres">
      <dgm:prSet presAssocID="{9BC5A5D7-98C5-104C-AB29-D404BE1D8500}" presName="rootText3" presStyleLbl="asst1" presStyleIdx="2" presStyleCnt="4" custScaleX="167498" custLinFactNeighborX="-9131" custLinFactNeighborY="-1319">
        <dgm:presLayoutVars>
          <dgm:chPref val="3"/>
        </dgm:presLayoutVars>
      </dgm:prSet>
      <dgm:spPr/>
    </dgm:pt>
    <dgm:pt modelId="{D301D9C2-84E4-5F4F-A00E-FF1B777F2DD6}" type="pres">
      <dgm:prSet presAssocID="{9BC5A5D7-98C5-104C-AB29-D404BE1D8500}" presName="rootConnector3" presStyleLbl="asst1" presStyleIdx="2" presStyleCnt="4"/>
      <dgm:spPr/>
    </dgm:pt>
    <dgm:pt modelId="{C7C65D13-8D6B-9F49-B62E-4D9F420FBBBB}" type="pres">
      <dgm:prSet presAssocID="{9BC5A5D7-98C5-104C-AB29-D404BE1D8500}" presName="hierChild6" presStyleCnt="0"/>
      <dgm:spPr/>
    </dgm:pt>
    <dgm:pt modelId="{B886A2D2-0BEC-AE40-B656-C49FC43DAA32}" type="pres">
      <dgm:prSet presAssocID="{9BC5A5D7-98C5-104C-AB29-D404BE1D8500}" presName="hierChild7" presStyleCnt="0"/>
      <dgm:spPr/>
    </dgm:pt>
    <dgm:pt modelId="{DB625CE9-4CF5-9E44-BF86-DA6F7EEE2AD8}" type="pres">
      <dgm:prSet presAssocID="{835EB40F-B2AE-D545-9925-AA25EDAD4953}" presName="Name111" presStyleLbl="parChTrans1D3" presStyleIdx="1" presStyleCnt="2"/>
      <dgm:spPr/>
    </dgm:pt>
    <dgm:pt modelId="{2227AAD4-EE3C-334D-8A3C-E76EE02FF6F6}" type="pres">
      <dgm:prSet presAssocID="{78F51353-63C1-4143-A79F-EC118F27889B}" presName="hierRoot3" presStyleCnt="0">
        <dgm:presLayoutVars>
          <dgm:hierBranch val="init"/>
        </dgm:presLayoutVars>
      </dgm:prSet>
      <dgm:spPr/>
    </dgm:pt>
    <dgm:pt modelId="{A745A905-50F6-4546-B41E-1A7CD1AB2C84}" type="pres">
      <dgm:prSet presAssocID="{78F51353-63C1-4143-A79F-EC118F27889B}" presName="rootComposite3" presStyleCnt="0"/>
      <dgm:spPr/>
    </dgm:pt>
    <dgm:pt modelId="{E3B64590-3B5E-3242-A5BC-B76622B6EC17}" type="pres">
      <dgm:prSet presAssocID="{78F51353-63C1-4143-A79F-EC118F27889B}" presName="rootText3" presStyleLbl="asst1" presStyleIdx="3" presStyleCnt="4" custLinFactNeighborX="58020" custLinFactNeighborY="-167">
        <dgm:presLayoutVars>
          <dgm:chPref val="3"/>
        </dgm:presLayoutVars>
      </dgm:prSet>
      <dgm:spPr/>
    </dgm:pt>
    <dgm:pt modelId="{8E62D8D3-5E16-7A47-8408-B868FDDA38ED}" type="pres">
      <dgm:prSet presAssocID="{78F51353-63C1-4143-A79F-EC118F27889B}" presName="rootConnector3" presStyleLbl="asst1" presStyleIdx="3" presStyleCnt="4"/>
      <dgm:spPr/>
    </dgm:pt>
    <dgm:pt modelId="{7354F3A0-FFE8-8E4A-88F1-2B10710524C1}" type="pres">
      <dgm:prSet presAssocID="{78F51353-63C1-4143-A79F-EC118F27889B}" presName="hierChild6" presStyleCnt="0"/>
      <dgm:spPr/>
    </dgm:pt>
    <dgm:pt modelId="{1975CFFD-E17D-BB45-9C4E-964609290F7F}" type="pres">
      <dgm:prSet presAssocID="{78F51353-63C1-4143-A79F-EC118F27889B}" presName="hierChild7" presStyleCnt="0"/>
      <dgm:spPr/>
    </dgm:pt>
  </dgm:ptLst>
  <dgm:cxnLst>
    <dgm:cxn modelId="{66982B04-A548-AA4C-A703-0235C80E85EB}" type="presOf" srcId="{D711A388-9302-5348-B8F2-1543F593C3C8}" destId="{B7D91947-7318-CB4E-A6DF-868AA700EC0C}" srcOrd="1" destOrd="0" presId="urn:microsoft.com/office/officeart/2005/8/layout/orgChart1"/>
    <dgm:cxn modelId="{8ADC2D06-F565-0F4C-B080-061483EDC32C}" type="presOf" srcId="{78F51353-63C1-4143-A79F-EC118F27889B}" destId="{E3B64590-3B5E-3242-A5BC-B76622B6EC17}" srcOrd="0" destOrd="0" presId="urn:microsoft.com/office/officeart/2005/8/layout/orgChart1"/>
    <dgm:cxn modelId="{450E9009-FB07-8F4F-B59B-86E392146C8B}" srcId="{D711A388-9302-5348-B8F2-1543F593C3C8}" destId="{299546D5-E660-6540-A53C-C65816B24A5F}" srcOrd="0" destOrd="0" parTransId="{F3EB3BFA-89EF-0C45-B704-088890FCCC7A}" sibTransId="{F6C5AD2E-3118-844C-A721-9C843F17D209}"/>
    <dgm:cxn modelId="{4D3C5010-6DC8-244C-9DE0-913ECEADB316}" type="presOf" srcId="{835EB40F-B2AE-D545-9925-AA25EDAD4953}" destId="{DB625CE9-4CF5-9E44-BF86-DA6F7EEE2AD8}" srcOrd="0" destOrd="0" presId="urn:microsoft.com/office/officeart/2005/8/layout/orgChart1"/>
    <dgm:cxn modelId="{15468320-E887-1848-A367-055ED766BD4E}" type="presOf" srcId="{F3EB3BFA-89EF-0C45-B704-088890FCCC7A}" destId="{ACAE70CB-D340-FD4F-967C-E7DD8E8F9475}" srcOrd="0" destOrd="0" presId="urn:microsoft.com/office/officeart/2005/8/layout/orgChart1"/>
    <dgm:cxn modelId="{4B416223-33A7-194F-8442-CB380263F52A}" type="presOf" srcId="{9BC5A5D7-98C5-104C-AB29-D404BE1D8500}" destId="{D301D9C2-84E4-5F4F-A00E-FF1B777F2DD6}" srcOrd="1" destOrd="0" presId="urn:microsoft.com/office/officeart/2005/8/layout/orgChart1"/>
    <dgm:cxn modelId="{323ACA50-41C1-EC49-84A4-38EEB84670D9}" type="presOf" srcId="{8B553601-4255-4B46-91EE-216D3BA171B6}" destId="{1E1681BE-602A-C444-AD79-E15401F72241}" srcOrd="1" destOrd="0" presId="urn:microsoft.com/office/officeart/2005/8/layout/orgChart1"/>
    <dgm:cxn modelId="{0A57C07D-F09F-9449-A411-53059A4891C9}" type="presOf" srcId="{299546D5-E660-6540-A53C-C65816B24A5F}" destId="{9F3FBAA4-EEBD-BA45-BF41-6501E0B2EAAF}" srcOrd="0" destOrd="0" presId="urn:microsoft.com/office/officeart/2005/8/layout/orgChart1"/>
    <dgm:cxn modelId="{D06E667F-D43A-E14A-8755-3E5029876661}" srcId="{9BC5A5D7-98C5-104C-AB29-D404BE1D8500}" destId="{78F51353-63C1-4143-A79F-EC118F27889B}" srcOrd="0" destOrd="0" parTransId="{835EB40F-B2AE-D545-9925-AA25EDAD4953}" sibTransId="{7F119435-B24B-A849-B27A-FE66DCFBAB62}"/>
    <dgm:cxn modelId="{2CDD927F-8BD4-2446-85CD-F4BC30EC7CC7}" type="presOf" srcId="{78F51353-63C1-4143-A79F-EC118F27889B}" destId="{8E62D8D3-5E16-7A47-8408-B868FDDA38ED}" srcOrd="1" destOrd="0" presId="urn:microsoft.com/office/officeart/2005/8/layout/orgChart1"/>
    <dgm:cxn modelId="{8B536A85-E637-9942-8BE8-B87B8F4F4B8C}" type="presOf" srcId="{D711A388-9302-5348-B8F2-1543F593C3C8}" destId="{9BB66789-94EC-6D44-B955-2F3C7BF19EB6}" srcOrd="0" destOrd="0" presId="urn:microsoft.com/office/officeart/2005/8/layout/orgChart1"/>
    <dgm:cxn modelId="{45E6658B-14A4-3247-919E-9EF71F28FE82}" type="presOf" srcId="{9BC5A5D7-98C5-104C-AB29-D404BE1D8500}" destId="{2E439C90-90FB-D946-8788-5B6B44BD82E4}" srcOrd="0" destOrd="0" presId="urn:microsoft.com/office/officeart/2005/8/layout/orgChart1"/>
    <dgm:cxn modelId="{BE1DBC99-F61B-DB46-AF90-B49A67833CA1}" type="presOf" srcId="{4582C9A9-8022-494D-841A-7BB406C6DA86}" destId="{E29E1E4F-3135-D346-88DC-3DDE5A53F187}" srcOrd="0" destOrd="0" presId="urn:microsoft.com/office/officeart/2005/8/layout/orgChart1"/>
    <dgm:cxn modelId="{CA1792B1-1929-324C-B16F-77EB9A004D37}" type="presOf" srcId="{8B553601-4255-4B46-91EE-216D3BA171B6}" destId="{C8419EED-7F99-6F48-8173-BD68AF368C7E}" srcOrd="0" destOrd="0" presId="urn:microsoft.com/office/officeart/2005/8/layout/orgChart1"/>
    <dgm:cxn modelId="{1F8E65BD-F3D0-2242-BC9A-8B1663D4213B}" type="presOf" srcId="{C5DE5E2A-F680-EA4B-B501-BEE2FBCFA557}" destId="{BA9BCE7F-E6F7-4A4D-A4F3-81C5593E5DB3}" srcOrd="0" destOrd="0" presId="urn:microsoft.com/office/officeart/2005/8/layout/orgChart1"/>
    <dgm:cxn modelId="{03EC1AC6-F89D-434C-8453-282E5A38AC5B}" type="presOf" srcId="{299546D5-E660-6540-A53C-C65816B24A5F}" destId="{01DAE65F-AD0E-6E4B-A3CA-85C9A07A6B69}" srcOrd="1" destOrd="0" presId="urn:microsoft.com/office/officeart/2005/8/layout/orgChart1"/>
    <dgm:cxn modelId="{E55986E3-ED46-8E4D-9803-1A66734A077A}" srcId="{8B553601-4255-4B46-91EE-216D3BA171B6}" destId="{D711A388-9302-5348-B8F2-1543F593C3C8}" srcOrd="0" destOrd="0" parTransId="{7E8FB639-5CB4-1742-AF4D-99FAB40179D8}" sibTransId="{DD7A697A-5FB1-F346-B866-C3CE722927FE}"/>
    <dgm:cxn modelId="{8EAE10E5-A74F-E949-8197-1FB9F65439F0}" type="presOf" srcId="{7E8FB639-5CB4-1742-AF4D-99FAB40179D8}" destId="{27E11C53-BF2D-2A43-A3F9-FF5C064ECB8D}" srcOrd="0" destOrd="0" presId="urn:microsoft.com/office/officeart/2005/8/layout/orgChart1"/>
    <dgm:cxn modelId="{90B414F2-CD86-1143-85B9-905AEEB9F613}" srcId="{8B553601-4255-4B46-91EE-216D3BA171B6}" destId="{9BC5A5D7-98C5-104C-AB29-D404BE1D8500}" srcOrd="1" destOrd="0" parTransId="{C5DE5E2A-F680-EA4B-B501-BEE2FBCFA557}" sibTransId="{91320F88-AFE6-9F4E-B78E-844BCEFA4143}"/>
    <dgm:cxn modelId="{0D6E0EF8-7A61-2A4C-93C8-BD854A904AAE}" srcId="{4582C9A9-8022-494D-841A-7BB406C6DA86}" destId="{8B553601-4255-4B46-91EE-216D3BA171B6}" srcOrd="0" destOrd="0" parTransId="{916658AE-734D-7F45-A38B-8664CDFAEAFD}" sibTransId="{BF20FD64-D37F-1A4D-8D25-CF58EB1E0FF3}"/>
    <dgm:cxn modelId="{040D89C9-8887-8747-A55F-FBE22CE9B732}" type="presParOf" srcId="{E29E1E4F-3135-D346-88DC-3DDE5A53F187}" destId="{2A25DA2C-7CF4-C949-8D14-71E70B02CC78}" srcOrd="0" destOrd="0" presId="urn:microsoft.com/office/officeart/2005/8/layout/orgChart1"/>
    <dgm:cxn modelId="{29D34DD7-5CE0-F448-9695-0D4BE6E0C5BB}" type="presParOf" srcId="{2A25DA2C-7CF4-C949-8D14-71E70B02CC78}" destId="{514D2020-BC7A-8849-9E9B-751D6816FB01}" srcOrd="0" destOrd="0" presId="urn:microsoft.com/office/officeart/2005/8/layout/orgChart1"/>
    <dgm:cxn modelId="{3E44F0DE-BECC-F84F-A35D-A6FABFFB5D5F}" type="presParOf" srcId="{514D2020-BC7A-8849-9E9B-751D6816FB01}" destId="{C8419EED-7F99-6F48-8173-BD68AF368C7E}" srcOrd="0" destOrd="0" presId="urn:microsoft.com/office/officeart/2005/8/layout/orgChart1"/>
    <dgm:cxn modelId="{BD358A2B-8EC9-8141-8872-24993C535B28}" type="presParOf" srcId="{514D2020-BC7A-8849-9E9B-751D6816FB01}" destId="{1E1681BE-602A-C444-AD79-E15401F72241}" srcOrd="1" destOrd="0" presId="urn:microsoft.com/office/officeart/2005/8/layout/orgChart1"/>
    <dgm:cxn modelId="{82AFA4CB-2262-5E47-8321-438114B90BD9}" type="presParOf" srcId="{2A25DA2C-7CF4-C949-8D14-71E70B02CC78}" destId="{DBD2F040-B285-BA4B-9E42-82713BA2EA81}" srcOrd="1" destOrd="0" presId="urn:microsoft.com/office/officeart/2005/8/layout/orgChart1"/>
    <dgm:cxn modelId="{C2F05F8C-E213-464E-99AA-A69C1D947EF2}" type="presParOf" srcId="{2A25DA2C-7CF4-C949-8D14-71E70B02CC78}" destId="{C48F093C-C94A-1045-BA04-F6263925A38F}" srcOrd="2" destOrd="0" presId="urn:microsoft.com/office/officeart/2005/8/layout/orgChart1"/>
    <dgm:cxn modelId="{F6DE8D9E-C579-EE4A-A29E-DB0CF9A228AD}" type="presParOf" srcId="{C48F093C-C94A-1045-BA04-F6263925A38F}" destId="{27E11C53-BF2D-2A43-A3F9-FF5C064ECB8D}" srcOrd="0" destOrd="0" presId="urn:microsoft.com/office/officeart/2005/8/layout/orgChart1"/>
    <dgm:cxn modelId="{99F9D613-9BC0-1F43-AA50-7E0B64DD18F1}" type="presParOf" srcId="{C48F093C-C94A-1045-BA04-F6263925A38F}" destId="{CC24DEC3-1E31-6040-874E-380E201437DF}" srcOrd="1" destOrd="0" presId="urn:microsoft.com/office/officeart/2005/8/layout/orgChart1"/>
    <dgm:cxn modelId="{47784630-8B02-5A43-9505-2F961263DDED}" type="presParOf" srcId="{CC24DEC3-1E31-6040-874E-380E201437DF}" destId="{E78B6513-6B0B-C949-8AAF-D056BB64A945}" srcOrd="0" destOrd="0" presId="urn:microsoft.com/office/officeart/2005/8/layout/orgChart1"/>
    <dgm:cxn modelId="{71DA0022-57F1-4646-A45F-CB550F4A1BC6}" type="presParOf" srcId="{E78B6513-6B0B-C949-8AAF-D056BB64A945}" destId="{9BB66789-94EC-6D44-B955-2F3C7BF19EB6}" srcOrd="0" destOrd="0" presId="urn:microsoft.com/office/officeart/2005/8/layout/orgChart1"/>
    <dgm:cxn modelId="{EA360E48-D5BC-8C4C-8479-8797856AB39B}" type="presParOf" srcId="{E78B6513-6B0B-C949-8AAF-D056BB64A945}" destId="{B7D91947-7318-CB4E-A6DF-868AA700EC0C}" srcOrd="1" destOrd="0" presId="urn:microsoft.com/office/officeart/2005/8/layout/orgChart1"/>
    <dgm:cxn modelId="{C9B3D942-3D4C-3149-AB61-B5AC83E118A7}" type="presParOf" srcId="{CC24DEC3-1E31-6040-874E-380E201437DF}" destId="{93A2D116-CC21-D748-9491-EA3093EA8227}" srcOrd="1" destOrd="0" presId="urn:microsoft.com/office/officeart/2005/8/layout/orgChart1"/>
    <dgm:cxn modelId="{7F37E57E-8B3D-124C-BD5E-1B55A5180853}" type="presParOf" srcId="{CC24DEC3-1E31-6040-874E-380E201437DF}" destId="{F5DA7D47-E0FE-6D4D-B0A2-00796A0387F1}" srcOrd="2" destOrd="0" presId="urn:microsoft.com/office/officeart/2005/8/layout/orgChart1"/>
    <dgm:cxn modelId="{84891EF3-7BCE-714F-8A39-C8653A3871A9}" type="presParOf" srcId="{F5DA7D47-E0FE-6D4D-B0A2-00796A0387F1}" destId="{ACAE70CB-D340-FD4F-967C-E7DD8E8F9475}" srcOrd="0" destOrd="0" presId="urn:microsoft.com/office/officeart/2005/8/layout/orgChart1"/>
    <dgm:cxn modelId="{F8DDF9BA-F75B-784B-9882-47E341C4FE5E}" type="presParOf" srcId="{F5DA7D47-E0FE-6D4D-B0A2-00796A0387F1}" destId="{61E6184C-00DC-DD4B-9C36-732A1527DB6C}" srcOrd="1" destOrd="0" presId="urn:microsoft.com/office/officeart/2005/8/layout/orgChart1"/>
    <dgm:cxn modelId="{5120A6C4-2565-2C4C-98F0-09DF26A9C037}" type="presParOf" srcId="{61E6184C-00DC-DD4B-9C36-732A1527DB6C}" destId="{5A5DEEDF-B722-6A40-8EAE-4FFA40315E6B}" srcOrd="0" destOrd="0" presId="urn:microsoft.com/office/officeart/2005/8/layout/orgChart1"/>
    <dgm:cxn modelId="{ECDCF053-7805-EA4E-B15C-F7C119728BA6}" type="presParOf" srcId="{5A5DEEDF-B722-6A40-8EAE-4FFA40315E6B}" destId="{9F3FBAA4-EEBD-BA45-BF41-6501E0B2EAAF}" srcOrd="0" destOrd="0" presId="urn:microsoft.com/office/officeart/2005/8/layout/orgChart1"/>
    <dgm:cxn modelId="{383AFBE2-FB32-E44E-8BBB-AB16381E9769}" type="presParOf" srcId="{5A5DEEDF-B722-6A40-8EAE-4FFA40315E6B}" destId="{01DAE65F-AD0E-6E4B-A3CA-85C9A07A6B69}" srcOrd="1" destOrd="0" presId="urn:microsoft.com/office/officeart/2005/8/layout/orgChart1"/>
    <dgm:cxn modelId="{80A07BD5-9F5E-2841-A9CE-4EFD70D892CA}" type="presParOf" srcId="{61E6184C-00DC-DD4B-9C36-732A1527DB6C}" destId="{55118F2A-0D1E-784F-81BB-2898D7C04C72}" srcOrd="1" destOrd="0" presId="urn:microsoft.com/office/officeart/2005/8/layout/orgChart1"/>
    <dgm:cxn modelId="{00BF2B8D-C993-2947-8560-035B23632161}" type="presParOf" srcId="{61E6184C-00DC-DD4B-9C36-732A1527DB6C}" destId="{67E3BF1C-0254-A04C-9D3D-748EA5587CC9}" srcOrd="2" destOrd="0" presId="urn:microsoft.com/office/officeart/2005/8/layout/orgChart1"/>
    <dgm:cxn modelId="{C1FF49C0-9D39-BC4C-9849-4BCC444C00B6}" type="presParOf" srcId="{C48F093C-C94A-1045-BA04-F6263925A38F}" destId="{BA9BCE7F-E6F7-4A4D-A4F3-81C5593E5DB3}" srcOrd="2" destOrd="0" presId="urn:microsoft.com/office/officeart/2005/8/layout/orgChart1"/>
    <dgm:cxn modelId="{E4518DB6-79B3-F045-80ED-EBF23DF4CF98}" type="presParOf" srcId="{C48F093C-C94A-1045-BA04-F6263925A38F}" destId="{FCD20D3C-2C2B-5D4D-84C6-A08B448197B0}" srcOrd="3" destOrd="0" presId="urn:microsoft.com/office/officeart/2005/8/layout/orgChart1"/>
    <dgm:cxn modelId="{3F0E3FEC-1D9A-0D46-85E8-9C146A734DDF}" type="presParOf" srcId="{FCD20D3C-2C2B-5D4D-84C6-A08B448197B0}" destId="{2734E2C9-5A06-B74C-8D42-5F2378A01824}" srcOrd="0" destOrd="0" presId="urn:microsoft.com/office/officeart/2005/8/layout/orgChart1"/>
    <dgm:cxn modelId="{A86E7B55-5AE8-C84D-96BD-0D2500E64FB5}" type="presParOf" srcId="{2734E2C9-5A06-B74C-8D42-5F2378A01824}" destId="{2E439C90-90FB-D946-8788-5B6B44BD82E4}" srcOrd="0" destOrd="0" presId="urn:microsoft.com/office/officeart/2005/8/layout/orgChart1"/>
    <dgm:cxn modelId="{B69150AB-FE81-CB47-9587-77ECBA66D7C8}" type="presParOf" srcId="{2734E2C9-5A06-B74C-8D42-5F2378A01824}" destId="{D301D9C2-84E4-5F4F-A00E-FF1B777F2DD6}" srcOrd="1" destOrd="0" presId="urn:microsoft.com/office/officeart/2005/8/layout/orgChart1"/>
    <dgm:cxn modelId="{D8461C09-A580-F040-B083-78AF1541C4D6}" type="presParOf" srcId="{FCD20D3C-2C2B-5D4D-84C6-A08B448197B0}" destId="{C7C65D13-8D6B-9F49-B62E-4D9F420FBBBB}" srcOrd="1" destOrd="0" presId="urn:microsoft.com/office/officeart/2005/8/layout/orgChart1"/>
    <dgm:cxn modelId="{35123A9A-7EAF-0140-93B9-3EC2AD2A8A76}" type="presParOf" srcId="{FCD20D3C-2C2B-5D4D-84C6-A08B448197B0}" destId="{B886A2D2-0BEC-AE40-B656-C49FC43DAA32}" srcOrd="2" destOrd="0" presId="urn:microsoft.com/office/officeart/2005/8/layout/orgChart1"/>
    <dgm:cxn modelId="{D4BD5A6E-EBC5-B643-A22C-A3BA4199E26C}" type="presParOf" srcId="{B886A2D2-0BEC-AE40-B656-C49FC43DAA32}" destId="{DB625CE9-4CF5-9E44-BF86-DA6F7EEE2AD8}" srcOrd="0" destOrd="0" presId="urn:microsoft.com/office/officeart/2005/8/layout/orgChart1"/>
    <dgm:cxn modelId="{4C59D041-BC3F-B748-9C10-F7466150E5BA}" type="presParOf" srcId="{B886A2D2-0BEC-AE40-B656-C49FC43DAA32}" destId="{2227AAD4-EE3C-334D-8A3C-E76EE02FF6F6}" srcOrd="1" destOrd="0" presId="urn:microsoft.com/office/officeart/2005/8/layout/orgChart1"/>
    <dgm:cxn modelId="{38F9E631-C638-C847-833A-DEE31EC83173}" type="presParOf" srcId="{2227AAD4-EE3C-334D-8A3C-E76EE02FF6F6}" destId="{A745A905-50F6-4546-B41E-1A7CD1AB2C84}" srcOrd="0" destOrd="0" presId="urn:microsoft.com/office/officeart/2005/8/layout/orgChart1"/>
    <dgm:cxn modelId="{9F788774-2E3F-1B49-8AF1-F41AD3FE3DE6}" type="presParOf" srcId="{A745A905-50F6-4546-B41E-1A7CD1AB2C84}" destId="{E3B64590-3B5E-3242-A5BC-B76622B6EC17}" srcOrd="0" destOrd="0" presId="urn:microsoft.com/office/officeart/2005/8/layout/orgChart1"/>
    <dgm:cxn modelId="{E58A1BDB-4379-CB40-8D89-1F91B16CAE4E}" type="presParOf" srcId="{A745A905-50F6-4546-B41E-1A7CD1AB2C84}" destId="{8E62D8D3-5E16-7A47-8408-B868FDDA38ED}" srcOrd="1" destOrd="0" presId="urn:microsoft.com/office/officeart/2005/8/layout/orgChart1"/>
    <dgm:cxn modelId="{5EC76A04-D8FD-D948-8B5C-D1A477D89488}" type="presParOf" srcId="{2227AAD4-EE3C-334D-8A3C-E76EE02FF6F6}" destId="{7354F3A0-FFE8-8E4A-88F1-2B10710524C1}" srcOrd="1" destOrd="0" presId="urn:microsoft.com/office/officeart/2005/8/layout/orgChart1"/>
    <dgm:cxn modelId="{4F59D1C6-F766-2E45-A26D-98836E9FFE2D}" type="presParOf" srcId="{2227AAD4-EE3C-334D-8A3C-E76EE02FF6F6}" destId="{1975CFFD-E17D-BB45-9C4E-964609290F7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625CE9-4CF5-9E44-BF86-DA6F7EEE2AD8}">
      <dsp:nvSpPr>
        <dsp:cNvPr id="0" name=""/>
        <dsp:cNvSpPr/>
      </dsp:nvSpPr>
      <dsp:spPr>
        <a:xfrm>
          <a:off x="5803271" y="4250466"/>
          <a:ext cx="960743" cy="1032263"/>
        </a:xfrm>
        <a:custGeom>
          <a:avLst/>
          <a:gdLst/>
          <a:ahLst/>
          <a:cxnLst/>
          <a:rect l="0" t="0" r="0" b="0"/>
          <a:pathLst>
            <a:path>
              <a:moveTo>
                <a:pt x="960743" y="0"/>
              </a:moveTo>
              <a:lnTo>
                <a:pt x="0" y="103226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9BCE7F-E6F7-4A4D-A4F3-81C5593E5DB3}">
      <dsp:nvSpPr>
        <dsp:cNvPr id="0" name=""/>
        <dsp:cNvSpPr/>
      </dsp:nvSpPr>
      <dsp:spPr>
        <a:xfrm>
          <a:off x="4284662" y="2691510"/>
          <a:ext cx="623223" cy="1004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04881"/>
              </a:lnTo>
              <a:lnTo>
                <a:pt x="623223" y="10048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AE70CB-D340-FD4F-967C-E7DD8E8F9475}">
      <dsp:nvSpPr>
        <dsp:cNvPr id="0" name=""/>
        <dsp:cNvSpPr/>
      </dsp:nvSpPr>
      <dsp:spPr>
        <a:xfrm>
          <a:off x="1977804" y="4249768"/>
          <a:ext cx="888292" cy="10492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88292" y="104921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E11C53-BF2D-2A43-A3F9-FF5C064ECB8D}">
      <dsp:nvSpPr>
        <dsp:cNvPr id="0" name=""/>
        <dsp:cNvSpPr/>
      </dsp:nvSpPr>
      <dsp:spPr>
        <a:xfrm>
          <a:off x="3578992" y="2691510"/>
          <a:ext cx="705669" cy="1004183"/>
        </a:xfrm>
        <a:custGeom>
          <a:avLst/>
          <a:gdLst/>
          <a:ahLst/>
          <a:cxnLst/>
          <a:rect l="0" t="0" r="0" b="0"/>
          <a:pathLst>
            <a:path>
              <a:moveTo>
                <a:pt x="705669" y="0"/>
              </a:moveTo>
              <a:lnTo>
                <a:pt x="705669" y="1004183"/>
              </a:lnTo>
              <a:lnTo>
                <a:pt x="0" y="10041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419EED-7F99-6F48-8173-BD68AF368C7E}">
      <dsp:nvSpPr>
        <dsp:cNvPr id="0" name=""/>
        <dsp:cNvSpPr/>
      </dsp:nvSpPr>
      <dsp:spPr>
        <a:xfrm>
          <a:off x="3176512" y="1583360"/>
          <a:ext cx="2216299" cy="1108149"/>
        </a:xfrm>
        <a:prstGeom prst="rect">
          <a:avLst/>
        </a:prstGeom>
        <a:solidFill>
          <a:schemeClr val="tx1">
            <a:lumMod val="25000"/>
            <a:lumOff val="75000"/>
          </a:schemeClr>
        </a:solidFill>
        <a:ln w="25400" cap="flat" cmpd="sng" algn="ctr">
          <a:solidFill>
            <a:srgbClr val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tx1"/>
              </a:solidFill>
            </a:rPr>
            <a:t>Total Sample Size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tx1"/>
              </a:solidFill>
            </a:rPr>
            <a:t>N=360 market vendors</a:t>
          </a:r>
        </a:p>
      </dsp:txBody>
      <dsp:txXfrm>
        <a:off x="3176512" y="1583360"/>
        <a:ext cx="2216299" cy="1108149"/>
      </dsp:txXfrm>
    </dsp:sp>
    <dsp:sp modelId="{9BB66789-94EC-6D44-B955-2F3C7BF19EB6}">
      <dsp:nvSpPr>
        <dsp:cNvPr id="0" name=""/>
        <dsp:cNvSpPr/>
      </dsp:nvSpPr>
      <dsp:spPr>
        <a:xfrm>
          <a:off x="376616" y="3141618"/>
          <a:ext cx="3202375" cy="1108149"/>
        </a:xfrm>
        <a:prstGeom prst="rect">
          <a:avLst/>
        </a:prstGeom>
        <a:solidFill>
          <a:schemeClr val="tx1">
            <a:lumMod val="25000"/>
            <a:lumOff val="75000"/>
          </a:schemeClr>
        </a:solidFill>
        <a:ln w="25400" cap="flat" cmpd="sng" algn="ctr">
          <a:solidFill>
            <a:srgbClr val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tx1"/>
              </a:solidFill>
            </a:rPr>
            <a:t>Vendors in Nakawa Market</a:t>
          </a:r>
          <a:br>
            <a:rPr lang="en-US" sz="1800" kern="1200" dirty="0">
              <a:solidFill>
                <a:schemeClr val="tx1"/>
              </a:solidFill>
            </a:rPr>
          </a:br>
          <a:r>
            <a:rPr lang="en-US" sz="1800" kern="1200" dirty="0">
              <a:solidFill>
                <a:schemeClr val="tx1"/>
              </a:solidFill>
            </a:rPr>
            <a:t>CVD Risk Survey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tx1"/>
              </a:solidFill>
            </a:rPr>
            <a:t>N=180 vendors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376616" y="3141618"/>
        <a:ext cx="3202375" cy="1108149"/>
      </dsp:txXfrm>
    </dsp:sp>
    <dsp:sp modelId="{9F3FBAA4-EEBD-BA45-BF41-6501E0B2EAAF}">
      <dsp:nvSpPr>
        <dsp:cNvPr id="0" name=""/>
        <dsp:cNvSpPr/>
      </dsp:nvSpPr>
      <dsp:spPr>
        <a:xfrm>
          <a:off x="649798" y="4744912"/>
          <a:ext cx="2216299" cy="1108149"/>
        </a:xfrm>
        <a:prstGeom prst="rect">
          <a:avLst/>
        </a:prstGeom>
        <a:solidFill>
          <a:schemeClr val="tx1">
            <a:lumMod val="25000"/>
            <a:lumOff val="75000"/>
          </a:schemeClr>
        </a:solidFill>
        <a:ln w="25400" cap="flat" cmpd="sng" algn="ctr">
          <a:solidFill>
            <a:srgbClr val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tx1"/>
              </a:solidFill>
            </a:rPr>
            <a:t>Vendor Full-day Routine Instrument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tx1"/>
              </a:solidFill>
            </a:rPr>
            <a:t>Subset: N=21 vendors</a:t>
          </a:r>
        </a:p>
      </dsp:txBody>
      <dsp:txXfrm>
        <a:off x="649798" y="4744912"/>
        <a:ext cx="2216299" cy="1108149"/>
      </dsp:txXfrm>
    </dsp:sp>
    <dsp:sp modelId="{2E439C90-90FB-D946-8788-5B6B44BD82E4}">
      <dsp:nvSpPr>
        <dsp:cNvPr id="0" name=""/>
        <dsp:cNvSpPr/>
      </dsp:nvSpPr>
      <dsp:spPr>
        <a:xfrm>
          <a:off x="4907886" y="3142317"/>
          <a:ext cx="3712257" cy="1108149"/>
        </a:xfrm>
        <a:prstGeom prst="rect">
          <a:avLst/>
        </a:prstGeom>
        <a:solidFill>
          <a:schemeClr val="tx1">
            <a:lumMod val="25000"/>
            <a:lumOff val="75000"/>
          </a:schemeClr>
        </a:solidFill>
        <a:ln w="25400" cap="flat" cmpd="sng" algn="ctr">
          <a:solidFill>
            <a:srgbClr val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tx1"/>
              </a:solidFill>
            </a:rPr>
            <a:t>Vendors in Mbarara Central Market</a:t>
          </a:r>
          <a:br>
            <a:rPr lang="en-US" sz="1800" kern="1200" dirty="0">
              <a:solidFill>
                <a:schemeClr val="tx1"/>
              </a:solidFill>
            </a:rPr>
          </a:br>
          <a:r>
            <a:rPr lang="en-US" sz="1800" kern="1200" dirty="0">
              <a:solidFill>
                <a:schemeClr val="tx1"/>
              </a:solidFill>
            </a:rPr>
            <a:t>CVD Risk Survey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tx1"/>
              </a:solidFill>
            </a:rPr>
            <a:t>N=180 vendors</a:t>
          </a:r>
        </a:p>
      </dsp:txBody>
      <dsp:txXfrm>
        <a:off x="4907886" y="3142317"/>
        <a:ext cx="3712257" cy="1108149"/>
      </dsp:txXfrm>
    </dsp:sp>
    <dsp:sp modelId="{E3B64590-3B5E-3242-A5BC-B76622B6EC17}">
      <dsp:nvSpPr>
        <dsp:cNvPr id="0" name=""/>
        <dsp:cNvSpPr/>
      </dsp:nvSpPr>
      <dsp:spPr>
        <a:xfrm>
          <a:off x="5803271" y="4728655"/>
          <a:ext cx="2216299" cy="1108149"/>
        </a:xfrm>
        <a:prstGeom prst="rect">
          <a:avLst/>
        </a:prstGeom>
        <a:solidFill>
          <a:schemeClr val="tx1">
            <a:lumMod val="25000"/>
            <a:lumOff val="75000"/>
          </a:schemeClr>
        </a:solidFill>
        <a:ln w="25400" cap="flat" cmpd="sng" algn="ctr">
          <a:solidFill>
            <a:srgbClr val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tx1"/>
              </a:solidFill>
            </a:rPr>
            <a:t>Vendor Full-day Routine Instrument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tx1"/>
              </a:solidFill>
            </a:rPr>
            <a:t>Subset: N=23</a:t>
          </a:r>
          <a:endParaRPr lang="en-US" sz="1800" b="0" kern="1200" dirty="0">
            <a:solidFill>
              <a:schemeClr val="tx1"/>
            </a:solidFill>
          </a:endParaRPr>
        </a:p>
      </dsp:txBody>
      <dsp:txXfrm>
        <a:off x="5803271" y="4728655"/>
        <a:ext cx="2216299" cy="11081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D6BC5-88D1-8247-9A7E-49F931DF7352}" type="datetimeFigureOut">
              <a:rPr lang="en-US" smtClean="0"/>
              <a:t>3/20/26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0E0A1E-FAE5-CA41-ABCD-1F68374AF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51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59969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799848" algn="l" defTabSz="159969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599695" algn="l" defTabSz="159969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2399544" algn="l" defTabSz="159969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3199392" algn="l" defTabSz="159969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3999241" algn="l" defTabSz="159969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4799089" algn="l" defTabSz="159969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5598936" algn="l" defTabSz="159969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6398784" algn="l" defTabSz="159969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Hello everyone, and thank you for stopping by my poster.</a:t>
            </a:r>
            <a:b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 name is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Yumi Yang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this project was conducted over the summer through the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Wilbur G. Downs </a:t>
            </a:r>
            <a:r>
              <a:rPr lang="en-US" sz="300" b="1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Fellowship</a:t>
            </a:r>
            <a:r>
              <a:rPr lang="en-US" sz="3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Lindsay Fellowship for Research in Africa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Today, I’ll be presenting my research titled:</a:t>
            </a:r>
            <a:b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“Assessing Healthcare Barriers and Identifying Implementation Strategies to Mitigate Cardiovascular Risks Among Market Vendors in Uganda.”</a:t>
            </a:r>
            <a:endParaRPr lang="en-US" sz="3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Introduction</a:t>
            </a:r>
          </a:p>
          <a:p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Cardiovascular disease, or CVD, is responsible for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10% of all deaths in Uganda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making it the leading cause of death among non-communicable diseases. Uganda is one of the world’s most rapidly urbanizing countries, with hypertension prevalence now exceeding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25%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Urban market vendors represent an especially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vulnerable yet understudied population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They work long hours in informal market settings, with limited access to preventive healthcare, low or unstable income, and competing household responsibilities. In Uganda, approximately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65% of market vendors are women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many of whom are primary income earners with limited time flexibility to seek care.</a:t>
            </a:r>
          </a:p>
          <a:p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Despite proven interventions that reduce CVD risk,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 tailored implementation strategies currently exist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for market vendors in Uganda. This study aims to assess CVD risk factors and healthcare barriers among market vendors and identify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feasible, market-aligned strategies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for future intervention.</a:t>
            </a:r>
          </a:p>
          <a:p>
            <a:br>
              <a:rPr lang="en-US" sz="300" dirty="0"/>
            </a:br>
            <a:endParaRPr lang="en-US" sz="300" dirty="0"/>
          </a:p>
          <a:p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Methods</a:t>
            </a:r>
          </a:p>
          <a:p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conducted a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cross-sectional quantitative study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of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360 market vendors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selected using simple random sampling from vendor registries in:</a:t>
            </a:r>
          </a:p>
          <a:p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Nakawa Market in Kampala (N=180)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</a:t>
            </a:r>
          </a:p>
          <a:p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Mbarara Central Market in Mbarara (N=180)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 instruments were used:</a:t>
            </a:r>
          </a:p>
          <a:p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CVD Risk Survey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adapted from the WHO STEPS tool, to assess </a:t>
            </a:r>
            <a:r>
              <a:rPr lang="en-US" sz="3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sociodemographics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behavioral risk factors, healthcare access, blood pressure, and anthropometrics.</a:t>
            </a:r>
          </a:p>
          <a:p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Vendor Full-Day Routine Instrument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administered to a subset of vendors, to document daily routines, work patterns, mobility, health behaviors, and barriers to care across a full working day.</a:t>
            </a:r>
          </a:p>
          <a:p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Inclusion criteria required participants to be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≥18 years old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working as a registered vendor for at least one year, communicating in English or a local language, and providing informed consent.</a:t>
            </a:r>
          </a:p>
          <a:p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Ethical approval was obtained from the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Yale IRB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and the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TASO Research Ethics Committee (Uganda)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with national clearance from the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Uganda National Council for Science and Technology (UNCST)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br>
              <a:rPr lang="en-US" sz="300" dirty="0"/>
            </a:br>
            <a:endParaRPr lang="en-US" sz="300" dirty="0"/>
          </a:p>
          <a:p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Preliminary Findings</a:t>
            </a:r>
          </a:p>
          <a:p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will now walk through some of our preliminary descriptive findings.</a:t>
            </a:r>
          </a:p>
          <a:p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Demographically, the majority of participants were women—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approximately 74% overall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with a higher proportion in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Mbarara (85%) compared to Kampala (63%)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The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 age was 45.6 years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vendors in Kampala were slightly older than those in Mbarara.</a:t>
            </a:r>
          </a:p>
          <a:p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terms of socioeconomic factors, the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average monthly income was about 170 USD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with vendors in Mbarara reporting higher income levels than those in Kampala. Most participants were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married or cohabiting—about 59%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though this varied by site, with more married or cohabiting respondents in Mbarara.</a:t>
            </a:r>
          </a:p>
          <a:p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 patterns reflected long, demanding schedules. Vendors worked an average of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10.9 hours per day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and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6.3 days per week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Vendors in Kampala reported longer working hours than those in Mbarara, which has implications for time available to seek care.</a:t>
            </a:r>
          </a:p>
          <a:p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Transportation patterns also differed. Only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15% of vendors walked or biked to work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while the majority relied on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motorized transport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particularly in Kampala. This detail helps us understand physical activity levels and environmental influences on health behaviors.</a:t>
            </a:r>
          </a:p>
          <a:p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Regarding health behaviors,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alcohol use was reported by about one-third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of the sample, while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tobacco use was very low at 2%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terms of physical activity,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42% of vendors were physically inactive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while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58% reported some form of physical activity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whether work-related or recreational.</a:t>
            </a:r>
          </a:p>
          <a:p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Turning to cardiovascular risk, we observed a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high burden of overweight and obesity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As shown in the figure below,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over three-quarters of vendors were classified as overweight or obese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with obesity slightly higher in Mbarara. Mean systolic and diastolic blood pressure levels fell within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pre-hypertensive ranges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further analysis will estimate 10-year CVD risk.</a:t>
            </a:r>
          </a:p>
          <a:p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Finally, healthcare access indicators highlighted significant structural barriers.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Health insurance coverage was extremely low—only about 3%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of vendors reported having any form of coverage. Vendors reported an average of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2.7 clinic visits in the past year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but this does not reflect the purpose, quality, or continuity of care received, which will be explored further.</a:t>
            </a:r>
          </a:p>
          <a:p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Taken together, this descriptive profile suggests a population with multiple overlapping CVD risk factors, long work hours, and limited structural support for preventive care.</a:t>
            </a:r>
            <a:endParaRPr lang="en-US" sz="3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br>
              <a:rPr lang="en-US" sz="300" dirty="0"/>
            </a:br>
            <a:endParaRPr lang="en-US" sz="300" dirty="0"/>
          </a:p>
          <a:p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Conclusion</a:t>
            </a:r>
          </a:p>
          <a:p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These findings underscore the need for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feasible, market-based interventions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that align with vendors’ daily routines, minimize time away from income-generating work, and improve access to preventive care.</a:t>
            </a:r>
          </a:p>
          <a:p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Approaches such as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on-site screening and health education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streamlined referral pathways, and collaborations with market leadership may offer more acceptable and sustainable solutions. Additional analysis will examine 10-year CVD risk and specific healthcare access barriers to guide development of tailored interventions.</a:t>
            </a:r>
          </a:p>
          <a:p>
            <a:br>
              <a:rPr lang="en-US" sz="300" dirty="0"/>
            </a:br>
            <a:endParaRPr lang="en-US" sz="300" dirty="0"/>
          </a:p>
          <a:p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Acknowledgements</a:t>
            </a:r>
          </a:p>
          <a:p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work was supported by the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Wilbur G. Downs Fellowship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and the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Lindsay Fellowship for Research in Africa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 would like to thank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Dr. Jeremy Schwartz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the research team, our Ugandan partners at the </a:t>
            </a:r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Uganda Initiative for Integrated Management of Non-Communicable Diseases (UINCD)</a:t>
            </a:r>
            <a:r>
              <a:rPr lang="en-US" sz="3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the market leadership, and all participating vendors for their collaboration and contributions.</a:t>
            </a:r>
          </a:p>
          <a:p>
            <a:r>
              <a:rPr lang="en-US" sz="3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Thank you for your time — I’d be happy to take any questions.</a:t>
            </a:r>
            <a:endParaRPr lang="en-US" sz="3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0E0A1E-FAE5-CA41-ABCD-1F68374AF31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992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10226043"/>
            <a:ext cx="37307520" cy="705612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680" y="18653760"/>
            <a:ext cx="30723840" cy="8412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066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0133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019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026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033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0399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046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0532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5F4A0-104A-0C4A-91CA-C8223F3981A3}" type="datetimeFigureOut">
              <a:rPr lang="en-US" smtClean="0"/>
              <a:t>3/20/26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FF89-4FBC-2C41-9638-599DE6833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072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5F4A0-104A-0C4A-91CA-C8223F3981A3}" type="datetimeFigureOut">
              <a:rPr lang="en-US" smtClean="0"/>
              <a:t>3/20/26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FF89-4FBC-2C41-9638-599DE6833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994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463360" y="3162307"/>
            <a:ext cx="29626560" cy="674141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83680" y="3162307"/>
            <a:ext cx="88148160" cy="674141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5F4A0-104A-0C4A-91CA-C8223F3981A3}" type="datetimeFigureOut">
              <a:rPr lang="en-US" smtClean="0"/>
              <a:t>3/20/26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FF89-4FBC-2C41-9638-599DE6833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045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5F4A0-104A-0C4A-91CA-C8223F3981A3}" type="datetimeFigureOut">
              <a:rPr lang="en-US" smtClean="0"/>
              <a:t>3/20/26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FF89-4FBC-2C41-9638-599DE6833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970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3" y="21153122"/>
            <a:ext cx="37307520" cy="6537960"/>
          </a:xfrm>
        </p:spPr>
        <p:txBody>
          <a:bodyPr anchor="t"/>
          <a:lstStyle>
            <a:lvl1pPr algn="l">
              <a:defRPr sz="1760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3" y="13952231"/>
            <a:ext cx="37307520" cy="7200898"/>
          </a:xfrm>
        </p:spPr>
        <p:txBody>
          <a:bodyPr anchor="b"/>
          <a:lstStyle>
            <a:lvl1pPr marL="0" indent="0">
              <a:buNone/>
              <a:defRPr sz="8800">
                <a:solidFill>
                  <a:schemeClr val="tx1">
                    <a:tint val="75000"/>
                  </a:schemeClr>
                </a:solidFill>
              </a:defRPr>
            </a:lvl1pPr>
            <a:lvl2pPr marL="2006653" indent="0">
              <a:buNone/>
              <a:defRPr sz="7840">
                <a:solidFill>
                  <a:schemeClr val="tx1">
                    <a:tint val="75000"/>
                  </a:schemeClr>
                </a:solidFill>
              </a:defRPr>
            </a:lvl2pPr>
            <a:lvl3pPr marL="4013303" indent="0">
              <a:buNone/>
              <a:defRPr sz="7040">
                <a:solidFill>
                  <a:schemeClr val="tx1">
                    <a:tint val="75000"/>
                  </a:schemeClr>
                </a:solidFill>
              </a:defRPr>
            </a:lvl3pPr>
            <a:lvl4pPr marL="6019955" indent="0">
              <a:buNone/>
              <a:defRPr sz="6080">
                <a:solidFill>
                  <a:schemeClr val="tx1">
                    <a:tint val="75000"/>
                  </a:schemeClr>
                </a:solidFill>
              </a:defRPr>
            </a:lvl4pPr>
            <a:lvl5pPr marL="8026608" indent="0">
              <a:buNone/>
              <a:defRPr sz="6080">
                <a:solidFill>
                  <a:schemeClr val="tx1">
                    <a:tint val="75000"/>
                  </a:schemeClr>
                </a:solidFill>
              </a:defRPr>
            </a:lvl5pPr>
            <a:lvl6pPr marL="10033263" indent="0">
              <a:buNone/>
              <a:defRPr sz="6080">
                <a:solidFill>
                  <a:schemeClr val="tx1">
                    <a:tint val="75000"/>
                  </a:schemeClr>
                </a:solidFill>
              </a:defRPr>
            </a:lvl6pPr>
            <a:lvl7pPr marL="12039913" indent="0">
              <a:buNone/>
              <a:defRPr sz="6080">
                <a:solidFill>
                  <a:schemeClr val="tx1">
                    <a:tint val="75000"/>
                  </a:schemeClr>
                </a:solidFill>
              </a:defRPr>
            </a:lvl7pPr>
            <a:lvl8pPr marL="14046565" indent="0">
              <a:buNone/>
              <a:defRPr sz="6080">
                <a:solidFill>
                  <a:schemeClr val="tx1">
                    <a:tint val="75000"/>
                  </a:schemeClr>
                </a:solidFill>
              </a:defRPr>
            </a:lvl8pPr>
            <a:lvl9pPr marL="16053218" indent="0">
              <a:buNone/>
              <a:defRPr sz="60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5F4A0-104A-0C4A-91CA-C8223F3981A3}" type="datetimeFigureOut">
              <a:rPr lang="en-US" smtClean="0"/>
              <a:t>3/20/26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FF89-4FBC-2C41-9638-599DE6833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601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83680" y="18432787"/>
            <a:ext cx="58887360" cy="52143658"/>
          </a:xfrm>
        </p:spPr>
        <p:txBody>
          <a:bodyPr/>
          <a:lstStyle>
            <a:lvl1pPr>
              <a:defRPr sz="12320"/>
            </a:lvl1pPr>
            <a:lvl2pPr>
              <a:defRPr sz="10560"/>
            </a:lvl2pPr>
            <a:lvl3pPr>
              <a:defRPr sz="8800"/>
            </a:lvl3pPr>
            <a:lvl4pPr>
              <a:defRPr sz="7840"/>
            </a:lvl4pPr>
            <a:lvl5pPr>
              <a:defRPr sz="7840"/>
            </a:lvl5pPr>
            <a:lvl6pPr>
              <a:defRPr sz="7840"/>
            </a:lvl6pPr>
            <a:lvl7pPr>
              <a:defRPr sz="7840"/>
            </a:lvl7pPr>
            <a:lvl8pPr>
              <a:defRPr sz="7840"/>
            </a:lvl8pPr>
            <a:lvl9pPr>
              <a:defRPr sz="78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202560" y="18432787"/>
            <a:ext cx="58887360" cy="52143658"/>
          </a:xfrm>
        </p:spPr>
        <p:txBody>
          <a:bodyPr/>
          <a:lstStyle>
            <a:lvl1pPr>
              <a:defRPr sz="12320"/>
            </a:lvl1pPr>
            <a:lvl2pPr>
              <a:defRPr sz="10560"/>
            </a:lvl2pPr>
            <a:lvl3pPr>
              <a:defRPr sz="8800"/>
            </a:lvl3pPr>
            <a:lvl4pPr>
              <a:defRPr sz="7840"/>
            </a:lvl4pPr>
            <a:lvl5pPr>
              <a:defRPr sz="7840"/>
            </a:lvl5pPr>
            <a:lvl6pPr>
              <a:defRPr sz="7840"/>
            </a:lvl6pPr>
            <a:lvl7pPr>
              <a:defRPr sz="7840"/>
            </a:lvl7pPr>
            <a:lvl8pPr>
              <a:defRPr sz="7840"/>
            </a:lvl8pPr>
            <a:lvl9pPr>
              <a:defRPr sz="78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5F4A0-104A-0C4A-91CA-C8223F3981A3}" type="datetimeFigureOut">
              <a:rPr lang="en-US" smtClean="0"/>
              <a:t>3/20/26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FF89-4FBC-2C41-9638-599DE6833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686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0" y="1318262"/>
            <a:ext cx="39502080" cy="548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7368547"/>
            <a:ext cx="19392903" cy="3070858"/>
          </a:xfrm>
        </p:spPr>
        <p:txBody>
          <a:bodyPr anchor="b"/>
          <a:lstStyle>
            <a:lvl1pPr marL="0" indent="0">
              <a:buNone/>
              <a:defRPr sz="10560" b="1"/>
            </a:lvl1pPr>
            <a:lvl2pPr marL="2006653" indent="0">
              <a:buNone/>
              <a:defRPr sz="8800" b="1"/>
            </a:lvl2pPr>
            <a:lvl3pPr marL="4013303" indent="0">
              <a:buNone/>
              <a:defRPr sz="7840" b="1"/>
            </a:lvl3pPr>
            <a:lvl4pPr marL="6019955" indent="0">
              <a:buNone/>
              <a:defRPr sz="7040" b="1"/>
            </a:lvl4pPr>
            <a:lvl5pPr marL="8026608" indent="0">
              <a:buNone/>
              <a:defRPr sz="7040" b="1"/>
            </a:lvl5pPr>
            <a:lvl6pPr marL="10033263" indent="0">
              <a:buNone/>
              <a:defRPr sz="7040" b="1"/>
            </a:lvl6pPr>
            <a:lvl7pPr marL="12039913" indent="0">
              <a:buNone/>
              <a:defRPr sz="7040" b="1"/>
            </a:lvl7pPr>
            <a:lvl8pPr marL="14046565" indent="0">
              <a:buNone/>
              <a:defRPr sz="7040" b="1"/>
            </a:lvl8pPr>
            <a:lvl9pPr marL="16053218" indent="0">
              <a:buNone/>
              <a:defRPr sz="70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560" y="10439405"/>
            <a:ext cx="19392903" cy="18966182"/>
          </a:xfrm>
        </p:spPr>
        <p:txBody>
          <a:bodyPr/>
          <a:lstStyle>
            <a:lvl1pPr>
              <a:defRPr sz="10560"/>
            </a:lvl1pPr>
            <a:lvl2pPr>
              <a:defRPr sz="8800"/>
            </a:lvl2pPr>
            <a:lvl3pPr>
              <a:defRPr sz="7840"/>
            </a:lvl3pPr>
            <a:lvl4pPr>
              <a:defRPr sz="7040"/>
            </a:lvl4pPr>
            <a:lvl5pPr>
              <a:defRPr sz="7040"/>
            </a:lvl5pPr>
            <a:lvl6pPr>
              <a:defRPr sz="7040"/>
            </a:lvl6pPr>
            <a:lvl7pPr>
              <a:defRPr sz="7040"/>
            </a:lvl7pPr>
            <a:lvl8pPr>
              <a:defRPr sz="7040"/>
            </a:lvl8pPr>
            <a:lvl9pPr>
              <a:defRPr sz="70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6125" y="7368547"/>
            <a:ext cx="19400520" cy="3070858"/>
          </a:xfrm>
        </p:spPr>
        <p:txBody>
          <a:bodyPr anchor="b"/>
          <a:lstStyle>
            <a:lvl1pPr marL="0" indent="0">
              <a:buNone/>
              <a:defRPr sz="10560" b="1"/>
            </a:lvl1pPr>
            <a:lvl2pPr marL="2006653" indent="0">
              <a:buNone/>
              <a:defRPr sz="8800" b="1"/>
            </a:lvl2pPr>
            <a:lvl3pPr marL="4013303" indent="0">
              <a:buNone/>
              <a:defRPr sz="7840" b="1"/>
            </a:lvl3pPr>
            <a:lvl4pPr marL="6019955" indent="0">
              <a:buNone/>
              <a:defRPr sz="7040" b="1"/>
            </a:lvl4pPr>
            <a:lvl5pPr marL="8026608" indent="0">
              <a:buNone/>
              <a:defRPr sz="7040" b="1"/>
            </a:lvl5pPr>
            <a:lvl6pPr marL="10033263" indent="0">
              <a:buNone/>
              <a:defRPr sz="7040" b="1"/>
            </a:lvl6pPr>
            <a:lvl7pPr marL="12039913" indent="0">
              <a:buNone/>
              <a:defRPr sz="7040" b="1"/>
            </a:lvl7pPr>
            <a:lvl8pPr marL="14046565" indent="0">
              <a:buNone/>
              <a:defRPr sz="7040" b="1"/>
            </a:lvl8pPr>
            <a:lvl9pPr marL="16053218" indent="0">
              <a:buNone/>
              <a:defRPr sz="70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6125" y="10439405"/>
            <a:ext cx="19400520" cy="18966182"/>
          </a:xfrm>
        </p:spPr>
        <p:txBody>
          <a:bodyPr/>
          <a:lstStyle>
            <a:lvl1pPr>
              <a:defRPr sz="10560"/>
            </a:lvl1pPr>
            <a:lvl2pPr>
              <a:defRPr sz="8800"/>
            </a:lvl2pPr>
            <a:lvl3pPr>
              <a:defRPr sz="7840"/>
            </a:lvl3pPr>
            <a:lvl4pPr>
              <a:defRPr sz="7040"/>
            </a:lvl4pPr>
            <a:lvl5pPr>
              <a:defRPr sz="7040"/>
            </a:lvl5pPr>
            <a:lvl6pPr>
              <a:defRPr sz="7040"/>
            </a:lvl6pPr>
            <a:lvl7pPr>
              <a:defRPr sz="7040"/>
            </a:lvl7pPr>
            <a:lvl8pPr>
              <a:defRPr sz="7040"/>
            </a:lvl8pPr>
            <a:lvl9pPr>
              <a:defRPr sz="70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5F4A0-104A-0C4A-91CA-C8223F3981A3}" type="datetimeFigureOut">
              <a:rPr lang="en-US" smtClean="0"/>
              <a:t>3/20/26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FF89-4FBC-2C41-9638-599DE6833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857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5F4A0-104A-0C4A-91CA-C8223F3981A3}" type="datetimeFigureOut">
              <a:rPr lang="en-US" smtClean="0"/>
              <a:t>3/20/26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FF89-4FBC-2C41-9638-599DE6833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400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5F4A0-104A-0C4A-91CA-C8223F3981A3}" type="datetimeFigureOut">
              <a:rPr lang="en-US" smtClean="0"/>
              <a:t>3/20/26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FF89-4FBC-2C41-9638-599DE6833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761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70" y="1310640"/>
            <a:ext cx="14439903" cy="5577840"/>
          </a:xfrm>
        </p:spPr>
        <p:txBody>
          <a:bodyPr anchor="b"/>
          <a:lstStyle>
            <a:lvl1pPr algn="l">
              <a:defRPr sz="8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0242" y="1310649"/>
            <a:ext cx="24536400" cy="28094942"/>
          </a:xfrm>
        </p:spPr>
        <p:txBody>
          <a:bodyPr/>
          <a:lstStyle>
            <a:lvl1pPr>
              <a:defRPr sz="14080"/>
            </a:lvl1pPr>
            <a:lvl2pPr>
              <a:defRPr sz="12320"/>
            </a:lvl2pPr>
            <a:lvl3pPr>
              <a:defRPr sz="10560"/>
            </a:lvl3pPr>
            <a:lvl4pPr>
              <a:defRPr sz="8800"/>
            </a:lvl4pPr>
            <a:lvl5pPr>
              <a:defRPr sz="8800"/>
            </a:lvl5pPr>
            <a:lvl6pPr>
              <a:defRPr sz="8800"/>
            </a:lvl6pPr>
            <a:lvl7pPr>
              <a:defRPr sz="8800"/>
            </a:lvl7pPr>
            <a:lvl8pPr>
              <a:defRPr sz="8800"/>
            </a:lvl8pPr>
            <a:lvl9pPr>
              <a:defRPr sz="8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70" y="6888489"/>
            <a:ext cx="14439903" cy="22517102"/>
          </a:xfrm>
        </p:spPr>
        <p:txBody>
          <a:bodyPr/>
          <a:lstStyle>
            <a:lvl1pPr marL="0" indent="0">
              <a:buNone/>
              <a:defRPr sz="6080"/>
            </a:lvl1pPr>
            <a:lvl2pPr marL="2006653" indent="0">
              <a:buNone/>
              <a:defRPr sz="5280"/>
            </a:lvl2pPr>
            <a:lvl3pPr marL="4013303" indent="0">
              <a:buNone/>
              <a:defRPr sz="4320"/>
            </a:lvl3pPr>
            <a:lvl4pPr marL="6019955" indent="0">
              <a:buNone/>
              <a:defRPr sz="4000"/>
            </a:lvl4pPr>
            <a:lvl5pPr marL="8026608" indent="0">
              <a:buNone/>
              <a:defRPr sz="4000"/>
            </a:lvl5pPr>
            <a:lvl6pPr marL="10033263" indent="0">
              <a:buNone/>
              <a:defRPr sz="4000"/>
            </a:lvl6pPr>
            <a:lvl7pPr marL="12039913" indent="0">
              <a:buNone/>
              <a:defRPr sz="4000"/>
            </a:lvl7pPr>
            <a:lvl8pPr marL="14046565" indent="0">
              <a:buNone/>
              <a:defRPr sz="4000"/>
            </a:lvl8pPr>
            <a:lvl9pPr marL="16053218" indent="0">
              <a:buNone/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5F4A0-104A-0C4A-91CA-C8223F3981A3}" type="datetimeFigureOut">
              <a:rPr lang="en-US" smtClean="0"/>
              <a:t>3/20/26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FF89-4FBC-2C41-9638-599DE6833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969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2983" y="23042885"/>
            <a:ext cx="26334720" cy="2720342"/>
          </a:xfrm>
        </p:spPr>
        <p:txBody>
          <a:bodyPr anchor="b"/>
          <a:lstStyle>
            <a:lvl1pPr algn="l">
              <a:defRPr sz="8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2983" y="2941320"/>
            <a:ext cx="26334720" cy="19751040"/>
          </a:xfrm>
        </p:spPr>
        <p:txBody>
          <a:bodyPr/>
          <a:lstStyle>
            <a:lvl1pPr marL="0" indent="0">
              <a:buNone/>
              <a:defRPr sz="14080"/>
            </a:lvl1pPr>
            <a:lvl2pPr marL="2006653" indent="0">
              <a:buNone/>
              <a:defRPr sz="12320"/>
            </a:lvl2pPr>
            <a:lvl3pPr marL="4013303" indent="0">
              <a:buNone/>
              <a:defRPr sz="10560"/>
            </a:lvl3pPr>
            <a:lvl4pPr marL="6019955" indent="0">
              <a:buNone/>
              <a:defRPr sz="8800"/>
            </a:lvl4pPr>
            <a:lvl5pPr marL="8026608" indent="0">
              <a:buNone/>
              <a:defRPr sz="8800"/>
            </a:lvl5pPr>
            <a:lvl6pPr marL="10033263" indent="0">
              <a:buNone/>
              <a:defRPr sz="8800"/>
            </a:lvl6pPr>
            <a:lvl7pPr marL="12039913" indent="0">
              <a:buNone/>
              <a:defRPr sz="8800"/>
            </a:lvl7pPr>
            <a:lvl8pPr marL="14046565" indent="0">
              <a:buNone/>
              <a:defRPr sz="8800"/>
            </a:lvl8pPr>
            <a:lvl9pPr marL="16053218" indent="0">
              <a:buNone/>
              <a:defRPr sz="8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2983" y="25763227"/>
            <a:ext cx="26334720" cy="3863338"/>
          </a:xfrm>
        </p:spPr>
        <p:txBody>
          <a:bodyPr/>
          <a:lstStyle>
            <a:lvl1pPr marL="0" indent="0">
              <a:buNone/>
              <a:defRPr sz="6080"/>
            </a:lvl1pPr>
            <a:lvl2pPr marL="2006653" indent="0">
              <a:buNone/>
              <a:defRPr sz="5280"/>
            </a:lvl2pPr>
            <a:lvl3pPr marL="4013303" indent="0">
              <a:buNone/>
              <a:defRPr sz="4320"/>
            </a:lvl3pPr>
            <a:lvl4pPr marL="6019955" indent="0">
              <a:buNone/>
              <a:defRPr sz="4000"/>
            </a:lvl4pPr>
            <a:lvl5pPr marL="8026608" indent="0">
              <a:buNone/>
              <a:defRPr sz="4000"/>
            </a:lvl5pPr>
            <a:lvl6pPr marL="10033263" indent="0">
              <a:buNone/>
              <a:defRPr sz="4000"/>
            </a:lvl6pPr>
            <a:lvl7pPr marL="12039913" indent="0">
              <a:buNone/>
              <a:defRPr sz="4000"/>
            </a:lvl7pPr>
            <a:lvl8pPr marL="14046565" indent="0">
              <a:buNone/>
              <a:defRPr sz="4000"/>
            </a:lvl8pPr>
            <a:lvl9pPr marL="16053218" indent="0">
              <a:buNone/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5F4A0-104A-0C4A-91CA-C8223F3981A3}" type="datetimeFigureOut">
              <a:rPr lang="en-US" smtClean="0"/>
              <a:t>3/20/26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FF89-4FBC-2C41-9638-599DE6833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596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4560" y="1318262"/>
            <a:ext cx="39502080" cy="5486400"/>
          </a:xfrm>
          <a:prstGeom prst="rect">
            <a:avLst/>
          </a:prstGeom>
        </p:spPr>
        <p:txBody>
          <a:bodyPr vert="horz" lIns="250802" tIns="125401" rIns="250802" bIns="125401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7680969"/>
            <a:ext cx="39502080" cy="21724622"/>
          </a:xfrm>
          <a:prstGeom prst="rect">
            <a:avLst/>
          </a:prstGeom>
        </p:spPr>
        <p:txBody>
          <a:bodyPr vert="horz" lIns="250802" tIns="125401" rIns="250802" bIns="125401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94560" y="30510482"/>
            <a:ext cx="10241280" cy="1752600"/>
          </a:xfrm>
          <a:prstGeom prst="rect">
            <a:avLst/>
          </a:prstGeom>
        </p:spPr>
        <p:txBody>
          <a:bodyPr vert="horz" lIns="250802" tIns="125401" rIns="250802" bIns="125401" rtlCol="0" anchor="ctr"/>
          <a:lstStyle>
            <a:lvl1pPr algn="l">
              <a:defRPr sz="5280" b="0" i="0">
                <a:solidFill>
                  <a:schemeClr val="tx1">
                    <a:tint val="75000"/>
                  </a:schemeClr>
                </a:solidFill>
                <a:latin typeface="Helvetica Neue" panose="02000503000000020004" pitchFamily="2" charset="0"/>
              </a:defRPr>
            </a:lvl1pPr>
          </a:lstStyle>
          <a:p>
            <a:fld id="{B815F4A0-104A-0C4A-91CA-C8223F3981A3}" type="datetimeFigureOut">
              <a:rPr lang="en-US" smtClean="0"/>
              <a:pPr/>
              <a:t>3/20/26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996160" y="30510482"/>
            <a:ext cx="13898880" cy="1752600"/>
          </a:xfrm>
          <a:prstGeom prst="rect">
            <a:avLst/>
          </a:prstGeom>
        </p:spPr>
        <p:txBody>
          <a:bodyPr vert="horz" lIns="250802" tIns="125401" rIns="250802" bIns="125401" rtlCol="0" anchor="ctr"/>
          <a:lstStyle>
            <a:lvl1pPr algn="ctr">
              <a:defRPr sz="5280" b="0" i="0">
                <a:solidFill>
                  <a:schemeClr val="tx1">
                    <a:tint val="75000"/>
                  </a:schemeClr>
                </a:solidFill>
                <a:latin typeface="Helvetica Neue" panose="02000503000000020004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455360" y="30510482"/>
            <a:ext cx="10241280" cy="1752600"/>
          </a:xfrm>
          <a:prstGeom prst="rect">
            <a:avLst/>
          </a:prstGeom>
        </p:spPr>
        <p:txBody>
          <a:bodyPr vert="horz" lIns="250802" tIns="125401" rIns="250802" bIns="125401" rtlCol="0" anchor="ctr"/>
          <a:lstStyle>
            <a:lvl1pPr algn="r">
              <a:defRPr sz="5280" b="0" i="0">
                <a:solidFill>
                  <a:schemeClr val="tx1">
                    <a:tint val="75000"/>
                  </a:schemeClr>
                </a:solidFill>
                <a:latin typeface="Helvetica Neue" panose="02000503000000020004" pitchFamily="2" charset="0"/>
              </a:defRPr>
            </a:lvl1pPr>
          </a:lstStyle>
          <a:p>
            <a:fld id="{C7DAFF89-4FBC-2C41-9638-599DE683348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208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006653" rtl="0" eaLnBrk="1" latinLnBrk="0" hangingPunct="1">
        <a:spcBef>
          <a:spcPct val="0"/>
        </a:spcBef>
        <a:buNone/>
        <a:defRPr sz="19363" b="0" i="0" kern="1200">
          <a:solidFill>
            <a:schemeClr val="tx1"/>
          </a:solidFill>
          <a:latin typeface="Helvetica Neue" panose="02000503000000020004" pitchFamily="2" charset="0"/>
          <a:ea typeface="+mj-ea"/>
          <a:cs typeface="+mj-cs"/>
        </a:defRPr>
      </a:lvl1pPr>
    </p:titleStyle>
    <p:bodyStyle>
      <a:lvl1pPr marL="1504988" indent="-1504988" algn="l" defTabSz="2006653" rtl="0" eaLnBrk="1" latinLnBrk="0" hangingPunct="1">
        <a:spcBef>
          <a:spcPct val="20000"/>
        </a:spcBef>
        <a:buFont typeface="Arial"/>
        <a:buChar char="•"/>
        <a:defRPr sz="14080" b="0" i="0" kern="1200">
          <a:solidFill>
            <a:schemeClr val="tx1"/>
          </a:solidFill>
          <a:latin typeface="Helvetica Neue" panose="02000503000000020004" pitchFamily="2" charset="0"/>
          <a:ea typeface="+mn-ea"/>
          <a:cs typeface="+mn-cs"/>
        </a:defRPr>
      </a:lvl1pPr>
      <a:lvl2pPr marL="3260810" indent="-1254159" algn="l" defTabSz="2006653" rtl="0" eaLnBrk="1" latinLnBrk="0" hangingPunct="1">
        <a:spcBef>
          <a:spcPct val="20000"/>
        </a:spcBef>
        <a:buFont typeface="Arial"/>
        <a:buChar char="–"/>
        <a:defRPr sz="12320" b="0" i="0" kern="1200">
          <a:solidFill>
            <a:schemeClr val="tx1"/>
          </a:solidFill>
          <a:latin typeface="Helvetica Neue" panose="02000503000000020004" pitchFamily="2" charset="0"/>
          <a:ea typeface="+mn-ea"/>
          <a:cs typeface="+mn-cs"/>
        </a:defRPr>
      </a:lvl2pPr>
      <a:lvl3pPr marL="5016629" indent="-1003325" algn="l" defTabSz="2006653" rtl="0" eaLnBrk="1" latinLnBrk="0" hangingPunct="1">
        <a:spcBef>
          <a:spcPct val="20000"/>
        </a:spcBef>
        <a:buFont typeface="Arial"/>
        <a:buChar char="•"/>
        <a:defRPr sz="10560" b="0" i="0" kern="1200">
          <a:solidFill>
            <a:schemeClr val="tx1"/>
          </a:solidFill>
          <a:latin typeface="Helvetica Neue" panose="02000503000000020004" pitchFamily="2" charset="0"/>
          <a:ea typeface="+mn-ea"/>
          <a:cs typeface="+mn-cs"/>
        </a:defRPr>
      </a:lvl3pPr>
      <a:lvl4pPr marL="7023285" indent="-1003325" algn="l" defTabSz="2006653" rtl="0" eaLnBrk="1" latinLnBrk="0" hangingPunct="1">
        <a:spcBef>
          <a:spcPct val="20000"/>
        </a:spcBef>
        <a:buFont typeface="Arial"/>
        <a:buChar char="–"/>
        <a:defRPr sz="8800" b="0" i="0" kern="1200">
          <a:solidFill>
            <a:schemeClr val="tx1"/>
          </a:solidFill>
          <a:latin typeface="Helvetica Neue" panose="02000503000000020004" pitchFamily="2" charset="0"/>
          <a:ea typeface="+mn-ea"/>
          <a:cs typeface="+mn-cs"/>
        </a:defRPr>
      </a:lvl4pPr>
      <a:lvl5pPr marL="9029936" indent="-1003325" algn="l" defTabSz="2006653" rtl="0" eaLnBrk="1" latinLnBrk="0" hangingPunct="1">
        <a:spcBef>
          <a:spcPct val="20000"/>
        </a:spcBef>
        <a:buFont typeface="Arial"/>
        <a:buChar char="»"/>
        <a:defRPr sz="8800" b="0" i="0" kern="1200">
          <a:solidFill>
            <a:schemeClr val="tx1"/>
          </a:solidFill>
          <a:latin typeface="Helvetica Neue" panose="02000503000000020004" pitchFamily="2" charset="0"/>
          <a:ea typeface="+mn-ea"/>
          <a:cs typeface="+mn-cs"/>
        </a:defRPr>
      </a:lvl5pPr>
      <a:lvl6pPr marL="11036588" indent="-1003325" algn="l" defTabSz="2006653" rtl="0" eaLnBrk="1" latinLnBrk="0" hangingPunct="1">
        <a:spcBef>
          <a:spcPct val="20000"/>
        </a:spcBef>
        <a:buFont typeface="Arial"/>
        <a:buChar char="•"/>
        <a:defRPr sz="8800" kern="1200">
          <a:solidFill>
            <a:schemeClr val="tx1"/>
          </a:solidFill>
          <a:latin typeface="+mn-lt"/>
          <a:ea typeface="+mn-ea"/>
          <a:cs typeface="+mn-cs"/>
        </a:defRPr>
      </a:lvl6pPr>
      <a:lvl7pPr marL="13043238" indent="-1003325" algn="l" defTabSz="2006653" rtl="0" eaLnBrk="1" latinLnBrk="0" hangingPunct="1">
        <a:spcBef>
          <a:spcPct val="20000"/>
        </a:spcBef>
        <a:buFont typeface="Arial"/>
        <a:buChar char="•"/>
        <a:defRPr sz="8800" kern="1200">
          <a:solidFill>
            <a:schemeClr val="tx1"/>
          </a:solidFill>
          <a:latin typeface="+mn-lt"/>
          <a:ea typeface="+mn-ea"/>
          <a:cs typeface="+mn-cs"/>
        </a:defRPr>
      </a:lvl7pPr>
      <a:lvl8pPr marL="15049890" indent="-1003325" algn="l" defTabSz="2006653" rtl="0" eaLnBrk="1" latinLnBrk="0" hangingPunct="1">
        <a:spcBef>
          <a:spcPct val="20000"/>
        </a:spcBef>
        <a:buFont typeface="Arial"/>
        <a:buChar char="•"/>
        <a:defRPr sz="8800" kern="1200">
          <a:solidFill>
            <a:schemeClr val="tx1"/>
          </a:solidFill>
          <a:latin typeface="+mn-lt"/>
          <a:ea typeface="+mn-ea"/>
          <a:cs typeface="+mn-cs"/>
        </a:defRPr>
      </a:lvl8pPr>
      <a:lvl9pPr marL="17056543" indent="-1003325" algn="l" defTabSz="2006653" rtl="0" eaLnBrk="1" latinLnBrk="0" hangingPunct="1">
        <a:spcBef>
          <a:spcPct val="20000"/>
        </a:spcBef>
        <a:buFont typeface="Arial"/>
        <a:buChar char="•"/>
        <a:defRPr sz="8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006653" rtl="0" eaLnBrk="1" latinLnBrk="0" hangingPunct="1">
        <a:defRPr sz="7840" kern="1200">
          <a:solidFill>
            <a:schemeClr val="tx1"/>
          </a:solidFill>
          <a:latin typeface="+mn-lt"/>
          <a:ea typeface="+mn-ea"/>
          <a:cs typeface="+mn-cs"/>
        </a:defRPr>
      </a:lvl1pPr>
      <a:lvl2pPr marL="2006653" algn="l" defTabSz="2006653" rtl="0" eaLnBrk="1" latinLnBrk="0" hangingPunct="1">
        <a:defRPr sz="7840" kern="1200">
          <a:solidFill>
            <a:schemeClr val="tx1"/>
          </a:solidFill>
          <a:latin typeface="+mn-lt"/>
          <a:ea typeface="+mn-ea"/>
          <a:cs typeface="+mn-cs"/>
        </a:defRPr>
      </a:lvl2pPr>
      <a:lvl3pPr marL="4013303" algn="l" defTabSz="2006653" rtl="0" eaLnBrk="1" latinLnBrk="0" hangingPunct="1">
        <a:defRPr sz="7840" kern="1200">
          <a:solidFill>
            <a:schemeClr val="tx1"/>
          </a:solidFill>
          <a:latin typeface="+mn-lt"/>
          <a:ea typeface="+mn-ea"/>
          <a:cs typeface="+mn-cs"/>
        </a:defRPr>
      </a:lvl3pPr>
      <a:lvl4pPr marL="6019955" algn="l" defTabSz="2006653" rtl="0" eaLnBrk="1" latinLnBrk="0" hangingPunct="1">
        <a:defRPr sz="7840" kern="1200">
          <a:solidFill>
            <a:schemeClr val="tx1"/>
          </a:solidFill>
          <a:latin typeface="+mn-lt"/>
          <a:ea typeface="+mn-ea"/>
          <a:cs typeface="+mn-cs"/>
        </a:defRPr>
      </a:lvl4pPr>
      <a:lvl5pPr marL="8026608" algn="l" defTabSz="2006653" rtl="0" eaLnBrk="1" latinLnBrk="0" hangingPunct="1">
        <a:defRPr sz="7840" kern="1200">
          <a:solidFill>
            <a:schemeClr val="tx1"/>
          </a:solidFill>
          <a:latin typeface="+mn-lt"/>
          <a:ea typeface="+mn-ea"/>
          <a:cs typeface="+mn-cs"/>
        </a:defRPr>
      </a:lvl5pPr>
      <a:lvl6pPr marL="10033263" algn="l" defTabSz="2006653" rtl="0" eaLnBrk="1" latinLnBrk="0" hangingPunct="1">
        <a:defRPr sz="7840" kern="1200">
          <a:solidFill>
            <a:schemeClr val="tx1"/>
          </a:solidFill>
          <a:latin typeface="+mn-lt"/>
          <a:ea typeface="+mn-ea"/>
          <a:cs typeface="+mn-cs"/>
        </a:defRPr>
      </a:lvl6pPr>
      <a:lvl7pPr marL="12039913" algn="l" defTabSz="2006653" rtl="0" eaLnBrk="1" latinLnBrk="0" hangingPunct="1">
        <a:defRPr sz="7840" kern="1200">
          <a:solidFill>
            <a:schemeClr val="tx1"/>
          </a:solidFill>
          <a:latin typeface="+mn-lt"/>
          <a:ea typeface="+mn-ea"/>
          <a:cs typeface="+mn-cs"/>
        </a:defRPr>
      </a:lvl7pPr>
      <a:lvl8pPr marL="14046565" algn="l" defTabSz="2006653" rtl="0" eaLnBrk="1" latinLnBrk="0" hangingPunct="1">
        <a:defRPr sz="7840" kern="1200">
          <a:solidFill>
            <a:schemeClr val="tx1"/>
          </a:solidFill>
          <a:latin typeface="+mn-lt"/>
          <a:ea typeface="+mn-ea"/>
          <a:cs typeface="+mn-cs"/>
        </a:defRPr>
      </a:lvl8pPr>
      <a:lvl9pPr marL="16053218" algn="l" defTabSz="2006653" rtl="0" eaLnBrk="1" latinLnBrk="0" hangingPunct="1">
        <a:defRPr sz="7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4.png"/><Relationship Id="rId18" Type="http://schemas.openxmlformats.org/officeDocument/2006/relationships/image" Target="../media/image9.png"/><Relationship Id="rId3" Type="http://schemas.openxmlformats.org/officeDocument/2006/relationships/hyperlink" Target="mailto:yumi.yang@yale.edu" TargetMode="External"/><Relationship Id="rId21" Type="http://schemas.openxmlformats.org/officeDocument/2006/relationships/image" Target="../media/image12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3.JPG"/><Relationship Id="rId1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7.jpg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11" Type="http://schemas.openxmlformats.org/officeDocument/2006/relationships/image" Target="../media/image2.jpg"/><Relationship Id="rId5" Type="http://schemas.openxmlformats.org/officeDocument/2006/relationships/image" Target="../media/image1.png"/><Relationship Id="rId15" Type="http://schemas.openxmlformats.org/officeDocument/2006/relationships/image" Target="../media/image6.jpg"/><Relationship Id="rId10" Type="http://schemas.microsoft.com/office/2007/relationships/diagramDrawing" Target="../diagrams/drawing1.xml"/><Relationship Id="rId19" Type="http://schemas.openxmlformats.org/officeDocument/2006/relationships/image" Target="../media/image10.png"/><Relationship Id="rId4" Type="http://schemas.openxmlformats.org/officeDocument/2006/relationships/hyperlink" Target="mailto:yjeremy.yang@yale.edu" TargetMode="External"/><Relationship Id="rId9" Type="http://schemas.openxmlformats.org/officeDocument/2006/relationships/diagramColors" Target="../diagrams/colors1.xm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05">
            <a:extLst>
              <a:ext uri="{FF2B5EF4-FFF2-40B4-BE49-F238E27FC236}">
                <a16:creationId xmlns:a16="http://schemas.microsoft.com/office/drawing/2014/main" id="{2CA2F51E-9B89-B0C6-5E5E-CCB87B738F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574"/>
            <a:ext cx="43878500" cy="4744472"/>
          </a:xfrm>
          <a:prstGeom prst="rect">
            <a:avLst/>
          </a:prstGeom>
          <a:gradFill flip="none" rotWithShape="1">
            <a:gsLst>
              <a:gs pos="16000">
                <a:schemeClr val="tx1">
                  <a:lumMod val="10000"/>
                  <a:lumOff val="90000"/>
                </a:schemeClr>
              </a:gs>
              <a:gs pos="62000">
                <a:schemeClr val="tx1">
                  <a:lumMod val="25000"/>
                  <a:lumOff val="75000"/>
                </a:schemeClr>
              </a:gs>
              <a:gs pos="100000">
                <a:srgbClr val="5E87FF"/>
              </a:gs>
            </a:gsLst>
            <a:path path="circle">
              <a:fillToRect l="50000" t="-80000" r="50000" b="180000"/>
            </a:path>
            <a:tileRect/>
          </a:gradFill>
          <a:ln w="12700">
            <a:solidFill>
              <a:srgbClr val="2E74DF"/>
            </a:solidFill>
          </a:ln>
        </p:spPr>
        <p:txBody>
          <a:bodyPr wrap="none" lIns="117028" tIns="58514" rIns="117028" bIns="58514" anchor="ctr"/>
          <a:lstStyle/>
          <a:p>
            <a:endParaRPr lang="en-US" sz="7840" dirty="0">
              <a:latin typeface="Helvetica Neue" panose="02000503000000020004"/>
            </a:endParaRPr>
          </a:p>
        </p:txBody>
      </p:sp>
      <p:sp>
        <p:nvSpPr>
          <p:cNvPr id="40" name="TextBox 3">
            <a:extLst>
              <a:ext uri="{FF2B5EF4-FFF2-40B4-BE49-F238E27FC236}">
                <a16:creationId xmlns:a16="http://schemas.microsoft.com/office/drawing/2014/main" id="{83E32239-B219-727C-85C2-3C3733D900FA}"/>
              </a:ext>
            </a:extLst>
          </p:cNvPr>
          <p:cNvSpPr txBox="1"/>
          <p:nvPr/>
        </p:nvSpPr>
        <p:spPr>
          <a:xfrm>
            <a:off x="563113" y="5097375"/>
            <a:ext cx="12620510" cy="27556330"/>
          </a:xfrm>
          <a:prstGeom prst="rect">
            <a:avLst/>
          </a:prstGeom>
          <a:solidFill>
            <a:srgbClr val="F4FAFF"/>
          </a:solidFill>
          <a:ln>
            <a:noFill/>
          </a:ln>
        </p:spPr>
        <p:txBody>
          <a:bodyPr wrap="square" lIns="731520" tIns="585216" rIns="537170" bIns="537170" anchor="t"/>
          <a:lstStyle/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5600" spc="54" dirty="0">
              <a:solidFill>
                <a:srgbClr val="0070C0"/>
              </a:solidFill>
              <a:latin typeface="Helvetica Neue" panose="02000503000000020004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indent="-457200">
              <a:lnSpc>
                <a:spcPts val="3326"/>
              </a:lnSpc>
              <a:spcAft>
                <a:spcPts val="2204"/>
              </a:spcAft>
              <a:buSzPct val="150000"/>
              <a:buFont typeface="Arial" panose="020B0604020202020204" pitchFamily="34" charset="0"/>
              <a:buChar char="•"/>
              <a:defRPr lang="en-US"/>
            </a:pP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Cardiovascular disease (CVD) is the leading cause of non-communicable disease (NCD) mortality in Uganda, one of the world’s most rapidly growing and urbanizing nations.</a:t>
            </a:r>
          </a:p>
          <a:p>
            <a:pPr marL="457200" indent="-457200">
              <a:lnSpc>
                <a:spcPts val="3326"/>
              </a:lnSpc>
              <a:spcAft>
                <a:spcPts val="2204"/>
              </a:spcAft>
              <a:buSzPct val="150000"/>
              <a:buFont typeface="Arial" panose="020B0604020202020204" pitchFamily="34" charset="0"/>
              <a:buChar char="•"/>
              <a:defRPr lang="en-US"/>
            </a:pP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Across sub-Saharan Africa, urban market vendors serve as key participants in the informal workforce.</a:t>
            </a:r>
          </a:p>
          <a:p>
            <a:pPr marL="457200" indent="-457200">
              <a:lnSpc>
                <a:spcPts val="3326"/>
              </a:lnSpc>
              <a:buSzPct val="150000"/>
              <a:buFont typeface="Arial" panose="020B0604020202020204" pitchFamily="34" charset="0"/>
              <a:buChar char="•"/>
              <a:defRPr lang="en-US"/>
            </a:pP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Research from other settings suggests that vendors are a vulnerable population at elevated CVD risk:</a:t>
            </a:r>
          </a:p>
          <a:p>
            <a:pPr marL="1233488" lvl="1" indent="434975">
              <a:lnSpc>
                <a:spcPts val="3326"/>
              </a:lnSpc>
              <a:spcBef>
                <a:spcPts val="1200"/>
              </a:spcBef>
              <a:buSzPct val="100000"/>
              <a:buFont typeface="Courier New" panose="02070309020205020404" pitchFamily="49" charset="0"/>
              <a:buChar char="o"/>
              <a:defRPr lang="en-US"/>
            </a:pP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majority women</a:t>
            </a:r>
          </a:p>
          <a:p>
            <a:pPr marL="1233488" lvl="1" indent="434975">
              <a:lnSpc>
                <a:spcPts val="3326"/>
              </a:lnSpc>
              <a:buSzPct val="100000"/>
              <a:buFont typeface="Courier New" panose="02070309020205020404" pitchFamily="49" charset="0"/>
              <a:buChar char="o"/>
              <a:defRPr lang="en-US"/>
            </a:pP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high poverty rates</a:t>
            </a:r>
          </a:p>
          <a:p>
            <a:pPr marL="1233488" lvl="1" indent="434975">
              <a:lnSpc>
                <a:spcPts val="3326"/>
              </a:lnSpc>
              <a:buSzPct val="100000"/>
              <a:buFont typeface="Courier New" panose="02070309020205020404" pitchFamily="49" charset="0"/>
              <a:buChar char="o"/>
              <a:defRPr lang="en-US"/>
            </a:pP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low education levels</a:t>
            </a:r>
          </a:p>
          <a:p>
            <a:pPr marL="1233488" lvl="1" indent="434975">
              <a:lnSpc>
                <a:spcPts val="3326"/>
              </a:lnSpc>
              <a:buSzPct val="100000"/>
              <a:buFont typeface="Courier New" panose="02070309020205020404" pitchFamily="49" charset="0"/>
              <a:buChar char="o"/>
              <a:defRPr lang="en-US"/>
            </a:pP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long sedentary work hours</a:t>
            </a:r>
          </a:p>
          <a:p>
            <a:pPr marL="1233488" lvl="1" indent="434975">
              <a:lnSpc>
                <a:spcPts val="3326"/>
              </a:lnSpc>
              <a:buSzPct val="100000"/>
              <a:buFont typeface="Courier New" panose="02070309020205020404" pitchFamily="49" charset="0"/>
              <a:buChar char="o"/>
              <a:defRPr lang="en-US"/>
            </a:pP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limited healthcare access </a:t>
            </a:r>
          </a:p>
          <a:p>
            <a:pPr marL="1233488" lvl="1" indent="434975">
              <a:lnSpc>
                <a:spcPts val="3326"/>
              </a:lnSpc>
              <a:buSzPct val="100000"/>
              <a:buFont typeface="Courier New" panose="02070309020205020404" pitchFamily="49" charset="0"/>
              <a:buChar char="o"/>
              <a:defRPr lang="en-US"/>
            </a:pP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unhealthy eating habits </a:t>
            </a:r>
            <a:b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endParaRPr lang="en-US" sz="2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indent="-457200">
              <a:lnSpc>
                <a:spcPts val="3326"/>
              </a:lnSpc>
              <a:spcAft>
                <a:spcPts val="2204"/>
              </a:spcAft>
              <a:buSzPct val="150000"/>
              <a:buFont typeface="Arial" panose="020B0604020202020204" pitchFamily="34" charset="0"/>
              <a:buChar char="•"/>
              <a:defRPr lang="en-US"/>
            </a:pP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Despite the evidence-based interventions to reduce CVD risk, no targeted implementation strategies have been developed for this high-risk population. </a:t>
            </a:r>
          </a:p>
          <a:p>
            <a:pPr marL="457200" indent="-457200">
              <a:lnSpc>
                <a:spcPts val="3326"/>
              </a:lnSpc>
              <a:spcAft>
                <a:spcPts val="800"/>
              </a:spcAft>
              <a:buSzPct val="150000"/>
              <a:buFont typeface="Arial" panose="020B0604020202020204" pitchFamily="34" charset="0"/>
              <a:buChar char="•"/>
              <a:defRPr lang="en-US"/>
            </a:pP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No prior research has studied this population in Uganda.</a:t>
            </a:r>
            <a:b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endParaRPr lang="en-US" sz="2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buSzPct val="150000"/>
              <a:defRPr lang="en-US"/>
            </a:pPr>
            <a:r>
              <a:rPr lang="en-US" sz="3200" b="1" dirty="0">
                <a:solidFill>
                  <a:srgbClr val="2E74DF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PURPOSE</a:t>
            </a:r>
            <a:r>
              <a:rPr lang="en-US" sz="3200" dirty="0">
                <a:solidFill>
                  <a:srgbClr val="2E74DF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</a:t>
            </a: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To assess CVD risk factors and healthcare barriers among urban market vendors, and to identify opportunities to inform future implementation strategies to mitigate CVD risk in this population.</a:t>
            </a:r>
            <a:endParaRPr lang="en-US" sz="2800" spc="26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2800" spc="26" dirty="0">
              <a:latin typeface="Helvetica Neue" panose="02000503000000020004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2800" spc="26" dirty="0">
              <a:latin typeface="Helvetica Neue" panose="02000503000000020004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2800" spc="26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2800" spc="26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2800" spc="26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2800" spc="26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2800" spc="26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br>
              <a:rPr lang="en-US" sz="2800" b="1" spc="26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endParaRPr lang="en-US" sz="2800" b="1" spc="26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300"/>
              </a:spcAft>
              <a:defRPr lang="en-US"/>
            </a:pPr>
            <a:r>
              <a:rPr lang="en-US" sz="2800" b="1" spc="26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Study Design &amp; Population</a:t>
            </a:r>
            <a:r>
              <a:rPr lang="en-US" sz="2800" spc="26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</a:t>
            </a:r>
          </a:p>
          <a:p>
            <a:pPr marL="457200" indent="-457200">
              <a:lnSpc>
                <a:spcPts val="3326"/>
              </a:lnSpc>
              <a:spcAft>
                <a:spcPts val="300"/>
              </a:spcAft>
              <a:buSzPct val="150000"/>
              <a:buFont typeface="Arial" panose="020B0604020202020204" pitchFamily="34" charset="0"/>
              <a:buChar char="•"/>
              <a:defRPr lang="en-US"/>
            </a:pPr>
            <a:r>
              <a:rPr lang="en-US" sz="2800" spc="26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Cross-sectional quantitative </a:t>
            </a:r>
          </a:p>
          <a:p>
            <a:pPr marL="457200" indent="-457200">
              <a:lnSpc>
                <a:spcPts val="3326"/>
              </a:lnSpc>
              <a:spcAft>
                <a:spcPts val="300"/>
              </a:spcAft>
              <a:buSzPct val="150000"/>
              <a:buFont typeface="Arial" panose="020B0604020202020204" pitchFamily="34" charset="0"/>
              <a:buChar char="•"/>
              <a:defRPr lang="en-US"/>
            </a:pPr>
            <a:r>
              <a:rPr lang="en-US" sz="2800" spc="26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Surveys of 360 market vendors in Nakawa Market (central region) and Mbarara Central Market (southwestern region) </a:t>
            </a:r>
          </a:p>
          <a:p>
            <a:pPr marL="457200" indent="-457200">
              <a:lnSpc>
                <a:spcPts val="3326"/>
              </a:lnSpc>
              <a:buSzPct val="150000"/>
              <a:buFont typeface="Arial" panose="020B0604020202020204" pitchFamily="34" charset="0"/>
              <a:buChar char="•"/>
              <a:defRPr lang="en-US"/>
            </a:pPr>
            <a:r>
              <a:rPr lang="en-US" sz="2800" spc="26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Simple random sampling</a:t>
            </a:r>
            <a:br>
              <a:rPr lang="en-US" sz="2800" spc="26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endParaRPr lang="en-US" sz="2800" spc="26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300"/>
              </a:spcAft>
              <a:defRPr lang="en-US"/>
            </a:pPr>
            <a:r>
              <a:rPr lang="en-US" sz="2800" b="1" spc="26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Survey Instruments</a:t>
            </a:r>
            <a:r>
              <a:rPr lang="en-US" sz="2800" spc="26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</a:t>
            </a:r>
          </a:p>
          <a:p>
            <a:pPr marL="457200" indent="-457200">
              <a:lnSpc>
                <a:spcPts val="3326"/>
              </a:lnSpc>
              <a:buSzPct val="150000"/>
              <a:buFont typeface="Arial" panose="020B0604020202020204" pitchFamily="34" charset="0"/>
              <a:buChar char="•"/>
              <a:defRPr lang="en-US"/>
            </a:pPr>
            <a:r>
              <a:rPr lang="en-US" sz="2800" spc="26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Adapted from WHO </a:t>
            </a:r>
            <a:r>
              <a:rPr lang="en-US" sz="2800" spc="26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STEPwise</a:t>
            </a:r>
            <a:r>
              <a:rPr lang="en-US" sz="2800" spc="26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approach to NCD risk factor surveillance (STEPS): </a:t>
            </a:r>
          </a:p>
          <a:p>
            <a:pPr marL="1490662" lvl="1" indent="-457200">
              <a:lnSpc>
                <a:spcPts val="3326"/>
              </a:lnSpc>
              <a:spcBef>
                <a:spcPts val="600"/>
              </a:spcBef>
              <a:buFont typeface="Courier New" panose="02070309020205020404" pitchFamily="49" charset="0"/>
              <a:buChar char="o"/>
              <a:defRPr lang="en-US"/>
            </a:pPr>
            <a:r>
              <a:rPr lang="en-US" sz="2800" spc="26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Sociodemographics</a:t>
            </a:r>
            <a:r>
              <a:rPr lang="en-US" sz="2800" spc="26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, lifestyle and behavioral risk factors, healthcare access, blood pressure &amp; anthropometric measures</a:t>
            </a:r>
          </a:p>
          <a:p>
            <a:pPr marL="469900" indent="-469900">
              <a:lnSpc>
                <a:spcPts val="3326"/>
              </a:lnSpc>
              <a:spcBef>
                <a:spcPts val="900"/>
              </a:spcBef>
              <a:buSzPct val="150000"/>
              <a:buFont typeface="Arial" panose="020B0604020202020204" pitchFamily="34" charset="0"/>
              <a:buChar char="•"/>
              <a:defRPr lang="en-US"/>
            </a:pPr>
            <a:r>
              <a:rPr lang="en-US" sz="2800" spc="26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Full-Day Routine Instrument: </a:t>
            </a:r>
          </a:p>
          <a:p>
            <a:pPr marL="1509713" lvl="1" indent="-481013">
              <a:lnSpc>
                <a:spcPts val="3326"/>
              </a:lnSpc>
              <a:spcBef>
                <a:spcPts val="600"/>
              </a:spcBef>
              <a:buFont typeface="Courier New" panose="02070309020205020404" pitchFamily="49" charset="0"/>
              <a:buChar char="o"/>
              <a:defRPr lang="en-US"/>
            </a:pPr>
            <a:r>
              <a:rPr lang="en-US" sz="2800" spc="26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Daily routines, work patterns, mobility, &amp; context-specific behaviors</a:t>
            </a:r>
            <a:br>
              <a:rPr lang="en-US" sz="2800" spc="26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endParaRPr lang="en-US" sz="2800" spc="26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defRPr lang="en-US"/>
            </a:pPr>
            <a:r>
              <a:rPr lang="en-US" sz="2800" b="1" spc="26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Inclusion Criteria</a:t>
            </a:r>
            <a:r>
              <a:rPr lang="en-US" sz="2800" spc="26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Vendors aged ≥18 years, working in a registered market stall for ≥1 year, able to communicate in English, Luganda, or </a:t>
            </a:r>
            <a:r>
              <a:rPr lang="en-US" sz="2800" spc="26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Runyankole</a:t>
            </a:r>
            <a:r>
              <a:rPr lang="en-US" sz="2800" spc="26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, and providing written informed consent.</a:t>
            </a:r>
            <a:br>
              <a:rPr lang="en-US" sz="2800" spc="26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endParaRPr lang="en-US" sz="2000" spc="26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defRPr lang="en-US"/>
            </a:pPr>
            <a:r>
              <a:rPr lang="en-US" sz="2800" b="1" spc="26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Ethical Approvals</a:t>
            </a:r>
            <a:r>
              <a:rPr lang="en-US" sz="2800" spc="26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Yale IRB, TASO REC (Uganda), &amp; Uganda National Council for Science and Technology (UNCST).</a:t>
            </a: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2800" spc="26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2800" spc="26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2800" spc="26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2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2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2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br>
              <a:rPr lang="en-US" sz="280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br>
              <a:rPr lang="en-US" sz="280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br>
              <a:rPr lang="en-US" sz="280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br>
              <a:rPr lang="en-US" sz="280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endParaRPr lang="en-US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1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1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2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2800" dirty="0">
              <a:effectLst/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2800" dirty="0">
              <a:effectLst/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2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2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2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2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ts val="3326"/>
              </a:lnSpc>
              <a:spcAft>
                <a:spcPts val="2204"/>
              </a:spcAft>
              <a:defRPr lang="en-US"/>
            </a:pPr>
            <a:endParaRPr lang="en-US" sz="2800" spc="26" dirty="0">
              <a:latin typeface="Helvetica Neue" panose="02000503000000020004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1" name="TextBox 4">
            <a:extLst>
              <a:ext uri="{FF2B5EF4-FFF2-40B4-BE49-F238E27FC236}">
                <a16:creationId xmlns:a16="http://schemas.microsoft.com/office/drawing/2014/main" id="{CFDE7DE6-C996-3663-DD68-F4987BFBD73F}"/>
              </a:ext>
            </a:extLst>
          </p:cNvPr>
          <p:cNvSpPr txBox="1"/>
          <p:nvPr/>
        </p:nvSpPr>
        <p:spPr>
          <a:xfrm>
            <a:off x="32543346" y="5097374"/>
            <a:ext cx="10837031" cy="27556330"/>
          </a:xfrm>
          <a:prstGeom prst="rect">
            <a:avLst/>
          </a:prstGeom>
          <a:solidFill>
            <a:srgbClr val="F4FAFF"/>
          </a:solidFill>
          <a:ln>
            <a:noFill/>
          </a:ln>
        </p:spPr>
        <p:txBody>
          <a:bodyPr wrap="square" lIns="731520" tIns="585216" rIns="537170" bIns="537170" anchor="t"/>
          <a:lstStyle/>
          <a:p>
            <a:pPr>
              <a:spcAft>
                <a:spcPts val="2644"/>
              </a:spcAft>
              <a:defRPr lang="en-US"/>
            </a:pPr>
            <a:endParaRPr lang="en-US" sz="1500" spc="26" dirty="0">
              <a:latin typeface="Helvetica Neue" panose="02000503000000020004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marR="0" indent="-457200">
              <a:spcBef>
                <a:spcPts val="0"/>
              </a:spcBef>
              <a:spcAft>
                <a:spcPts val="0"/>
              </a:spcAft>
              <a:buSzPct val="150000"/>
              <a:buFont typeface="Arial" panose="020B0604020202020204" pitchFamily="34" charset="0"/>
              <a:buChar char="•"/>
            </a:pPr>
            <a:endParaRPr lang="en-US" sz="2800" dirty="0">
              <a:effectLst/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marR="0" indent="-457200">
              <a:spcBef>
                <a:spcPts val="0"/>
              </a:spcBef>
              <a:spcAft>
                <a:spcPts val="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Market vendors have long work hours and loss of income when leaving their stalls. This may represent structural and economic barriers that limit their ability to seek preventive and/or chronic care. These could include:</a:t>
            </a:r>
          </a:p>
          <a:p>
            <a:pPr marL="1681163" lvl="1" indent="-411163">
              <a:spcBef>
                <a:spcPts val="120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delayed care-seeking </a:t>
            </a:r>
          </a:p>
          <a:p>
            <a:pPr marL="1681163" lvl="1" indent="-411163">
              <a:buSzPct val="100000"/>
              <a:buFont typeface="Courier New" panose="02070309020205020404" pitchFamily="49" charset="0"/>
              <a:buChar char="o"/>
            </a:pP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underdiagnosis </a:t>
            </a:r>
          </a:p>
          <a:p>
            <a:pPr marL="1681163" lvl="1" indent="-411163">
              <a:buSzPct val="100000"/>
              <a:buFont typeface="Courier New" panose="02070309020205020404" pitchFamily="49" charset="0"/>
              <a:buChar char="o"/>
            </a:pP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low utilization of routine health services</a:t>
            </a:r>
            <a:b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endParaRPr lang="en-US" sz="2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marR="0" indent="-457200">
              <a:spcBef>
                <a:spcPts val="0"/>
              </a:spcBef>
              <a:spcAft>
                <a:spcPts val="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Our findings align with those in other contexts and demonstrate that urban market vendors have a high prevalence of CVD risk factors.</a:t>
            </a:r>
          </a:p>
          <a:p>
            <a:pPr marL="457200" marR="0" indent="-457200">
              <a:spcBef>
                <a:spcPts val="0"/>
              </a:spcBef>
              <a:spcAft>
                <a:spcPts val="0"/>
              </a:spcAft>
              <a:buSzPct val="150000"/>
              <a:buFont typeface="Arial" panose="020B0604020202020204" pitchFamily="34" charset="0"/>
              <a:buChar char="•"/>
            </a:pPr>
            <a:endParaRPr lang="en-US" sz="2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marR="0" indent="-457200">
              <a:spcBef>
                <a:spcPts val="0"/>
              </a:spcBef>
              <a:spcAft>
                <a:spcPts val="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On-site health screening services were rated as most likely to be utilized, suggesting acceptability for workplace-based CVD prevention strategies. </a:t>
            </a:r>
          </a:p>
          <a:p>
            <a:pPr marR="0">
              <a:spcBef>
                <a:spcPts val="0"/>
              </a:spcBef>
              <a:spcAft>
                <a:spcPts val="0"/>
              </a:spcAft>
              <a:buSzPct val="150000"/>
            </a:pPr>
            <a:endParaRPr lang="en-US" sz="2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marR="0" indent="-457200">
              <a:spcBef>
                <a:spcPts val="0"/>
              </a:spcBef>
              <a:spcAft>
                <a:spcPts val="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Our study provides quantitative evidence to guide feasible, market-level interventions aligned with vendors’ daily routines and systemic constraints.</a:t>
            </a:r>
            <a:b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endParaRPr lang="en-US" sz="2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marR="0" indent="-457200">
              <a:spcBef>
                <a:spcPts val="0"/>
              </a:spcBef>
              <a:spcAft>
                <a:spcPts val="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Ongoing vendor and market leadership engagement with our team will be essential to ensure acceptability, uptake, and sustainability of future NCD services in Ugandan markets.</a:t>
            </a:r>
            <a:b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endParaRPr lang="en-US" sz="2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marR="0" indent="-457200">
              <a:spcBef>
                <a:spcPts val="0"/>
              </a:spcBef>
              <a:spcAft>
                <a:spcPts val="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Additional analyses, currently in progress, will help further assess 10-year CVD risk and better understand specific healthcare access barriers.</a:t>
            </a:r>
            <a:endParaRPr lang="en-US" sz="2800" dirty="0">
              <a:effectLst/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marR="0" indent="-457200">
              <a:spcBef>
                <a:spcPts val="0"/>
              </a:spcBef>
              <a:spcAft>
                <a:spcPts val="0"/>
              </a:spcAft>
              <a:buSzPct val="150000"/>
              <a:buFont typeface="Arial" panose="020B0604020202020204" pitchFamily="34" charset="0"/>
              <a:buChar char="•"/>
            </a:pPr>
            <a:endParaRPr lang="en-US" sz="2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marR="0" indent="-457200">
              <a:spcBef>
                <a:spcPts val="0"/>
              </a:spcBef>
              <a:spcAft>
                <a:spcPts val="0"/>
              </a:spcAft>
              <a:buSzPct val="150000"/>
              <a:buFont typeface="Arial" panose="020B0604020202020204" pitchFamily="34" charset="0"/>
              <a:buChar char="•"/>
            </a:pPr>
            <a:endParaRPr lang="en-US" sz="2400" dirty="0">
              <a:effectLst/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R="0">
              <a:spcBef>
                <a:spcPts val="0"/>
              </a:spcBef>
              <a:spcAft>
                <a:spcPts val="0"/>
              </a:spcAft>
              <a:buSzPct val="150000"/>
            </a:pPr>
            <a:endParaRPr lang="en-US" sz="2400" dirty="0">
              <a:effectLst/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indent="-457200">
              <a:buSzPct val="100000"/>
              <a:buFontTx/>
              <a:buAutoNum type="arabicPeriod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indent="-457200">
              <a:buSzPct val="100000"/>
              <a:buFontTx/>
              <a:buAutoNum type="arabicPeriod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indent="-457200">
              <a:buSzPct val="100000"/>
              <a:buFontTx/>
              <a:buAutoNum type="arabicPeriod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indent="-457200">
              <a:buSzPct val="100000"/>
              <a:buFontTx/>
              <a:buAutoNum type="arabicPeriod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indent="-457200">
              <a:buSzPct val="100000"/>
              <a:buFontTx/>
              <a:buAutoNum type="arabicPeriod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indent="-457200">
              <a:buSzPct val="100000"/>
              <a:buFontTx/>
              <a:buAutoNum type="arabicPeriod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indent="-457200">
              <a:buSzPct val="100000"/>
              <a:buFontTx/>
              <a:buAutoNum type="arabicPeriod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indent="-457200">
              <a:buSzPct val="100000"/>
              <a:buFontTx/>
              <a:buAutoNum type="arabicPeriod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indent="-457200">
              <a:buSzPct val="100000"/>
              <a:buFontTx/>
              <a:buAutoNum type="arabicPeriod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indent="-457200">
              <a:buSzPct val="100000"/>
              <a:buFontTx/>
              <a:buAutoNum type="arabicPeriod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indent="-457200">
              <a:buSzPct val="100000"/>
              <a:buFontTx/>
              <a:buAutoNum type="arabicPeriod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indent="-457200">
              <a:buSzPct val="100000"/>
              <a:buFontTx/>
              <a:buAutoNum type="arabicPeriod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indent="-457200">
              <a:buSzPct val="100000"/>
              <a:buFontTx/>
              <a:buAutoNum type="arabicPeriod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indent="-457200">
              <a:buSzPct val="100000"/>
              <a:buFontTx/>
              <a:buAutoNum type="arabicPeriod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indent="-457200">
              <a:buSzPct val="100000"/>
              <a:buFontTx/>
              <a:buAutoNum type="arabicPeriod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indent="-457200">
              <a:buSzPct val="100000"/>
              <a:buFontTx/>
              <a:buAutoNum type="arabicPeriod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defTabSz="914400">
              <a:buSzPct val="15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spc="26" dirty="0">
              <a:latin typeface="Helvetica Neue" panose="02000503000000020004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defTabSz="914400">
              <a:buSzPct val="15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spc="26" dirty="0">
              <a:latin typeface="Helvetica Neue" panose="02000503000000020004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defTabSz="914400">
              <a:buSzPct val="15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spc="26" dirty="0">
              <a:latin typeface="Helvetica Neue" panose="02000503000000020004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defTabSz="914400">
              <a:buSzPct val="15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br>
              <a:rPr lang="en-US" sz="2000" spc="26" dirty="0">
                <a:latin typeface="Helvetica Neue" panose="02000503000000020004"/>
                <a:ea typeface="Helvetica Neue" panose="02000503000000020004" pitchFamily="2" charset="0"/>
                <a:cs typeface="Helvetica Neue" panose="02000503000000020004" pitchFamily="2" charset="0"/>
              </a:rPr>
            </a:br>
            <a:endParaRPr lang="en-US" sz="2000" spc="26" dirty="0">
              <a:latin typeface="Helvetica Neue" panose="02000503000000020004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defTabSz="914400">
              <a:buSzPct val="15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br>
              <a:rPr lang="en-US" sz="2000" spc="26" dirty="0">
                <a:latin typeface="Helvetica Neue" panose="02000503000000020004"/>
                <a:ea typeface="Helvetica Neue" panose="02000503000000020004" pitchFamily="2" charset="0"/>
                <a:cs typeface="Helvetica Neue" panose="02000503000000020004" pitchFamily="2" charset="0"/>
              </a:rPr>
            </a:br>
            <a:endParaRPr lang="en-US" sz="2000" spc="26" dirty="0">
              <a:latin typeface="Helvetica Neue" panose="02000503000000020004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defTabSz="914400">
              <a:buSzPct val="15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spc="26" dirty="0">
              <a:latin typeface="Helvetica Neue" panose="02000503000000020004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defTabSz="914400">
              <a:buSzPct val="15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spc="26" dirty="0">
              <a:latin typeface="Helvetica Neue" panose="02000503000000020004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defTabSz="914400">
              <a:buSzPct val="15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spc="26" dirty="0">
                <a:latin typeface="Helvetica Neue" panose="02000503000000020004"/>
                <a:ea typeface="Helvetica Neue" panose="02000503000000020004" pitchFamily="2" charset="0"/>
                <a:cs typeface="Helvetica Neue" panose="02000503000000020004" pitchFamily="2" charset="0"/>
              </a:rPr>
              <a:t>This project was funded by the Wilbur G. Downs Fellowship and the Lindsay </a:t>
            </a:r>
          </a:p>
          <a:p>
            <a:pPr defTabSz="914400">
              <a:buSzPct val="15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spc="26" dirty="0">
                <a:latin typeface="Helvetica Neue" panose="02000503000000020004"/>
                <a:ea typeface="Helvetica Neue" panose="02000503000000020004" pitchFamily="2" charset="0"/>
                <a:cs typeface="Helvetica Neue" panose="02000503000000020004" pitchFamily="2" charset="0"/>
              </a:rPr>
              <a:t>Fellowship for Research in Africa. Special thanks to the research team, market vendors and leaders, and Uganda Initiative for Integrated Management of Non-Communicable Diseases for their generous contributions.</a:t>
            </a:r>
          </a:p>
          <a:p>
            <a:pPr defTabSz="914400">
              <a:buSzPct val="15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 spc="26" dirty="0">
              <a:latin typeface="Helvetica Neue" panose="02000503000000020004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342900" indent="-342900" defTabSz="914400">
              <a:buSzPct val="150000"/>
              <a:buFont typeface="Arial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 spc="26" dirty="0">
              <a:latin typeface="Helvetica Neue" panose="02000503000000020004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342900" indent="-342900" defTabSz="914400">
              <a:buSzPct val="150000"/>
              <a:buFont typeface="Arial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 spc="26" dirty="0">
              <a:latin typeface="Helvetica Neue" panose="02000503000000020004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indent="-457200" defTabSz="914400">
              <a:buSzPct val="150000"/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 spc="26" dirty="0">
              <a:solidFill>
                <a:srgbClr val="000000"/>
              </a:solidFill>
              <a:latin typeface="Helvetica Neue" panose="02000503000000020004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indent="-457200" defTabSz="914400">
              <a:buSzPct val="150000"/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 spc="26" dirty="0">
                <a:solidFill>
                  <a:srgbClr val="000000"/>
                </a:solidFill>
                <a:latin typeface="Helvetica Neue" panose="02000503000000020004"/>
                <a:ea typeface="Helvetica Neue" panose="02000503000000020004" pitchFamily="2" charset="0"/>
                <a:cs typeface="Helvetica Neue" panose="02000503000000020004" pitchFamily="2" charset="0"/>
              </a:rPr>
              <a:t> Yumi Yang, BA : </a:t>
            </a:r>
            <a:r>
              <a:rPr lang="en-US" sz="2200" spc="26" dirty="0">
                <a:latin typeface="Helvetica Neue" panose="02000503000000020004"/>
                <a:ea typeface="Helvetica Neue" panose="02000503000000020004" pitchFamily="2" charset="0"/>
                <a:cs typeface="Helvetica Neue" panose="02000503000000020004" pitchFamily="2" charset="0"/>
                <a:hlinkClick r:id="rId3"/>
              </a:rPr>
              <a:t>yumi.yang@yale.edu</a:t>
            </a:r>
            <a:endParaRPr lang="en-US" sz="2200" spc="26" dirty="0">
              <a:latin typeface="Helvetica Neue" panose="02000503000000020004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342900" indent="-342900" defTabSz="914400">
              <a:spcBef>
                <a:spcPts val="600"/>
              </a:spcBef>
              <a:buSzPct val="150000"/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 spc="26" dirty="0">
                <a:latin typeface="Helvetica Neue" panose="02000503000000020004"/>
                <a:ea typeface="Helvetica Neue" panose="02000503000000020004" pitchFamily="2" charset="0"/>
                <a:cs typeface="Helvetica Neue" panose="02000503000000020004" pitchFamily="2" charset="0"/>
              </a:rPr>
              <a:t>  Jeremy Schwarz, MD: </a:t>
            </a:r>
            <a:r>
              <a:rPr lang="en-US" sz="2200" spc="26" dirty="0">
                <a:latin typeface="Helvetica Neue" panose="02000503000000020004"/>
                <a:ea typeface="Helvetica Neue" panose="02000503000000020004" pitchFamily="2" charset="0"/>
                <a:cs typeface="Helvetica Neue" panose="02000503000000020004" pitchFamily="2" charset="0"/>
                <a:hlinkClick r:id="rId4"/>
              </a:rPr>
              <a:t>jeremy.schwartz@yale.edu</a:t>
            </a:r>
            <a:br>
              <a:rPr lang="en-US" sz="2000" spc="26" dirty="0">
                <a:latin typeface="Helvetica Neue" panose="02000503000000020004"/>
                <a:ea typeface="Helvetica Neue" panose="02000503000000020004" pitchFamily="2" charset="0"/>
                <a:cs typeface="Helvetica Neue" panose="02000503000000020004" pitchFamily="2" charset="0"/>
              </a:rPr>
            </a:br>
            <a:endParaRPr lang="en-US" sz="2000" spc="26" dirty="0">
              <a:latin typeface="Helvetica Neue" panose="02000503000000020004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defTabSz="914400">
              <a:buSzPct val="15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 spc="26" dirty="0">
              <a:latin typeface="Helvetica Neue" panose="02000503000000020004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342900" indent="-342900" defTabSz="914400">
              <a:buSzPct val="150000"/>
              <a:buFont typeface="Arial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 spc="26" dirty="0">
              <a:latin typeface="Helvetica Neue" panose="02000503000000020004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342900" indent="-342900" defTabSz="914400">
              <a:buSzPct val="150000"/>
              <a:buFont typeface="Arial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 b="0" i="0" u="none" strike="noStrike" kern="1200" cap="none" spc="0" baseline="0" dirty="0">
              <a:uFillTx/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8" name="TextBox 13">
            <a:extLst>
              <a:ext uri="{FF2B5EF4-FFF2-40B4-BE49-F238E27FC236}">
                <a16:creationId xmlns:a16="http://schemas.microsoft.com/office/drawing/2014/main" id="{975A84C9-C400-3C55-6246-4BA187BCF68A}"/>
              </a:ext>
            </a:extLst>
          </p:cNvPr>
          <p:cNvSpPr txBox="1"/>
          <p:nvPr/>
        </p:nvSpPr>
        <p:spPr>
          <a:xfrm>
            <a:off x="2888052" y="623924"/>
            <a:ext cx="38115096" cy="235371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/>
          <a:lstStyle/>
          <a:p>
            <a:pPr algn="ctr">
              <a:lnSpc>
                <a:spcPts val="9558"/>
              </a:lnSpc>
              <a:spcAft>
                <a:spcPts val="1408"/>
              </a:spcAft>
              <a:defRPr lang="en-US"/>
            </a:pPr>
            <a:r>
              <a:rPr lang="en-US" sz="8800" b="1" spc="-80" dirty="0">
                <a:solidFill>
                  <a:srgbClr val="2563C2"/>
                </a:solidFill>
                <a:latin typeface="Helvetica Neue" panose="02000503000000020004"/>
                <a:ea typeface="Helvetica Neue" panose="02000503000000020004" pitchFamily="2" charset="0"/>
                <a:cs typeface="Helvetica Neue" panose="02000503000000020004" pitchFamily="2" charset="0"/>
              </a:rPr>
              <a:t>Assessing Healthcare Barriers and Identifying Implementation Strategies to Mitigate Cardiovascular Risks Among Market Vendors in Uganda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E07B360-2B0B-9A50-3853-ACF79DA835CC}"/>
              </a:ext>
            </a:extLst>
          </p:cNvPr>
          <p:cNvSpPr txBox="1"/>
          <p:nvPr/>
        </p:nvSpPr>
        <p:spPr>
          <a:xfrm>
            <a:off x="899910" y="3158621"/>
            <a:ext cx="42786595" cy="148021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3600" b="1" dirty="0">
                <a:solidFill>
                  <a:srgbClr val="6A6C6C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Yumi Yang, BA</a:t>
            </a:r>
            <a:r>
              <a:rPr lang="en-US" sz="3600" b="1" baseline="30000" dirty="0">
                <a:solidFill>
                  <a:srgbClr val="6A6C6C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</a:t>
            </a:r>
            <a:r>
              <a:rPr lang="en-US" sz="3600" b="1" dirty="0">
                <a:solidFill>
                  <a:srgbClr val="6A6C6C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, Isaac Kimera, MBChB, MMed</a:t>
            </a:r>
            <a:r>
              <a:rPr lang="en-US" sz="3600" b="1" baseline="30000" dirty="0">
                <a:solidFill>
                  <a:srgbClr val="6A6C6C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2</a:t>
            </a:r>
            <a:r>
              <a:rPr lang="en-US" sz="3600" b="1" dirty="0">
                <a:solidFill>
                  <a:srgbClr val="6A6C6C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, Ann Akiteng, MBChB, MPH</a:t>
            </a:r>
            <a:r>
              <a:rPr lang="en-US" sz="3600" b="1" baseline="30000" dirty="0">
                <a:solidFill>
                  <a:srgbClr val="6A6C6C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3</a:t>
            </a:r>
            <a:r>
              <a:rPr lang="en-US" sz="3600" b="1" dirty="0">
                <a:solidFill>
                  <a:srgbClr val="6A6C6C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, Javan </a:t>
            </a:r>
            <a:r>
              <a:rPr lang="en-US" sz="3600" b="1" dirty="0" err="1">
                <a:solidFill>
                  <a:srgbClr val="6A6C6C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Kagenda</a:t>
            </a:r>
            <a:r>
              <a:rPr lang="en-US" sz="3600" b="1" dirty="0">
                <a:solidFill>
                  <a:srgbClr val="6A6C6C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, MBA</a:t>
            </a:r>
            <a:r>
              <a:rPr lang="en-US" sz="3600" b="1" baseline="30000" dirty="0">
                <a:solidFill>
                  <a:srgbClr val="6A6C6C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4</a:t>
            </a:r>
            <a:r>
              <a:rPr lang="en-US" sz="3600" b="1" dirty="0">
                <a:solidFill>
                  <a:srgbClr val="6A6C6C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, Drew Cameron, PhD, MA</a:t>
            </a:r>
            <a:r>
              <a:rPr lang="en-US" sz="4000" b="1" baseline="30000" dirty="0">
                <a:solidFill>
                  <a:srgbClr val="6A6C6C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</a:t>
            </a:r>
            <a:r>
              <a:rPr lang="en-US" sz="3600" b="1" dirty="0">
                <a:solidFill>
                  <a:srgbClr val="6A6C6C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, Isaac </a:t>
            </a:r>
            <a:r>
              <a:rPr lang="en-US" sz="3600" b="1" dirty="0" err="1">
                <a:solidFill>
                  <a:srgbClr val="6A6C6C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Ssinabulya</a:t>
            </a:r>
            <a:r>
              <a:rPr lang="en-US" sz="3600" b="1" dirty="0">
                <a:solidFill>
                  <a:srgbClr val="6A6C6C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, MBChB, MMed</a:t>
            </a:r>
            <a:r>
              <a:rPr lang="en-US" sz="3600" b="1" baseline="30000" dirty="0">
                <a:solidFill>
                  <a:srgbClr val="6A6C6C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5</a:t>
            </a:r>
            <a:r>
              <a:rPr lang="en-US" sz="3600" b="1" dirty="0">
                <a:solidFill>
                  <a:srgbClr val="6A6C6C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and Jeremy I. Schwartz, MD</a:t>
            </a:r>
            <a:r>
              <a:rPr lang="en-US" sz="3600" b="1" baseline="30000" dirty="0">
                <a:solidFill>
                  <a:srgbClr val="6A6C6C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6</a:t>
            </a:r>
            <a:br>
              <a:rPr lang="en-US" sz="3600" b="1" dirty="0">
                <a:solidFill>
                  <a:srgbClr val="6A6C6C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(1) Yale School of Public Health, New Haven, CT, (2)Makerere University Joint AIDS Program, Kampala, Uganda, (3) Uganda Initiative for Integrated Management of Non-communicable Diseases, Kampala, Uganda, </a:t>
            </a:r>
          </a:p>
          <a:p>
            <a:pPr algn="ctr">
              <a:lnSpc>
                <a:spcPct val="110000"/>
              </a:lnSpc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(4) Development Initiatives International, Kampala, Uganda, (5)Makerere University College of Health Sciences, Kampala, Uganda, (6) Yale School of Medicine, New Haven, CT</a:t>
            </a:r>
          </a:p>
        </p:txBody>
      </p:sp>
      <p:sp>
        <p:nvSpPr>
          <p:cNvPr id="50" name="TextBox 6">
            <a:extLst>
              <a:ext uri="{FF2B5EF4-FFF2-40B4-BE49-F238E27FC236}">
                <a16:creationId xmlns:a16="http://schemas.microsoft.com/office/drawing/2014/main" id="{2A8ED635-0BE3-CE9D-71A2-557BCD194DDF}"/>
              </a:ext>
            </a:extLst>
          </p:cNvPr>
          <p:cNvSpPr txBox="1"/>
          <p:nvPr/>
        </p:nvSpPr>
        <p:spPr>
          <a:xfrm>
            <a:off x="13700592" y="5190637"/>
            <a:ext cx="18315132" cy="27463068"/>
          </a:xfrm>
          <a:prstGeom prst="rect">
            <a:avLst/>
          </a:prstGeom>
          <a:solidFill>
            <a:srgbClr val="F4FAFF"/>
          </a:solidFill>
          <a:ln>
            <a:noFill/>
          </a:ln>
        </p:spPr>
        <p:txBody>
          <a:bodyPr wrap="square" lIns="731520" tIns="585216" rIns="537170" bIns="537170" anchor="t"/>
          <a:lstStyle/>
          <a:p>
            <a:pPr>
              <a:lnSpc>
                <a:spcPts val="5120"/>
              </a:lnSpc>
              <a:spcAft>
                <a:spcPts val="2644"/>
              </a:spcAft>
              <a:defRPr lang="en-US"/>
            </a:pPr>
            <a:endParaRPr lang="en-US" sz="5600" spc="-28" dirty="0">
              <a:solidFill>
                <a:srgbClr val="0070C0"/>
              </a:solidFill>
              <a:latin typeface="Helvetica Neue" panose="02000503000000020004"/>
              <a:ea typeface="Garamond" charset="77"/>
              <a:cs typeface="Garamond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EF8E1B-EB3F-092E-68FE-CB2C268ACA6A}"/>
              </a:ext>
            </a:extLst>
          </p:cNvPr>
          <p:cNvSpPr txBox="1"/>
          <p:nvPr/>
        </p:nvSpPr>
        <p:spPr>
          <a:xfrm>
            <a:off x="574883" y="5175256"/>
            <a:ext cx="12683800" cy="1015663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25000"/>
                  <a:lumOff val="75000"/>
                </a:schemeClr>
              </a:gs>
              <a:gs pos="50000">
                <a:schemeClr val="tx1">
                  <a:lumMod val="25000"/>
                  <a:lumOff val="75000"/>
                  <a:tint val="44500"/>
                  <a:satMod val="160000"/>
                </a:schemeClr>
              </a:gs>
              <a:gs pos="100000">
                <a:schemeClr val="tx1">
                  <a:lumMod val="25000"/>
                  <a:lumOff val="75000"/>
                  <a:tint val="23500"/>
                  <a:satMod val="160000"/>
                </a:schemeClr>
              </a:gs>
            </a:gsLst>
            <a:lin ang="13500000" scaled="1"/>
            <a:tileRect/>
          </a:gradFill>
          <a:ln w="12700">
            <a:solidFill>
              <a:schemeClr val="tx1">
                <a:lumMod val="25000"/>
                <a:lumOff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2E74DF"/>
                </a:solidFill>
              </a:rPr>
              <a:t>INTRODUCTION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491845-C476-7CD5-C9C9-4BA00CC02342}"/>
              </a:ext>
            </a:extLst>
          </p:cNvPr>
          <p:cNvSpPr txBox="1"/>
          <p:nvPr/>
        </p:nvSpPr>
        <p:spPr>
          <a:xfrm>
            <a:off x="533600" y="17114383"/>
            <a:ext cx="12725083" cy="1015662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25000"/>
                  <a:lumOff val="75000"/>
                </a:schemeClr>
              </a:gs>
              <a:gs pos="50000">
                <a:schemeClr val="tx1">
                  <a:lumMod val="25000"/>
                  <a:lumOff val="75000"/>
                  <a:tint val="44500"/>
                  <a:satMod val="160000"/>
                </a:schemeClr>
              </a:gs>
              <a:gs pos="100000">
                <a:schemeClr val="tx1">
                  <a:lumMod val="25000"/>
                  <a:lumOff val="75000"/>
                  <a:tint val="23500"/>
                  <a:satMod val="160000"/>
                </a:schemeClr>
              </a:gs>
            </a:gsLst>
            <a:lin ang="13500000" scaled="1"/>
            <a:tileRect/>
          </a:gradFill>
          <a:ln w="12700">
            <a:solidFill>
              <a:schemeClr val="tx1">
                <a:lumMod val="25000"/>
                <a:lumOff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2E74DF"/>
                </a:solidFill>
              </a:rPr>
              <a:t>METHODS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87F484A-FB36-BAED-31E0-33388D3E08D6}"/>
              </a:ext>
            </a:extLst>
          </p:cNvPr>
          <p:cNvSpPr txBox="1"/>
          <p:nvPr/>
        </p:nvSpPr>
        <p:spPr>
          <a:xfrm>
            <a:off x="32439503" y="5171399"/>
            <a:ext cx="11050066" cy="1015663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25000"/>
                  <a:lumOff val="75000"/>
                </a:schemeClr>
              </a:gs>
              <a:gs pos="50000">
                <a:schemeClr val="tx1">
                  <a:lumMod val="25000"/>
                  <a:lumOff val="75000"/>
                  <a:tint val="44500"/>
                  <a:satMod val="160000"/>
                </a:schemeClr>
              </a:gs>
              <a:gs pos="100000">
                <a:schemeClr val="tx1">
                  <a:lumMod val="25000"/>
                  <a:lumOff val="75000"/>
                  <a:tint val="23500"/>
                  <a:satMod val="160000"/>
                </a:schemeClr>
              </a:gs>
            </a:gsLst>
            <a:lin ang="13500000" scaled="1"/>
            <a:tileRect/>
          </a:gradFill>
          <a:ln w="12700">
            <a:solidFill>
              <a:schemeClr val="tx1">
                <a:lumMod val="25000"/>
                <a:lumOff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2E74DF"/>
                </a:solidFill>
              </a:rPr>
              <a:t>CONCLUSION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DD44639-1721-0DE8-4D90-E4DC248D1563}"/>
              </a:ext>
            </a:extLst>
          </p:cNvPr>
          <p:cNvSpPr txBox="1"/>
          <p:nvPr/>
        </p:nvSpPr>
        <p:spPr>
          <a:xfrm>
            <a:off x="32457632" y="27564615"/>
            <a:ext cx="10999279" cy="861774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25000"/>
                  <a:lumOff val="75000"/>
                </a:schemeClr>
              </a:gs>
              <a:gs pos="50000">
                <a:schemeClr val="tx1">
                  <a:lumMod val="25000"/>
                  <a:lumOff val="75000"/>
                  <a:tint val="44500"/>
                  <a:satMod val="160000"/>
                </a:schemeClr>
              </a:gs>
              <a:gs pos="100000">
                <a:schemeClr val="tx1">
                  <a:lumMod val="25000"/>
                  <a:lumOff val="75000"/>
                  <a:tint val="23500"/>
                  <a:satMod val="160000"/>
                </a:schemeClr>
              </a:gs>
            </a:gsLst>
            <a:lin ang="13500000" scaled="1"/>
            <a:tileRect/>
          </a:gradFill>
          <a:ln w="12700">
            <a:solidFill>
              <a:schemeClr val="tx1">
                <a:lumMod val="25000"/>
                <a:lumOff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solidFill>
                  <a:srgbClr val="2E74DF"/>
                </a:solidFill>
              </a:rPr>
              <a:t>ACKNOWLEDGEMENTS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C905626-C718-49C1-E9DD-714D5FAF93AC}"/>
              </a:ext>
            </a:extLst>
          </p:cNvPr>
          <p:cNvSpPr txBox="1"/>
          <p:nvPr/>
        </p:nvSpPr>
        <p:spPr>
          <a:xfrm>
            <a:off x="13617148" y="5171400"/>
            <a:ext cx="18614558" cy="1015662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25000"/>
                  <a:lumOff val="75000"/>
                </a:schemeClr>
              </a:gs>
              <a:gs pos="50000">
                <a:schemeClr val="tx1">
                  <a:lumMod val="25000"/>
                  <a:lumOff val="75000"/>
                  <a:tint val="44500"/>
                  <a:satMod val="160000"/>
                </a:schemeClr>
              </a:gs>
              <a:gs pos="100000">
                <a:schemeClr val="tx1">
                  <a:lumMod val="25000"/>
                  <a:lumOff val="75000"/>
                  <a:tint val="23500"/>
                  <a:satMod val="160000"/>
                </a:schemeClr>
              </a:gs>
            </a:gsLst>
            <a:lin ang="13500000" scaled="1"/>
            <a:tileRect/>
          </a:gradFill>
          <a:ln w="12700">
            <a:solidFill>
              <a:schemeClr val="tx1">
                <a:lumMod val="25000"/>
                <a:lumOff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2E74DF"/>
                </a:solidFill>
              </a:rPr>
              <a:t>PRELIMINARY FINDINGS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EB94825-7DFA-52F0-C6D3-62F4677CCAFC}"/>
              </a:ext>
            </a:extLst>
          </p:cNvPr>
          <p:cNvSpPr txBox="1"/>
          <p:nvPr/>
        </p:nvSpPr>
        <p:spPr>
          <a:xfrm>
            <a:off x="14100891" y="6663349"/>
            <a:ext cx="838756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5E87FF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Participants Sociodemographic and Health-Related Characteristics</a:t>
            </a:r>
            <a:endParaRPr lang="en-US" sz="3400" b="1" spc="54" dirty="0">
              <a:solidFill>
                <a:srgbClr val="5E87FF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6A42A41-FD28-4409-F139-C5E5CD6D86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06248" y="797681"/>
            <a:ext cx="2584952" cy="1945377"/>
          </a:xfrm>
          <a:prstGeom prst="rect">
            <a:avLst/>
          </a:prstGeom>
          <a:ln>
            <a:solidFill>
              <a:schemeClr val="tx1">
                <a:lumMod val="25000"/>
                <a:lumOff val="75000"/>
              </a:schemeClr>
            </a:solidFill>
          </a:ln>
        </p:spPr>
      </p:pic>
      <p:graphicFrame>
        <p:nvGraphicFramePr>
          <p:cNvPr id="25" name="Diagram 24">
            <a:extLst>
              <a:ext uri="{FF2B5EF4-FFF2-40B4-BE49-F238E27FC236}">
                <a16:creationId xmlns:a16="http://schemas.microsoft.com/office/drawing/2014/main" id="{C98D7796-15C4-A5DE-057D-764DFBF506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888593"/>
              </p:ext>
            </p:extLst>
          </p:nvPr>
        </p:nvGraphicFramePr>
        <p:xfrm>
          <a:off x="2659452" y="16809583"/>
          <a:ext cx="8824266" cy="7422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28" name="Picture 27" descr="A person sitting next to another person&#10;&#10;AI-generated content may be incorrect.">
            <a:extLst>
              <a:ext uri="{FF2B5EF4-FFF2-40B4-BE49-F238E27FC236}">
                <a16:creationId xmlns:a16="http://schemas.microsoft.com/office/drawing/2014/main" id="{EEA48356-2696-180F-B60A-9AF1702D71EA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t="15522"/>
          <a:stretch>
            <a:fillRect/>
          </a:stretch>
        </p:blipFill>
        <p:spPr>
          <a:xfrm>
            <a:off x="38329574" y="19281164"/>
            <a:ext cx="3421395" cy="3930523"/>
          </a:xfrm>
          <a:prstGeom prst="rect">
            <a:avLst/>
          </a:prstGeom>
        </p:spPr>
      </p:pic>
      <p:pic>
        <p:nvPicPr>
          <p:cNvPr id="30" name="Picture 29" descr="A group of people at a market&#10;&#10;AI-generated content may be incorrect.">
            <a:extLst>
              <a:ext uri="{FF2B5EF4-FFF2-40B4-BE49-F238E27FC236}">
                <a16:creationId xmlns:a16="http://schemas.microsoft.com/office/drawing/2014/main" id="{D645A411-3721-C3C9-B5EC-33786AFADB5B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-900" t="16684" r="900" b="-5875"/>
          <a:stretch>
            <a:fillRect/>
          </a:stretch>
        </p:blipFill>
        <p:spPr>
          <a:xfrm>
            <a:off x="34049051" y="19281164"/>
            <a:ext cx="4169657" cy="4196283"/>
          </a:xfrm>
          <a:prstGeom prst="rect">
            <a:avLst/>
          </a:prstGeom>
          <a:ln>
            <a:noFill/>
          </a:ln>
        </p:spPr>
      </p:pic>
      <p:sp>
        <p:nvSpPr>
          <p:cNvPr id="34" name="TextBox 10">
            <a:extLst>
              <a:ext uri="{FF2B5EF4-FFF2-40B4-BE49-F238E27FC236}">
                <a16:creationId xmlns:a16="http://schemas.microsoft.com/office/drawing/2014/main" id="{D180D71D-40B8-E7F1-33CD-3738C2BD53C8}"/>
              </a:ext>
            </a:extLst>
          </p:cNvPr>
          <p:cNvSpPr txBox="1"/>
          <p:nvPr/>
        </p:nvSpPr>
        <p:spPr>
          <a:xfrm>
            <a:off x="14143187" y="19159548"/>
            <a:ext cx="8545920" cy="192407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/>
          <a:lstStyle/>
          <a:p>
            <a:pPr>
              <a:lnSpc>
                <a:spcPts val="2660"/>
              </a:lnSpc>
              <a:defRPr lang="en-US"/>
            </a:pPr>
            <a:r>
              <a:rPr lang="en-US" sz="2600" spc="26" dirty="0">
                <a:solidFill>
                  <a:srgbClr val="5E87FF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Table 1</a:t>
            </a:r>
            <a:r>
              <a:rPr sz="2600" spc="26" dirty="0">
                <a:solidFill>
                  <a:srgbClr val="5E87FF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. </a:t>
            </a:r>
            <a:r>
              <a:rPr lang="en-US" sz="2600" dirty="0">
                <a:solidFill>
                  <a:srgbClr val="5E87FF"/>
                </a:solidFill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Descriptive statistics of market vendors by site</a:t>
            </a:r>
            <a:br>
              <a:rPr lang="en-US" sz="2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2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P-values were calculated using Welch's t-test or chi-squared test </a:t>
            </a:r>
          </a:p>
          <a:p>
            <a:pPr>
              <a:lnSpc>
                <a:spcPts val="2660"/>
              </a:lnSpc>
              <a:defRPr lang="en-US"/>
            </a:pPr>
            <a:r>
              <a:rPr lang="en-US" sz="2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(*; P &lt; 0.05, **; P &lt; 0.001). Continuous variables are shown as Mean ± SD; categorical as n (%). Income reported in USD (1 USD = 3475 UGX).</a:t>
            </a:r>
            <a:endParaRPr lang="en-US" sz="2000" dirty="0">
              <a:effectLst/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4" name="TextBox 10">
            <a:extLst>
              <a:ext uri="{FF2B5EF4-FFF2-40B4-BE49-F238E27FC236}">
                <a16:creationId xmlns:a16="http://schemas.microsoft.com/office/drawing/2014/main" id="{97AEADDE-B915-C4B2-4B8A-1D466369CCFE}"/>
              </a:ext>
            </a:extLst>
          </p:cNvPr>
          <p:cNvSpPr txBox="1"/>
          <p:nvPr/>
        </p:nvSpPr>
        <p:spPr>
          <a:xfrm>
            <a:off x="14184960" y="30311582"/>
            <a:ext cx="8351621" cy="203306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/>
          <a:lstStyle/>
          <a:p>
            <a:r>
              <a:rPr sz="2800" b="1" spc="26" dirty="0">
                <a:solidFill>
                  <a:srgbClr val="5E87FF"/>
                </a:solidFill>
                <a:latin typeface="Helvetica Neue" panose="02000503000000020004"/>
                <a:ea typeface="Helvetica Neue" panose="02000503000000020004" pitchFamily="2" charset="0"/>
                <a:cs typeface="Helvetica Neue" panose="02000503000000020004" pitchFamily="2" charset="0"/>
              </a:rPr>
              <a:t>Figure </a:t>
            </a:r>
            <a:r>
              <a:rPr lang="en-US" sz="2800" b="1" spc="26" dirty="0">
                <a:solidFill>
                  <a:srgbClr val="5E87FF"/>
                </a:solidFill>
                <a:latin typeface="Helvetica Neue" panose="02000503000000020004"/>
                <a:ea typeface="Helvetica Neue" panose="02000503000000020004" pitchFamily="2" charset="0"/>
                <a:cs typeface="Helvetica Neue" panose="02000503000000020004" pitchFamily="2" charset="0"/>
              </a:rPr>
              <a:t>2</a:t>
            </a:r>
            <a:r>
              <a:rPr sz="2800" b="1" spc="26" dirty="0">
                <a:solidFill>
                  <a:srgbClr val="5E87FF"/>
                </a:solidFill>
                <a:latin typeface="Helvetica Neue" panose="02000503000000020004"/>
                <a:ea typeface="Helvetica Neue" panose="02000503000000020004" pitchFamily="2" charset="0"/>
                <a:cs typeface="Helvetica Neue" panose="02000503000000020004" pitchFamily="2" charset="0"/>
              </a:rPr>
              <a:t>. </a:t>
            </a:r>
            <a:r>
              <a:rPr lang="en-US" sz="2800" b="1" dirty="0">
                <a:solidFill>
                  <a:srgbClr val="5E87FF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Distribution of physical activity (PA) patterns among market vendors</a:t>
            </a:r>
            <a:endParaRPr lang="en-US" sz="2800" b="1" spc="54" dirty="0">
              <a:solidFill>
                <a:srgbClr val="5E87FF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pic>
        <p:nvPicPr>
          <p:cNvPr id="11" name="Picture 10" descr="Table of the study results for the study&#10;&#10;AI-generated content may be incorrect.">
            <a:extLst>
              <a:ext uri="{FF2B5EF4-FFF2-40B4-BE49-F238E27FC236}">
                <a16:creationId xmlns:a16="http://schemas.microsoft.com/office/drawing/2014/main" id="{512DC7CC-9E1D-4DDF-B5AD-73E061FCBED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136835" y="10775083"/>
            <a:ext cx="8399263" cy="8151314"/>
          </a:xfrm>
          <a:prstGeom prst="rect">
            <a:avLst/>
          </a:prstGeom>
        </p:spPr>
      </p:pic>
      <p:sp>
        <p:nvSpPr>
          <p:cNvPr id="26" name="TextBox 10">
            <a:extLst>
              <a:ext uri="{FF2B5EF4-FFF2-40B4-BE49-F238E27FC236}">
                <a16:creationId xmlns:a16="http://schemas.microsoft.com/office/drawing/2014/main" id="{D86D68A3-C5A8-7C81-9DC0-186BB449BCD8}"/>
              </a:ext>
            </a:extLst>
          </p:cNvPr>
          <p:cNvSpPr txBox="1"/>
          <p:nvPr/>
        </p:nvSpPr>
        <p:spPr>
          <a:xfrm>
            <a:off x="23038847" y="19159548"/>
            <a:ext cx="8348702" cy="128321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/>
          <a:lstStyle/>
          <a:p>
            <a:pPr>
              <a:defRPr lang="en-US"/>
            </a:pPr>
            <a:r>
              <a:rPr lang="en-US" sz="2800" b="1" spc="26" dirty="0">
                <a:solidFill>
                  <a:srgbClr val="5E87FF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Figure 1</a:t>
            </a:r>
            <a:r>
              <a:rPr sz="2800" b="1" spc="26" dirty="0">
                <a:solidFill>
                  <a:srgbClr val="5E87FF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. </a:t>
            </a:r>
            <a:r>
              <a:rPr lang="en-US" sz="2800" b="1" dirty="0">
                <a:solidFill>
                  <a:srgbClr val="5E87FF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Distribution of blood pressure categories among market vendors in Kampala and Mbarara</a:t>
            </a:r>
            <a:endParaRPr lang="en-US" sz="2800" b="1" dirty="0">
              <a:effectLst/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51896DF-2680-5B1A-8F17-3EA6AFBA756E}"/>
              </a:ext>
            </a:extLst>
          </p:cNvPr>
          <p:cNvSpPr txBox="1"/>
          <p:nvPr/>
        </p:nvSpPr>
        <p:spPr>
          <a:xfrm>
            <a:off x="14143186" y="8055863"/>
            <a:ext cx="8387565" cy="2677656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tx1">
                <a:lumMod val="25000"/>
                <a:lumOff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Sex</a:t>
            </a: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74% women</a:t>
            </a:r>
            <a:endParaRPr lang="en-US" sz="2800" b="1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r>
              <a:rPr lang="en-US" sz="28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Mean age</a:t>
            </a: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45.6 years</a:t>
            </a:r>
          </a:p>
          <a:p>
            <a:r>
              <a:rPr lang="en-US" sz="28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Average monthly income</a:t>
            </a: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~170 USD</a:t>
            </a:r>
          </a:p>
          <a:p>
            <a:r>
              <a:rPr lang="en-US" sz="28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Work schedule</a:t>
            </a: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~11 hours/day, ~6 days/week</a:t>
            </a:r>
          </a:p>
          <a:p>
            <a:r>
              <a:rPr lang="en-US" sz="28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Educational attainment</a:t>
            </a:r>
            <a:r>
              <a:rPr lang="en-US" sz="2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51% had no formal schooling or only primary education</a:t>
            </a:r>
          </a:p>
        </p:txBody>
      </p:sp>
      <p:pic>
        <p:nvPicPr>
          <p:cNvPr id="31" name="Picture 30" descr="A graph with a bar and text&#10;&#10;AI-generated content may be incorrect.">
            <a:extLst>
              <a:ext uri="{FF2B5EF4-FFF2-40B4-BE49-F238E27FC236}">
                <a16:creationId xmlns:a16="http://schemas.microsoft.com/office/drawing/2014/main" id="{83DBA0DE-85AF-FD23-0282-CD76D05E4B2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000747" y="21718721"/>
            <a:ext cx="8441649" cy="6353359"/>
          </a:xfrm>
          <a:prstGeom prst="rect">
            <a:avLst/>
          </a:prstGeom>
          <a:ln w="12700">
            <a:solidFill>
              <a:schemeClr val="tx1">
                <a:lumMod val="25000"/>
                <a:lumOff val="75000"/>
              </a:schemeClr>
            </a:solidFill>
          </a:ln>
        </p:spPr>
      </p:pic>
      <p:sp>
        <p:nvSpPr>
          <p:cNvPr id="35" name="TextBox 10">
            <a:extLst>
              <a:ext uri="{FF2B5EF4-FFF2-40B4-BE49-F238E27FC236}">
                <a16:creationId xmlns:a16="http://schemas.microsoft.com/office/drawing/2014/main" id="{E58E0690-EA43-FF77-3CF1-728E2F1A2F09}"/>
              </a:ext>
            </a:extLst>
          </p:cNvPr>
          <p:cNvSpPr txBox="1"/>
          <p:nvPr/>
        </p:nvSpPr>
        <p:spPr>
          <a:xfrm>
            <a:off x="23000747" y="28534696"/>
            <a:ext cx="8519357" cy="128321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/>
          <a:lstStyle/>
          <a:p>
            <a:pPr>
              <a:defRPr lang="en-US"/>
            </a:pPr>
            <a:r>
              <a:rPr lang="en-US" sz="2800" b="1" dirty="0">
                <a:solidFill>
                  <a:srgbClr val="5E87FF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Figure 3. Market vendors’ perceived likelihood of participating in on-site health screening services, such as blood pressure and blood glucose checks</a:t>
            </a:r>
            <a:endParaRPr lang="en-US" sz="2800" b="1" dirty="0">
              <a:effectLst/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pic>
        <p:nvPicPr>
          <p:cNvPr id="51" name="Picture 50" descr="A market with many fruits and vegetables&#10;&#10;AI-generated content may be incorrect.">
            <a:extLst>
              <a:ext uri="{FF2B5EF4-FFF2-40B4-BE49-F238E27FC236}">
                <a16:creationId xmlns:a16="http://schemas.microsoft.com/office/drawing/2014/main" id="{8F419041-3837-DF2D-7A80-CBDCB295FAD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7268750" y="23309775"/>
            <a:ext cx="4482219" cy="3853752"/>
          </a:xfrm>
          <a:prstGeom prst="rect">
            <a:avLst/>
          </a:prstGeom>
        </p:spPr>
      </p:pic>
      <p:pic>
        <p:nvPicPr>
          <p:cNvPr id="53" name="Picture 52" descr="A person taking a blood pressure of a person&#10;&#10;AI-generated content may be incorrect.">
            <a:extLst>
              <a:ext uri="{FF2B5EF4-FFF2-40B4-BE49-F238E27FC236}">
                <a16:creationId xmlns:a16="http://schemas.microsoft.com/office/drawing/2014/main" id="{787F1186-DC7A-C4E3-3A6B-D96FCC4212C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069833" y="23309774"/>
            <a:ext cx="3108527" cy="3853752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410A5395-15BC-930B-4B38-67A6E414FF63}"/>
              </a:ext>
            </a:extLst>
          </p:cNvPr>
          <p:cNvSpPr txBox="1"/>
          <p:nvPr/>
        </p:nvSpPr>
        <p:spPr>
          <a:xfrm>
            <a:off x="32457632" y="30635165"/>
            <a:ext cx="10999280" cy="861774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25000"/>
                  <a:lumOff val="75000"/>
                </a:schemeClr>
              </a:gs>
              <a:gs pos="50000">
                <a:schemeClr val="tx1">
                  <a:lumMod val="25000"/>
                  <a:lumOff val="75000"/>
                  <a:tint val="44500"/>
                  <a:satMod val="160000"/>
                </a:schemeClr>
              </a:gs>
              <a:gs pos="100000">
                <a:schemeClr val="tx1">
                  <a:lumMod val="25000"/>
                  <a:lumOff val="75000"/>
                  <a:tint val="23500"/>
                  <a:satMod val="160000"/>
                </a:schemeClr>
              </a:gs>
            </a:gsLst>
            <a:lin ang="13500000" scaled="1"/>
            <a:tileRect/>
          </a:gradFill>
          <a:ln w="12700">
            <a:solidFill>
              <a:schemeClr val="tx1">
                <a:lumMod val="25000"/>
                <a:lumOff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solidFill>
                  <a:srgbClr val="2E74DF"/>
                </a:solidFill>
              </a:rPr>
              <a:t>CONTACT</a:t>
            </a:r>
          </a:p>
        </p:txBody>
      </p:sp>
      <p:pic>
        <p:nvPicPr>
          <p:cNvPr id="9" name="Picture 8" descr="A screenshot of a graph&#10;&#10;AI-generated content may be incorrect.">
            <a:extLst>
              <a:ext uri="{FF2B5EF4-FFF2-40B4-BE49-F238E27FC236}">
                <a16:creationId xmlns:a16="http://schemas.microsoft.com/office/drawing/2014/main" id="{27DE874C-E43A-ED15-7D13-92C48CFD156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3032480" y="8063470"/>
            <a:ext cx="8441649" cy="10870534"/>
          </a:xfrm>
          <a:prstGeom prst="rect">
            <a:avLst/>
          </a:prstGeom>
          <a:ln w="12700">
            <a:solidFill>
              <a:schemeClr val="tx1">
                <a:lumMod val="25000"/>
                <a:lumOff val="75000"/>
              </a:schemeClr>
            </a:solidFill>
          </a:ln>
        </p:spPr>
      </p:pic>
      <p:pic>
        <p:nvPicPr>
          <p:cNvPr id="42" name="Picture 41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698234F1-D0AD-693F-8E4E-436E56B3376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532699" y="29270515"/>
            <a:ext cx="1903111" cy="1903111"/>
          </a:xfrm>
          <a:prstGeom prst="rect">
            <a:avLst/>
          </a:prstGeom>
        </p:spPr>
      </p:pic>
      <p:pic>
        <p:nvPicPr>
          <p:cNvPr id="46" name="Picture 4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31C79F14-8FDB-C467-8FE4-331D159185B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9539790" y="29822587"/>
            <a:ext cx="2043689" cy="699246"/>
          </a:xfrm>
          <a:prstGeom prst="rect">
            <a:avLst/>
          </a:prstGeom>
        </p:spPr>
      </p:pic>
      <p:pic>
        <p:nvPicPr>
          <p:cNvPr id="61" name="Picture 60" descr="A pie chart with numbers and percentages&#10;&#10;AI-generated content may be incorrect.">
            <a:extLst>
              <a:ext uri="{FF2B5EF4-FFF2-40B4-BE49-F238E27FC236}">
                <a16:creationId xmlns:a16="http://schemas.microsoft.com/office/drawing/2014/main" id="{AFB168C4-D4A9-36C8-EEA0-6794AEBCA1BF}"/>
              </a:ext>
            </a:extLst>
          </p:cNvPr>
          <p:cNvPicPr>
            <a:picLocks noChangeAspect="1"/>
          </p:cNvPicPr>
          <p:nvPr/>
        </p:nvPicPr>
        <p:blipFill>
          <a:blip r:embed="rId20"/>
          <a:srcRect t="4615"/>
          <a:stretch>
            <a:fillRect/>
          </a:stretch>
        </p:blipFill>
        <p:spPr>
          <a:xfrm>
            <a:off x="14184960" y="21680465"/>
            <a:ext cx="8319898" cy="8368982"/>
          </a:xfrm>
          <a:prstGeom prst="rect">
            <a:avLst/>
          </a:prstGeom>
          <a:ln w="12700">
            <a:solidFill>
              <a:schemeClr val="tx1">
                <a:lumMod val="25000"/>
                <a:lumOff val="75000"/>
              </a:schemeClr>
            </a:solidFill>
          </a:ln>
        </p:spPr>
      </p:pic>
      <p:pic>
        <p:nvPicPr>
          <p:cNvPr id="67" name="Picture 66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4A358EF6-986D-42CE-44EF-58CEFC4A00D3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4244299" y="18476049"/>
            <a:ext cx="2893262" cy="402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7026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SCF EVENT">
      <a:dk1>
        <a:srgbClr val="052049"/>
      </a:dk1>
      <a:lt1>
        <a:srgbClr val="FFFFFF"/>
      </a:lt1>
      <a:dk2>
        <a:srgbClr val="052049"/>
      </a:dk2>
      <a:lt2>
        <a:srgbClr val="FFFFFF"/>
      </a:lt2>
      <a:accent1>
        <a:srgbClr val="178CCB"/>
      </a:accent1>
      <a:accent2>
        <a:srgbClr val="16A0AC"/>
      </a:accent2>
      <a:accent3>
        <a:srgbClr val="84C135"/>
      </a:accent3>
      <a:accent4>
        <a:srgbClr val="B3E2E7"/>
      </a:accent4>
      <a:accent5>
        <a:srgbClr val="0F388A"/>
      </a:accent5>
      <a:accent6>
        <a:srgbClr val="8A8BE3"/>
      </a:accent6>
      <a:hlink>
        <a:srgbClr val="178CCB"/>
      </a:hlink>
      <a:folHlink>
        <a:srgbClr val="5F5F5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232C6B6058DD42865E4BFB9ECD0218" ma:contentTypeVersion="18" ma:contentTypeDescription="Create a new document." ma:contentTypeScope="" ma:versionID="5d7db46cbe5b12bd7e1ec87181eee38c">
  <xsd:schema xmlns:xsd="http://www.w3.org/2001/XMLSchema" xmlns:xs="http://www.w3.org/2001/XMLSchema" xmlns:p="http://schemas.microsoft.com/office/2006/metadata/properties" xmlns:ns2="d40cc71d-34a6-4893-bc10-d192d81b397c" xmlns:ns3="e28cc878-cea8-4bc3-acb8-a3fb9ba10c97" targetNamespace="http://schemas.microsoft.com/office/2006/metadata/properties" ma:root="true" ma:fieldsID="0af38e1bb39f8eec13bdff3ba75e265e" ns2:_="" ns3:_="">
    <xsd:import namespace="d40cc71d-34a6-4893-bc10-d192d81b397c"/>
    <xsd:import namespace="e28cc878-cea8-4bc3-acb8-a3fb9ba10c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0cc71d-34a6-4893-bc10-d192d81b397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cd9ce95e-1345-4484-817e-41007f75531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8cc878-cea8-4bc3-acb8-a3fb9ba10c9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03e3138-d554-4a43-844c-239a03cab38a}" ma:internalName="TaxCatchAll" ma:showField="CatchAllData" ma:web="e28cc878-cea8-4bc3-acb8-a3fb9ba10c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28cc878-cea8-4bc3-acb8-a3fb9ba10c97" xsi:nil="true"/>
    <lcf76f155ced4ddcb4097134ff3c332f xmlns="d40cc71d-34a6-4893-bc10-d192d81b397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29FC58B-75E0-4EEA-841C-22A8D39F2A83}"/>
</file>

<file path=customXml/itemProps2.xml><?xml version="1.0" encoding="utf-8"?>
<ds:datastoreItem xmlns:ds="http://schemas.openxmlformats.org/officeDocument/2006/customXml" ds:itemID="{0B489AD0-A08D-49E9-9F16-061BC1E1746F}"/>
</file>

<file path=customXml/itemProps3.xml><?xml version="1.0" encoding="utf-8"?>
<ds:datastoreItem xmlns:ds="http://schemas.openxmlformats.org/officeDocument/2006/customXml" ds:itemID="{E787CFF1-857C-4628-8C34-104A2E809E97}"/>
</file>

<file path=docProps/app.xml><?xml version="1.0" encoding="utf-8"?>
<Properties xmlns="http://schemas.openxmlformats.org/officeDocument/2006/extended-properties" xmlns:vt="http://schemas.openxmlformats.org/officeDocument/2006/docPropsVTypes">
  <TotalTime>8806</TotalTime>
  <Words>1862</Words>
  <Application>Microsoft Macintosh PowerPoint</Application>
  <PresentationFormat>Custom</PresentationFormat>
  <Paragraphs>160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Courier New</vt:lpstr>
      <vt:lpstr>Helvetica Neue</vt:lpstr>
      <vt:lpstr>Office Theme</vt:lpstr>
      <vt:lpstr>PowerPoint Presentation</vt:lpstr>
    </vt:vector>
  </TitlesOfParts>
  <Company>LekasMiller Design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Designer</dc:creator>
  <cp:lastModifiedBy>Yumi Yang</cp:lastModifiedBy>
  <cp:revision>58</cp:revision>
  <dcterms:created xsi:type="dcterms:W3CDTF">2015-11-13T20:16:42Z</dcterms:created>
  <dcterms:modified xsi:type="dcterms:W3CDTF">2026-03-20T12:39:36Z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0x01010044232C6B6058DD42865E4BFB9ECD0218</vt:lpwstr>
  </property>
</Properties>
</file>