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40233600" cy="21945600"/>
  <p:notesSz cx="6858000" cy="9144000"/>
  <p:defaultTextStyle>
    <a:defPPr>
      <a:defRPr lang="en-US"/>
    </a:defPPr>
    <a:lvl1pPr marL="0" algn="l" defTabSz="2984602" rtl="0" eaLnBrk="1" latinLnBrk="0" hangingPunct="1">
      <a:defRPr sz="5875" kern="1200">
        <a:solidFill>
          <a:schemeClr val="tx1"/>
        </a:solidFill>
        <a:latin typeface="+mn-lt"/>
        <a:ea typeface="+mn-ea"/>
        <a:cs typeface="+mn-cs"/>
      </a:defRPr>
    </a:lvl1pPr>
    <a:lvl2pPr marL="1492301" algn="l" defTabSz="2984602" rtl="0" eaLnBrk="1" latinLnBrk="0" hangingPunct="1">
      <a:defRPr sz="5875" kern="1200">
        <a:solidFill>
          <a:schemeClr val="tx1"/>
        </a:solidFill>
        <a:latin typeface="+mn-lt"/>
        <a:ea typeface="+mn-ea"/>
        <a:cs typeface="+mn-cs"/>
      </a:defRPr>
    </a:lvl2pPr>
    <a:lvl3pPr marL="2984602" algn="l" defTabSz="2984602" rtl="0" eaLnBrk="1" latinLnBrk="0" hangingPunct="1">
      <a:defRPr sz="5875" kern="1200">
        <a:solidFill>
          <a:schemeClr val="tx1"/>
        </a:solidFill>
        <a:latin typeface="+mn-lt"/>
        <a:ea typeface="+mn-ea"/>
        <a:cs typeface="+mn-cs"/>
      </a:defRPr>
    </a:lvl3pPr>
    <a:lvl4pPr marL="4476902" algn="l" defTabSz="2984602" rtl="0" eaLnBrk="1" latinLnBrk="0" hangingPunct="1">
      <a:defRPr sz="5875" kern="1200">
        <a:solidFill>
          <a:schemeClr val="tx1"/>
        </a:solidFill>
        <a:latin typeface="+mn-lt"/>
        <a:ea typeface="+mn-ea"/>
        <a:cs typeface="+mn-cs"/>
      </a:defRPr>
    </a:lvl4pPr>
    <a:lvl5pPr marL="5969203" algn="l" defTabSz="2984602" rtl="0" eaLnBrk="1" latinLnBrk="0" hangingPunct="1">
      <a:defRPr sz="5875" kern="1200">
        <a:solidFill>
          <a:schemeClr val="tx1"/>
        </a:solidFill>
        <a:latin typeface="+mn-lt"/>
        <a:ea typeface="+mn-ea"/>
        <a:cs typeface="+mn-cs"/>
      </a:defRPr>
    </a:lvl5pPr>
    <a:lvl6pPr marL="7461504" algn="l" defTabSz="2984602" rtl="0" eaLnBrk="1" latinLnBrk="0" hangingPunct="1">
      <a:defRPr sz="5875" kern="1200">
        <a:solidFill>
          <a:schemeClr val="tx1"/>
        </a:solidFill>
        <a:latin typeface="+mn-lt"/>
        <a:ea typeface="+mn-ea"/>
        <a:cs typeface="+mn-cs"/>
      </a:defRPr>
    </a:lvl6pPr>
    <a:lvl7pPr marL="8953805" algn="l" defTabSz="2984602" rtl="0" eaLnBrk="1" latinLnBrk="0" hangingPunct="1">
      <a:defRPr sz="5875" kern="1200">
        <a:solidFill>
          <a:schemeClr val="tx1"/>
        </a:solidFill>
        <a:latin typeface="+mn-lt"/>
        <a:ea typeface="+mn-ea"/>
        <a:cs typeface="+mn-cs"/>
      </a:defRPr>
    </a:lvl7pPr>
    <a:lvl8pPr marL="10446106" algn="l" defTabSz="2984602" rtl="0" eaLnBrk="1" latinLnBrk="0" hangingPunct="1">
      <a:defRPr sz="5875" kern="1200">
        <a:solidFill>
          <a:schemeClr val="tx1"/>
        </a:solidFill>
        <a:latin typeface="+mn-lt"/>
        <a:ea typeface="+mn-ea"/>
        <a:cs typeface="+mn-cs"/>
      </a:defRPr>
    </a:lvl8pPr>
    <a:lvl9pPr marL="11938406" algn="l" defTabSz="2984602" rtl="0" eaLnBrk="1" latinLnBrk="0" hangingPunct="1">
      <a:defRPr sz="587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A59649-EA70-7840-A4FB-AF011D607297}" v="6" dt="2026-03-20T19:49:30.2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37"/>
    <p:restoredTop sz="94715"/>
  </p:normalViewPr>
  <p:slideViewPr>
    <p:cSldViewPr snapToGrid="0" snapToObjects="1">
      <p:cViewPr varScale="1">
        <p:scale>
          <a:sx n="22" d="100"/>
          <a:sy n="22" d="100"/>
        </p:scale>
        <p:origin x="62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F336B92-09F4-F843-9C4E-8633A9568E95}"/>
              </a:ext>
            </a:extLst>
          </p:cNvPr>
          <p:cNvSpPr>
            <a:spLocks noChangeAspect="1"/>
          </p:cNvSpPr>
          <p:nvPr userDrawn="1"/>
        </p:nvSpPr>
        <p:spPr>
          <a:xfrm>
            <a:off x="1" y="1"/>
            <a:ext cx="9769612" cy="20378057"/>
          </a:xfrm>
          <a:prstGeom prst="rect">
            <a:avLst/>
          </a:prstGeom>
          <a:solidFill>
            <a:srgbClr val="286D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73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92DC7F1-5F3B-F847-A2D3-C965869291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2602" y="721243"/>
            <a:ext cx="8026252" cy="11410168"/>
          </a:xfrm>
        </p:spPr>
        <p:txBody>
          <a:bodyPr anchor="ctr">
            <a:normAutofit/>
          </a:bodyPr>
          <a:lstStyle>
            <a:lvl1pPr marL="0" indent="0">
              <a:buNone/>
              <a:defRPr sz="7334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>
              <a:defRPr>
                <a:solidFill>
                  <a:schemeClr val="bg1"/>
                </a:solidFill>
                <a:latin typeface="Georgia" panose="02040502050405020303" pitchFamily="18" charset="0"/>
              </a:defRPr>
            </a:lvl2pPr>
            <a:lvl3pPr>
              <a:defRPr>
                <a:solidFill>
                  <a:schemeClr val="bg1"/>
                </a:solidFill>
                <a:latin typeface="Georgia" panose="02040502050405020303" pitchFamily="18" charset="0"/>
              </a:defRPr>
            </a:lvl3pPr>
            <a:lvl4pPr>
              <a:defRPr>
                <a:solidFill>
                  <a:schemeClr val="bg1"/>
                </a:solidFill>
                <a:latin typeface="Georgia" panose="02040502050405020303" pitchFamily="18" charset="0"/>
              </a:defRPr>
            </a:lvl4pPr>
            <a:lvl5pPr>
              <a:defRPr>
                <a:solidFill>
                  <a:schemeClr val="bg1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 dirty="0"/>
              <a:t>Title of poster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315ADB9-F35A-0E43-B7E1-E86069CB857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1248" y="12582219"/>
            <a:ext cx="7988395" cy="3272900"/>
          </a:xfrm>
        </p:spPr>
        <p:txBody>
          <a:bodyPr anchor="ctr">
            <a:normAutofit/>
          </a:bodyPr>
          <a:lstStyle>
            <a:lvl1pPr marL="0" indent="0">
              <a:buNone/>
              <a:defRPr sz="36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Author name(s)</a:t>
            </a:r>
          </a:p>
        </p:txBody>
      </p:sp>
      <p:pic>
        <p:nvPicPr>
          <p:cNvPr id="13" name="Picture 28" descr="ysm_shield.gif">
            <a:extLst>
              <a:ext uri="{FF2B5EF4-FFF2-40B4-BE49-F238E27FC236}">
                <a16:creationId xmlns:a16="http://schemas.microsoft.com/office/drawing/2014/main" id="{E2CAACF7-447D-9941-B023-838FA026D4F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47" y="20734027"/>
            <a:ext cx="727604" cy="998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C258FD79-DE5E-C84C-BE47-CE45ACCA48C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06616" y="721244"/>
            <a:ext cx="9279232" cy="715671"/>
          </a:xfrm>
        </p:spPr>
        <p:txBody>
          <a:bodyPr>
            <a:noAutofit/>
          </a:bodyPr>
          <a:lstStyle>
            <a:lvl1pPr marL="0" indent="0">
              <a:buNone/>
              <a:defRPr sz="4400">
                <a:solidFill>
                  <a:srgbClr val="286DC0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>
                <a:latin typeface="Georgia" panose="02040502050405020303" pitchFamily="18" charset="0"/>
              </a:rPr>
              <a:t>Section title</a:t>
            </a:r>
            <a:endParaRPr lang="en-US" dirty="0"/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1828F134-1068-774B-80FD-2B4E50E7A0C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104762" y="721244"/>
            <a:ext cx="9814406" cy="667105"/>
          </a:xfrm>
        </p:spPr>
        <p:txBody>
          <a:bodyPr>
            <a:noAutofit/>
          </a:bodyPr>
          <a:lstStyle>
            <a:lvl1pPr marL="0" indent="0">
              <a:buNone/>
              <a:defRPr sz="4400">
                <a:solidFill>
                  <a:srgbClr val="286DC0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>
                <a:latin typeface="Georgia" panose="02040502050405020303" pitchFamily="18" charset="0"/>
              </a:rPr>
              <a:t>Section title</a:t>
            </a:r>
            <a:endParaRPr lang="en-US" dirty="0"/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ECD92C72-2395-DB45-860F-A519C0D416F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106616" y="7227027"/>
            <a:ext cx="9279231" cy="708660"/>
          </a:xfrm>
        </p:spPr>
        <p:txBody>
          <a:bodyPr>
            <a:noAutofit/>
          </a:bodyPr>
          <a:lstStyle>
            <a:lvl1pPr marL="0" indent="0">
              <a:buNone/>
              <a:defRPr sz="4400">
                <a:solidFill>
                  <a:srgbClr val="286DC0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>
                <a:latin typeface="Georgia" panose="02040502050405020303" pitchFamily="18" charset="0"/>
              </a:rPr>
              <a:t>Section title</a:t>
            </a:r>
            <a:endParaRPr lang="en-US" dirty="0"/>
          </a:p>
        </p:txBody>
      </p: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E6EF7909-9539-924A-8F39-640E16F4DA9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06616" y="13809418"/>
            <a:ext cx="9279231" cy="622763"/>
          </a:xfrm>
        </p:spPr>
        <p:txBody>
          <a:bodyPr>
            <a:noAutofit/>
          </a:bodyPr>
          <a:lstStyle>
            <a:lvl1pPr marL="0" indent="0">
              <a:buNone/>
              <a:defRPr sz="4400">
                <a:solidFill>
                  <a:srgbClr val="286DC0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>
                <a:latin typeface="Georgia" panose="02040502050405020303" pitchFamily="18" charset="0"/>
              </a:rPr>
              <a:t>Section title</a:t>
            </a:r>
            <a:endParaRPr lang="en-US" dirty="0"/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498D18E4-0EB6-CD4D-9A78-EEC5268BD6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0104761" y="18105204"/>
            <a:ext cx="8877201" cy="780513"/>
          </a:xfrm>
        </p:spPr>
        <p:txBody>
          <a:bodyPr>
            <a:noAutofit/>
          </a:bodyPr>
          <a:lstStyle>
            <a:lvl1pPr marL="0" indent="0">
              <a:buNone/>
              <a:defRPr sz="4400">
                <a:solidFill>
                  <a:srgbClr val="286DC0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>
                <a:latin typeface="Georgia" panose="02040502050405020303" pitchFamily="18" charset="0"/>
              </a:rPr>
              <a:t>Section title</a:t>
            </a:r>
            <a:endParaRPr lang="en-US" dirty="0"/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7F77C156-0509-5142-9F7C-27023874F52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0104760" y="12393448"/>
            <a:ext cx="8994438" cy="5486657"/>
          </a:xfrm>
        </p:spPr>
        <p:txBody>
          <a:bodyPr>
            <a:normAutofit/>
          </a:bodyPr>
          <a:lstStyle>
            <a:lvl1pPr marL="0" indent="0">
              <a:buNone/>
              <a:defRPr sz="33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Limitations go here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BD6DC2FE-960B-A444-9117-4456B0BDAFE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9919169" y="12311788"/>
            <a:ext cx="9595973" cy="5568316"/>
          </a:xfrm>
        </p:spPr>
        <p:txBody>
          <a:bodyPr>
            <a:normAutofit/>
          </a:bodyPr>
          <a:lstStyle>
            <a:lvl1pPr marL="0" indent="0">
              <a:buNone/>
              <a:defRPr sz="33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Conclusions go here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25BADF0C-08A2-5442-8004-B038DC1ADE4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0104762" y="19110816"/>
            <a:ext cx="19410379" cy="2318629"/>
          </a:xfrm>
        </p:spPr>
        <p:txBody>
          <a:bodyPr>
            <a:normAutofit/>
          </a:bodyPr>
          <a:lstStyle>
            <a:lvl1pPr marL="0" indent="0">
              <a:buNone/>
              <a:defRPr sz="33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References/acknowledgments can go here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E862E136-2530-114D-9B1B-649C36CF641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106616" y="1680926"/>
            <a:ext cx="9279232" cy="5148500"/>
          </a:xfrm>
        </p:spPr>
        <p:txBody>
          <a:bodyPr>
            <a:normAutofit/>
          </a:bodyPr>
          <a:lstStyle>
            <a:lvl1pPr marL="0" indent="0">
              <a:buNone/>
              <a:defRPr sz="33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528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396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396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Background goes here</a:t>
            </a:r>
          </a:p>
        </p:txBody>
      </p:sp>
      <p:sp>
        <p:nvSpPr>
          <p:cNvPr id="35" name="Text Placeholder 33">
            <a:extLst>
              <a:ext uri="{FF2B5EF4-FFF2-40B4-BE49-F238E27FC236}">
                <a16:creationId xmlns:a16="http://schemas.microsoft.com/office/drawing/2014/main" id="{1CB4DD04-8D36-7D4F-A277-1B7B5770F0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0104762" y="1680926"/>
            <a:ext cx="19410378" cy="9627608"/>
          </a:xfrm>
        </p:spPr>
        <p:txBody>
          <a:bodyPr>
            <a:normAutofit/>
          </a:bodyPr>
          <a:lstStyle>
            <a:lvl1pPr marL="0" indent="0">
              <a:buNone/>
              <a:defRPr sz="33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528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396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396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Results or main point of your poster goes here – try to include as many graphics/visuals as possible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E315EC67-DAF6-5146-A1B1-B8D40BD4D90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61248" y="16245375"/>
            <a:ext cx="7988395" cy="3272900"/>
          </a:xfrm>
        </p:spPr>
        <p:txBody>
          <a:bodyPr anchor="ctr">
            <a:normAutofit/>
          </a:bodyPr>
          <a:lstStyle>
            <a:lvl1pPr marL="0" indent="0">
              <a:buNone/>
              <a:defRPr sz="293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Affiliation(s)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FE55A0-47AF-BE4A-9249-81E7B15FAF22}"/>
              </a:ext>
            </a:extLst>
          </p:cNvPr>
          <p:cNvSpPr txBox="1"/>
          <p:nvPr userDrawn="1"/>
        </p:nvSpPr>
        <p:spPr>
          <a:xfrm>
            <a:off x="2387808" y="20713173"/>
            <a:ext cx="696257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500" dirty="0">
                <a:solidFill>
                  <a:srgbClr val="00356B"/>
                </a:solidFill>
                <a:latin typeface="Georgia" panose="02040502050405020303" pitchFamily="18" charset="0"/>
              </a:rPr>
              <a:t>Yale </a:t>
            </a:r>
            <a:r>
              <a:rPr lang="en-US" sz="2933" spc="275" dirty="0">
                <a:solidFill>
                  <a:srgbClr val="00356B"/>
                </a:solidFill>
                <a:latin typeface="Georgia" panose="02040502050405020303" pitchFamily="18" charset="0"/>
              </a:rPr>
              <a:t>SCHOOL OF MEDICINE</a:t>
            </a:r>
            <a:endParaRPr lang="en-US" sz="5500" spc="275" dirty="0">
              <a:solidFill>
                <a:srgbClr val="00356B"/>
              </a:solidFill>
              <a:latin typeface="Georgia" panose="02040502050405020303" pitchFamily="18" charset="0"/>
            </a:endParaRPr>
          </a:p>
        </p:txBody>
      </p:sp>
      <p:sp>
        <p:nvSpPr>
          <p:cNvPr id="28" name="Text Placeholder 33">
            <a:extLst>
              <a:ext uri="{FF2B5EF4-FFF2-40B4-BE49-F238E27FC236}">
                <a16:creationId xmlns:a16="http://schemas.microsoft.com/office/drawing/2014/main" id="{EF95AAB1-B193-1D40-80D8-9DE57D201D0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106616" y="8266784"/>
            <a:ext cx="9279232" cy="5148500"/>
          </a:xfrm>
        </p:spPr>
        <p:txBody>
          <a:bodyPr>
            <a:normAutofit/>
          </a:bodyPr>
          <a:lstStyle>
            <a:lvl1pPr marL="0" indent="0">
              <a:buNone/>
              <a:defRPr sz="33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528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396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396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Objectives go here</a:t>
            </a:r>
          </a:p>
        </p:txBody>
      </p:sp>
      <p:sp>
        <p:nvSpPr>
          <p:cNvPr id="33" name="Text Placeholder 33">
            <a:extLst>
              <a:ext uri="{FF2B5EF4-FFF2-40B4-BE49-F238E27FC236}">
                <a16:creationId xmlns:a16="http://schemas.microsoft.com/office/drawing/2014/main" id="{3FA30F87-060E-0D49-A8FC-D1E9387DB3B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126573" y="14722009"/>
            <a:ext cx="9279232" cy="6766391"/>
          </a:xfrm>
        </p:spPr>
        <p:txBody>
          <a:bodyPr>
            <a:normAutofit/>
          </a:bodyPr>
          <a:lstStyle>
            <a:lvl1pPr marL="0" indent="0">
              <a:buNone/>
              <a:defRPr sz="33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528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396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396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Methods go here</a:t>
            </a:r>
          </a:p>
        </p:txBody>
      </p:sp>
      <p:sp>
        <p:nvSpPr>
          <p:cNvPr id="36" name="Text Placeholder 15">
            <a:extLst>
              <a:ext uri="{FF2B5EF4-FFF2-40B4-BE49-F238E27FC236}">
                <a16:creationId xmlns:a16="http://schemas.microsoft.com/office/drawing/2014/main" id="{CF27F398-5D62-4A47-9D30-CB388FF4972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0104762" y="11570570"/>
            <a:ext cx="8994437" cy="560841"/>
          </a:xfrm>
        </p:spPr>
        <p:txBody>
          <a:bodyPr>
            <a:noAutofit/>
          </a:bodyPr>
          <a:lstStyle>
            <a:lvl1pPr marL="0" indent="0">
              <a:buNone/>
              <a:defRPr sz="4400">
                <a:solidFill>
                  <a:srgbClr val="286DC0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>
                <a:latin typeface="Georgia" panose="02040502050405020303" pitchFamily="18" charset="0"/>
              </a:rPr>
              <a:t>Section title</a:t>
            </a:r>
            <a:endParaRPr lang="en-US" dirty="0"/>
          </a:p>
        </p:txBody>
      </p:sp>
      <p:sp>
        <p:nvSpPr>
          <p:cNvPr id="37" name="Text Placeholder 15">
            <a:extLst>
              <a:ext uri="{FF2B5EF4-FFF2-40B4-BE49-F238E27FC236}">
                <a16:creationId xmlns:a16="http://schemas.microsoft.com/office/drawing/2014/main" id="{5FF3E17F-4711-2C45-A087-01C0D3F5D96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9919168" y="11570570"/>
            <a:ext cx="9595973" cy="560841"/>
          </a:xfrm>
        </p:spPr>
        <p:txBody>
          <a:bodyPr>
            <a:noAutofit/>
          </a:bodyPr>
          <a:lstStyle>
            <a:lvl1pPr marL="0" indent="0">
              <a:buNone/>
              <a:defRPr sz="4400">
                <a:solidFill>
                  <a:srgbClr val="286DC0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>
                <a:latin typeface="Georgia" panose="02040502050405020303" pitchFamily="18" charset="0"/>
              </a:rPr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318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34">
          <p15:clr>
            <a:srgbClr val="FBAE40"/>
          </p15:clr>
        </p15:guide>
        <p15:guide id="2" pos="7315">
          <p15:clr>
            <a:srgbClr val="FBAE40"/>
          </p15:clr>
        </p15:guide>
        <p15:guide id="3" orient="horz" pos="3096">
          <p15:clr>
            <a:srgbClr val="FBAE40"/>
          </p15:clr>
        </p15:guide>
        <p15:guide id="4" pos="8525">
          <p15:clr>
            <a:srgbClr val="FBAE40"/>
          </p15:clr>
        </p15:guide>
        <p15:guide id="5" orient="horz" pos="13416">
          <p15:clr>
            <a:srgbClr val="FBAE40"/>
          </p15:clr>
        </p15:guide>
        <p15:guide id="6" orient="horz" pos="556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29200" y="3591562"/>
            <a:ext cx="30175200" cy="7640320"/>
          </a:xfrm>
        </p:spPr>
        <p:txBody>
          <a:bodyPr anchor="b"/>
          <a:lstStyle>
            <a:lvl1pPr algn="ctr"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29200" y="11526522"/>
            <a:ext cx="30175200" cy="5298438"/>
          </a:xfrm>
        </p:spPr>
        <p:txBody>
          <a:bodyPr/>
          <a:lstStyle>
            <a:lvl1pPr marL="0" indent="0" algn="ctr">
              <a:buNone/>
              <a:defRPr sz="7680"/>
            </a:lvl1pPr>
            <a:lvl2pPr marL="1463040" indent="0" algn="ctr">
              <a:buNone/>
              <a:defRPr sz="6400"/>
            </a:lvl2pPr>
            <a:lvl3pPr marL="2926080" indent="0" algn="ctr">
              <a:buNone/>
              <a:defRPr sz="5760"/>
            </a:lvl3pPr>
            <a:lvl4pPr marL="4389120" indent="0" algn="ctr">
              <a:buNone/>
              <a:defRPr sz="5120"/>
            </a:lvl4pPr>
            <a:lvl5pPr marL="5852160" indent="0" algn="ctr">
              <a:buNone/>
              <a:defRPr sz="5120"/>
            </a:lvl5pPr>
            <a:lvl6pPr marL="7315200" indent="0" algn="ctr">
              <a:buNone/>
              <a:defRPr sz="5120"/>
            </a:lvl6pPr>
            <a:lvl7pPr marL="8778240" indent="0" algn="ctr">
              <a:buNone/>
              <a:defRPr sz="5120"/>
            </a:lvl7pPr>
            <a:lvl8pPr marL="10241280" indent="0" algn="ctr">
              <a:buNone/>
              <a:defRPr sz="5120"/>
            </a:lvl8pPr>
            <a:lvl9pPr marL="11704320" indent="0" algn="ctr">
              <a:buNone/>
              <a:defRPr sz="51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73C60-CD8C-7845-AFCA-8D6E25812161}" type="datetimeFigureOut">
              <a:rPr lang="en-US" smtClean="0"/>
              <a:t>3/24/26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1E1E6-C068-D549-93B5-D11269149A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966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6060" y="1168401"/>
            <a:ext cx="34701480" cy="424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6060" y="5842000"/>
            <a:ext cx="34701480" cy="1392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6060" y="20340322"/>
            <a:ext cx="90525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73C60-CD8C-7845-AFCA-8D6E25812161}" type="datetimeFigureOut">
              <a:rPr lang="en-US" smtClean="0"/>
              <a:t>3/24/26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327380" y="20340322"/>
            <a:ext cx="135788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414980" y="20340322"/>
            <a:ext cx="90525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1E1E6-C068-D549-93B5-D11269149A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28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CA7EA4-9AD9-D541-9F84-B328BB1894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Ukraine Facial Reconstruction Initiative: </a:t>
            </a:r>
          </a:p>
          <a:p>
            <a:r>
              <a:rPr lang="en-US" dirty="0"/>
              <a:t>A Bilateral Surgical Education Initiative for the Ukraine War’s Frontline Surgeons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4EA21C-728C-5345-8061-78D8D0DDAA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Chris J. Lee, Suresh Mohan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F8B69D-FB3B-D548-B745-7A6F89DE78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9ED086-A240-C545-8841-9679EC2C91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Findings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7DCC2F3-20FE-2747-81A4-884A8475EFF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146531" y="8105998"/>
            <a:ext cx="9279231" cy="622763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A045D99-1563-3442-8B18-00104E8F33E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0116800" y="9690939"/>
            <a:ext cx="8994438" cy="4896931"/>
          </a:xfrm>
        </p:spPr>
        <p:txBody>
          <a:bodyPr>
            <a:normAutofit/>
          </a:bodyPr>
          <a:lstStyle/>
          <a:p>
            <a:r>
              <a:rPr lang="en-US" sz="3100" b="1" dirty="0"/>
              <a:t>Resource Mobilization:</a:t>
            </a:r>
            <a:r>
              <a:rPr lang="en-US" sz="3100" dirty="0"/>
              <a:t> Successfully delivers high-yield, accessible surgical education despite conflict-related barriers.</a:t>
            </a:r>
          </a:p>
          <a:p>
            <a:r>
              <a:rPr lang="en-US" sz="3100" b="1" dirty="0"/>
              <a:t>Gap Fulfillment:</a:t>
            </a:r>
            <a:r>
              <a:rPr lang="en-US" sz="3100" dirty="0"/>
              <a:t> High applicability scores and strong Ukrainian participation validate the program's role in addressing war-trauma education gaps.</a:t>
            </a:r>
          </a:p>
          <a:p>
            <a:r>
              <a:rPr lang="en-US" sz="3100" b="1" dirty="0"/>
              <a:t>Sustainability:</a:t>
            </a:r>
            <a:r>
              <a:rPr lang="en-US" sz="3100" dirty="0"/>
              <a:t> Results support the continued expansion of the initiative through 2027.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DA90CA-2731-FA47-A8A1-8158974A551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0106616" y="1680925"/>
            <a:ext cx="9279232" cy="655341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3000" b="1" dirty="0"/>
              <a:t>Urgent Need:</a:t>
            </a:r>
            <a:r>
              <a:rPr lang="en-US" sz="3000" dirty="0"/>
              <a:t> The war in Ukraine has created a critical demand for specialized craniomaxillofacial (CMF) trauma expertise among frontline surgeons.</a:t>
            </a:r>
          </a:p>
          <a:p>
            <a:pPr>
              <a:lnSpc>
                <a:spcPct val="100000"/>
              </a:lnSpc>
            </a:pPr>
            <a:r>
              <a:rPr lang="en-US" sz="3000" b="1" dirty="0"/>
              <a:t>Collaborative Platform:</a:t>
            </a:r>
            <a:r>
              <a:rPr lang="en-US" sz="3000" dirty="0"/>
              <a:t> The </a:t>
            </a:r>
            <a:r>
              <a:rPr lang="en-US" sz="3000" b="1" dirty="0"/>
              <a:t>Ukraine Facial Reconstruction Initiative</a:t>
            </a:r>
            <a:r>
              <a:rPr lang="en-US" sz="3000" dirty="0"/>
              <a:t> was established to bridge the gap between American and Ukrainian surgical best practices.</a:t>
            </a:r>
          </a:p>
          <a:p>
            <a:pPr>
              <a:lnSpc>
                <a:spcPct val="100000"/>
              </a:lnSpc>
            </a:pPr>
            <a:r>
              <a:rPr lang="en-US" sz="3000" b="1" dirty="0"/>
              <a:t>Expert Coalition:</a:t>
            </a:r>
            <a:r>
              <a:rPr lang="en-US" sz="3000" dirty="0"/>
              <a:t> A global partnership including Yale School of Medicine, ASOPRS, AAFPRS, </a:t>
            </a:r>
            <a:r>
              <a:rPr lang="en-US" sz="3000" dirty="0" err="1"/>
              <a:t>InGenius</a:t>
            </a:r>
            <a:r>
              <a:rPr lang="en-US" sz="3000" dirty="0"/>
              <a:t>, </a:t>
            </a:r>
            <a:r>
              <a:rPr lang="en-US" sz="3000" dirty="0" err="1"/>
              <a:t>Razom</a:t>
            </a:r>
            <a:r>
              <a:rPr lang="en-US" sz="3000" dirty="0"/>
              <a:t>, Superhumans, and Danylo </a:t>
            </a:r>
            <a:r>
              <a:rPr lang="en-US" sz="3000" dirty="0" err="1"/>
              <a:t>Halytsky</a:t>
            </a:r>
            <a:r>
              <a:rPr lang="en-US" sz="3000" dirty="0"/>
              <a:t> Lviv National Medical University.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F8B165E-2BF5-EB47-A28A-1E6A312A3D7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0104762" y="1680926"/>
            <a:ext cx="9138706" cy="6341831"/>
          </a:xfrm>
        </p:spPr>
        <p:txBody>
          <a:bodyPr>
            <a:noAutofit/>
          </a:bodyPr>
          <a:lstStyle/>
          <a:p>
            <a:r>
              <a:rPr lang="en-US" sz="3100" b="1" dirty="0"/>
              <a:t>Global Reach:</a:t>
            </a:r>
            <a:r>
              <a:rPr lang="en-US" sz="3100" dirty="0"/>
              <a:t> 153 unique participants; 75% (n=115) from Ukraine, with additional attendance from the USA, Australia, Poland, Estonia, and Taiwan.</a:t>
            </a:r>
          </a:p>
          <a:p>
            <a:r>
              <a:rPr lang="en-US" sz="3100" b="1" dirty="0"/>
              <a:t>High Engagement:</a:t>
            </a:r>
            <a:r>
              <a:rPr lang="en-US" sz="3100" dirty="0"/>
              <a:t> Single-session attendance peaked at 77 participants.</a:t>
            </a:r>
          </a:p>
          <a:p>
            <a:r>
              <a:rPr lang="en-US" sz="3100" b="1" dirty="0"/>
              <a:t>Clinical Impact:</a:t>
            </a:r>
            <a:endParaRPr lang="en-US" sz="31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100" b="1" dirty="0"/>
              <a:t>90%</a:t>
            </a:r>
            <a:r>
              <a:rPr lang="en-US" sz="3100" dirty="0"/>
              <a:t> rated lectures as "highly relevant."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100" b="1" dirty="0"/>
              <a:t>100%</a:t>
            </a:r>
            <a:r>
              <a:rPr lang="en-US" sz="3100" dirty="0"/>
              <a:t> anticipated direct clinical application of acquired knowledge.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100" b="1" dirty="0"/>
              <a:t>Knowledge Acquisition:</a:t>
            </a:r>
            <a:r>
              <a:rPr lang="en-US" sz="3100" dirty="0"/>
              <a:t> Consistent self-reported improvement in surgical concepts.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1F29735-0ACD-964F-BEEB-23CB39EAB8D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Facial Plastic &amp; Reconstructive Surgery, Division of Otolaryngology, </a:t>
            </a:r>
            <a:br>
              <a:rPr lang="en-US" dirty="0"/>
            </a:br>
            <a:r>
              <a:rPr lang="en-US" dirty="0"/>
              <a:t>Yale School of Medicine, New Haven, CT</a:t>
            </a:r>
          </a:p>
          <a:p>
            <a:r>
              <a:rPr lang="en-US" dirty="0" err="1"/>
              <a:t>chris.j.lee@yale.edu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A68AF3B-B8F4-3245-8AFA-9BAEBF6419A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0146531" y="9014045"/>
            <a:ext cx="9279232" cy="354781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3000" b="1" dirty="0"/>
              <a:t>Model Description:</a:t>
            </a:r>
            <a:r>
              <a:rPr lang="en-US" sz="3000" dirty="0"/>
              <a:t> Outline a bilateral, virtual educational framework for specialized facial trauma and reconstruction.</a:t>
            </a:r>
          </a:p>
          <a:p>
            <a:pPr>
              <a:lnSpc>
                <a:spcPct val="100000"/>
              </a:lnSpc>
            </a:pPr>
            <a:r>
              <a:rPr lang="en-US" sz="3000" b="1" dirty="0"/>
              <a:t>Efficacy Evaluation:</a:t>
            </a:r>
            <a:r>
              <a:rPr lang="en-US" sz="3000" dirty="0"/>
              <a:t> Assess the program's ability to build surgical capacity and share best practices within active conflict zones.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738ADE9-20A6-634C-884A-E7EB29D2EE7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20104760" y="8807620"/>
            <a:ext cx="8994437" cy="560841"/>
          </a:xfrm>
        </p:spPr>
        <p:txBody>
          <a:bodyPr/>
          <a:lstStyle/>
          <a:p>
            <a:r>
              <a:rPr lang="en-US" dirty="0"/>
              <a:t>Interpretation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A39A6187-D12E-697E-FFE5-CB9DDB5973A8}"/>
              </a:ext>
            </a:extLst>
          </p:cNvPr>
          <p:cNvSpPr txBox="1">
            <a:spLocks/>
          </p:cNvSpPr>
          <p:nvPr/>
        </p:nvSpPr>
        <p:spPr>
          <a:xfrm>
            <a:off x="10146531" y="12944628"/>
            <a:ext cx="9279231" cy="622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None/>
              <a:defRPr sz="4400" kern="1200">
                <a:solidFill>
                  <a:srgbClr val="286DC0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marL="21945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576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06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368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4672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097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728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358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Methods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569F15BE-38D9-9789-1E21-91191DF6B173}"/>
              </a:ext>
            </a:extLst>
          </p:cNvPr>
          <p:cNvSpPr txBox="1">
            <a:spLocks/>
          </p:cNvSpPr>
          <p:nvPr/>
        </p:nvSpPr>
        <p:spPr>
          <a:xfrm>
            <a:off x="10166488" y="13852675"/>
            <a:ext cx="9279232" cy="6554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None/>
              <a:defRPr sz="3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1945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28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6576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1206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58368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804672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097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728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358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3000" b="1" dirty="0"/>
              <a:t>Duration:</a:t>
            </a:r>
            <a:r>
              <a:rPr lang="en-US" sz="3000" dirty="0"/>
              <a:t> A multi-year virtual project (2025–2027) featuring 31 specialized sessions.</a:t>
            </a:r>
          </a:p>
          <a:p>
            <a:pPr>
              <a:lnSpc>
                <a:spcPct val="100000"/>
              </a:lnSpc>
            </a:pPr>
            <a:r>
              <a:rPr lang="en-US" sz="3000" b="1" dirty="0"/>
              <a:t>Core Modules: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dirty="0"/>
              <a:t>Orbital Trauma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dirty="0"/>
              <a:t>Soft Tissue Injury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dirty="0"/>
              <a:t>Free Tissue Transfer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dirty="0"/>
              <a:t>Midface/Mandible Reconstruction</a:t>
            </a:r>
          </a:p>
          <a:p>
            <a:pPr>
              <a:lnSpc>
                <a:spcPct val="100000"/>
              </a:lnSpc>
            </a:pPr>
            <a:r>
              <a:rPr lang="en-US" sz="3000" b="1" dirty="0"/>
              <a:t>Bilateral Teaching:</a:t>
            </a:r>
            <a:r>
              <a:rPr lang="en-US" sz="3000" dirty="0"/>
              <a:t> Each session is co-led by one Ukrainian and one American expert.</a:t>
            </a:r>
          </a:p>
          <a:p>
            <a:pPr>
              <a:lnSpc>
                <a:spcPct val="100000"/>
              </a:lnSpc>
            </a:pPr>
            <a:r>
              <a:rPr lang="en-US" sz="3000" b="1" dirty="0"/>
              <a:t>Analysis:</a:t>
            </a:r>
            <a:r>
              <a:rPr lang="en-US" sz="3000" dirty="0"/>
              <a:t> Analysis of registration data, attendance logs, and post-session surveys and feedback.</a:t>
            </a:r>
          </a:p>
          <a:p>
            <a:pPr>
              <a:lnSpc>
                <a:spcPct val="100000"/>
              </a:lnSpc>
            </a:pPr>
            <a:endParaRPr lang="en-US" sz="3000" dirty="0"/>
          </a:p>
        </p:txBody>
      </p:sp>
      <p:pic>
        <p:nvPicPr>
          <p:cNvPr id="26" name="Picture 25" descr="A poster with text and images&#10;&#10;Description automatically generated with medium confidence">
            <a:extLst>
              <a:ext uri="{FF2B5EF4-FFF2-40B4-BE49-F238E27FC236}">
                <a16:creationId xmlns:a16="http://schemas.microsoft.com/office/drawing/2014/main" id="{C9A6CA83-F3BA-22FF-2D3C-8011779BA1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1001" y="956783"/>
            <a:ext cx="9703411" cy="1455511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Picture 27" descr="A diagram of the human ear&#10;&#10;Description automatically generated">
            <a:extLst>
              <a:ext uri="{FF2B5EF4-FFF2-40B4-BE49-F238E27FC236}">
                <a16:creationId xmlns:a16="http://schemas.microsoft.com/office/drawing/2014/main" id="{03A1FAD9-198F-5CCE-1B1B-572B7F691B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7" t="11540" r="8651" b="5827"/>
          <a:stretch/>
        </p:blipFill>
        <p:spPr>
          <a:xfrm>
            <a:off x="19703501" y="16131386"/>
            <a:ext cx="9457555" cy="52506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0" name="Picture 29" descr="A person's face with a diagram&#10;&#10;Description automatically generated">
            <a:extLst>
              <a:ext uri="{FF2B5EF4-FFF2-40B4-BE49-F238E27FC236}">
                <a16:creationId xmlns:a16="http://schemas.microsoft.com/office/drawing/2014/main" id="{AB75021F-1721-8D7E-8B85-27CEED6D21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8680" r="7523" b="7799"/>
          <a:stretch/>
        </p:blipFill>
        <p:spPr>
          <a:xfrm>
            <a:off x="29683531" y="16088856"/>
            <a:ext cx="9631351" cy="53248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B13F8E1-CD4E-3CFB-5376-8994A7B09E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616" y="20677517"/>
            <a:ext cx="8961826" cy="935886"/>
          </a:xfrm>
          <a:prstGeom prst="rect">
            <a:avLst/>
          </a:prstGeom>
        </p:spPr>
      </p:pic>
      <p:sp>
        <p:nvSpPr>
          <p:cNvPr id="35" name="Text Placeholder 16">
            <a:extLst>
              <a:ext uri="{FF2B5EF4-FFF2-40B4-BE49-F238E27FC236}">
                <a16:creationId xmlns:a16="http://schemas.microsoft.com/office/drawing/2014/main" id="{CE726971-1FCA-E6A6-3DE6-07E3F8E2B4CB}"/>
              </a:ext>
            </a:extLst>
          </p:cNvPr>
          <p:cNvSpPr txBox="1">
            <a:spLocks/>
          </p:cNvSpPr>
          <p:nvPr/>
        </p:nvSpPr>
        <p:spPr>
          <a:xfrm>
            <a:off x="20104760" y="15291299"/>
            <a:ext cx="8994437" cy="5608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None/>
              <a:defRPr sz="4400" kern="1200">
                <a:solidFill>
                  <a:srgbClr val="286DC0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marL="21945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576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06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368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4672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097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728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358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Educational Material Examples</a:t>
            </a:r>
          </a:p>
        </p:txBody>
      </p:sp>
    </p:spTree>
    <p:extLst>
      <p:ext uri="{BB962C8B-B14F-4D97-AF65-F5344CB8AC3E}">
        <p14:creationId xmlns:p14="http://schemas.microsoft.com/office/powerpoint/2010/main" val="1960129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232C6B6058DD42865E4BFB9ECD0218" ma:contentTypeVersion="18" ma:contentTypeDescription="Create a new document." ma:contentTypeScope="" ma:versionID="5d7db46cbe5b12bd7e1ec87181eee38c">
  <xsd:schema xmlns:xsd="http://www.w3.org/2001/XMLSchema" xmlns:xs="http://www.w3.org/2001/XMLSchema" xmlns:p="http://schemas.microsoft.com/office/2006/metadata/properties" xmlns:ns2="d40cc71d-34a6-4893-bc10-d192d81b397c" xmlns:ns3="e28cc878-cea8-4bc3-acb8-a3fb9ba10c97" targetNamespace="http://schemas.microsoft.com/office/2006/metadata/properties" ma:root="true" ma:fieldsID="0af38e1bb39f8eec13bdff3ba75e265e" ns2:_="" ns3:_="">
    <xsd:import namespace="d40cc71d-34a6-4893-bc10-d192d81b397c"/>
    <xsd:import namespace="e28cc878-cea8-4bc3-acb8-a3fb9ba10c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0cc71d-34a6-4893-bc10-d192d81b397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d9ce95e-1345-4484-817e-41007f75531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8cc878-cea8-4bc3-acb8-a3fb9ba10c9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03e3138-d554-4a43-844c-239a03cab38a}" ma:internalName="TaxCatchAll" ma:showField="CatchAllData" ma:web="e28cc878-cea8-4bc3-acb8-a3fb9ba10c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28cc878-cea8-4bc3-acb8-a3fb9ba10c97" xsi:nil="true"/>
    <lcf76f155ced4ddcb4097134ff3c332f xmlns="d40cc71d-34a6-4893-bc10-d192d81b397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3F44B39-7604-48D2-B09A-29FD4AD0B17E}"/>
</file>

<file path=customXml/itemProps2.xml><?xml version="1.0" encoding="utf-8"?>
<ds:datastoreItem xmlns:ds="http://schemas.openxmlformats.org/officeDocument/2006/customXml" ds:itemID="{8A1039AC-45C0-487E-A392-9B3BC0F4742F}"/>
</file>

<file path=customXml/itemProps3.xml><?xml version="1.0" encoding="utf-8"?>
<ds:datastoreItem xmlns:ds="http://schemas.openxmlformats.org/officeDocument/2006/customXml" ds:itemID="{FD08753B-BCD3-4378-B8AF-19BC7E41D0D1}"/>
</file>

<file path=docMetadata/LabelInfo.xml><?xml version="1.0" encoding="utf-8"?>
<clbl:labelList xmlns:clbl="http://schemas.microsoft.com/office/2020/mipLabelMetadata">
  <clbl:label id="{dd8cbebb-2139-4df8-b411-4e3e87abeb5c}" enabled="0" method="" siteId="{dd8cbebb-2139-4df8-b411-4e3e87abeb5c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987</TotalTime>
  <Words>356</Words>
  <Application>Microsoft Macintosh PowerPoint</Application>
  <PresentationFormat>Custom</PresentationFormat>
  <Paragraphs>33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Georgia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Crawford, Laura</cp:lastModifiedBy>
  <cp:revision>11</cp:revision>
  <dcterms:created xsi:type="dcterms:W3CDTF">2020-02-19T20:12:41Z</dcterms:created>
  <dcterms:modified xsi:type="dcterms:W3CDTF">2026-03-24T15:00:42Z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0x01010044232C6B6058DD42865E4BFB9ECD0218</vt:lpwstr>
  </property>
</Properties>
</file>