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01" r:id="rId5"/>
    <p:sldId id="316" r:id="rId6"/>
    <p:sldId id="303" r:id="rId7"/>
    <p:sldId id="317" r:id="rId8"/>
    <p:sldId id="299" r:id="rId9"/>
    <p:sldId id="318" r:id="rId10"/>
    <p:sldId id="315" r:id="rId11"/>
    <p:sldId id="30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1B3628-31CF-7F1F-372F-286829DCDD85}" v="31" dt="2025-06-06T12:23:10.4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58" d="100"/>
          <a:sy n="58" d="100"/>
        </p:scale>
        <p:origin x="37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ntent- with blue 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620892" y="1143000"/>
            <a:ext cx="5475613" cy="42976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100000"/>
              </a:lnSpc>
              <a:buNone/>
              <a:defRPr sz="1800" b="1">
                <a:solidFill>
                  <a:schemeClr val="accent1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 marL="342892" indent="0">
              <a:buNone/>
              <a:defRPr b="1">
                <a:latin typeface="Arial"/>
                <a:cs typeface="Arial"/>
              </a:defRPr>
            </a:lvl2pPr>
            <a:lvl3pPr marL="685783" indent="0">
              <a:buNone/>
              <a:defRPr b="1">
                <a:latin typeface="Arial"/>
                <a:cs typeface="Arial"/>
              </a:defRPr>
            </a:lvl3pPr>
            <a:lvl4pPr marL="1028675" indent="0">
              <a:buNone/>
              <a:defRPr b="1">
                <a:latin typeface="Arial"/>
                <a:cs typeface="Arial"/>
              </a:defRPr>
            </a:lvl4pPr>
            <a:lvl5pPr marL="1371566" indent="0">
              <a:buNone/>
              <a:defRPr b="1"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20184" y="466725"/>
            <a:ext cx="5475816" cy="508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2B763C4-0BDF-40C6-AFB5-EA5752AD9C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620184" y="1703387"/>
            <a:ext cx="5475816" cy="3974742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tx2"/>
                </a:solidFill>
                <a:latin typeface="Microsoft Sans Serif" panose="020B0604020202020204" pitchFamily="34" charset="0"/>
                <a:cs typeface="Microsoft Sans Serif" panose="020B0604020202020204" pitchFamily="34" charset="0"/>
              </a:defRPr>
            </a:lvl1pPr>
            <a:lvl2pPr marL="257175" indent="0">
              <a:buFontTx/>
              <a:buNone/>
              <a:defRPr/>
            </a:lvl2pPr>
            <a:lvl3pPr marL="514350" indent="0">
              <a:buFontTx/>
              <a:buNone/>
              <a:defRPr/>
            </a:lvl3pPr>
            <a:lvl4pPr marL="771525" indent="0">
              <a:buFontTx/>
              <a:buNone/>
              <a:defRPr/>
            </a:lvl4pPr>
            <a:lvl5pPr>
              <a:defRPr/>
            </a:lvl5pPr>
          </a:lstStyle>
          <a:p>
            <a:pPr lvl="0"/>
            <a:r>
              <a:rPr lang="en-US" altLang="en-US"/>
              <a:t>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39D6E8A-FD7D-B549-B36D-A28CD760A414}"/>
              </a:ext>
            </a:extLst>
          </p:cNvPr>
          <p:cNvSpPr/>
          <p:nvPr userDrawn="1"/>
        </p:nvSpPr>
        <p:spPr>
          <a:xfrm>
            <a:off x="6172200" y="0"/>
            <a:ext cx="6096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Proxima Nova Regular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CB89EDC-617F-D24C-8525-E2647B7FA22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01580" y="6400800"/>
            <a:ext cx="3048000" cy="169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9320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72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5413FCF-8CDD-5B47-8D95-B0FC9EFBC89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2B763C4-0BDF-40C6-AFB5-EA5752AD9CA1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ED589DC-A411-4B67-F791-74B6CE4ED5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71355" y="420890"/>
            <a:ext cx="4296645" cy="397474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Enduring Gaps in Representation: A Comprehensive Reanalysis of Skin of Color in Popular Medical Education Materials</a:t>
            </a:r>
            <a:endParaRPr lang="en-US" sz="2000" dirty="0">
              <a:solidFill>
                <a:schemeClr val="bg1"/>
              </a:solidFill>
              <a:ea typeface="Microsoft Sans Serif"/>
            </a:endParaRPr>
          </a:p>
          <a:p>
            <a:endParaRPr lang="en-US" sz="2000" dirty="0">
              <a:solidFill>
                <a:schemeClr val="bg1"/>
              </a:solidFill>
              <a:ea typeface="Microsoft Sans Serif"/>
            </a:endParaRPr>
          </a:p>
          <a:p>
            <a:pPr algn="l"/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Authors: </a:t>
            </a:r>
            <a:endParaRPr lang="en-US" sz="2000" b="0" i="0" u="none" strike="noStrike" dirty="0">
              <a:solidFill>
                <a:schemeClr val="bg1"/>
              </a:solidFill>
              <a:effectLst/>
              <a:latin typeface="Microsoft Sans Serif"/>
              <a:ea typeface="Microsoft Sans Serif"/>
              <a:cs typeface="Microsoft Sans Serif"/>
            </a:endParaRP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Sabrina Saeed, BA</a:t>
            </a: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Haripriya </a:t>
            </a:r>
            <a:r>
              <a:rPr lang="en-US" sz="2000" err="1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Dukkipati</a:t>
            </a:r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, BS</a:t>
            </a: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Tiffany E. Jiang, MS</a:t>
            </a: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Madisen A. Swallow, MD, MS</a:t>
            </a:r>
            <a:endParaRPr lang="en-US" sz="2000">
              <a:solidFill>
                <a:schemeClr val="bg1"/>
              </a:solidFill>
              <a:ea typeface="Microsoft Sans Serif" panose="020B0604020202020204" pitchFamily="34" charset="0"/>
            </a:endParaRP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Sara Perkins, MD</a:t>
            </a:r>
            <a:endParaRPr lang="en-US" sz="2000" dirty="0">
              <a:solidFill>
                <a:schemeClr val="bg1"/>
              </a:solidFill>
              <a:ea typeface="Microsoft Sans Serif"/>
            </a:endParaRP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Sarika Ramachandran, MD</a:t>
            </a:r>
            <a:endParaRPr lang="en-US" sz="2000" dirty="0">
              <a:solidFill>
                <a:schemeClr val="bg1"/>
              </a:solidFill>
              <a:ea typeface="Microsoft Sans Serif"/>
            </a:endParaRPr>
          </a:p>
          <a:p>
            <a:endParaRPr lang="en-US" sz="2000" dirty="0">
              <a:solidFill>
                <a:schemeClr val="bg1"/>
              </a:solidFill>
              <a:ea typeface="Microsoft Sans Serif"/>
            </a:endParaRPr>
          </a:p>
          <a:p>
            <a:endParaRPr lang="en-US" sz="2000" dirty="0">
              <a:ea typeface="Microsoft Sans Serif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6C2DD0B-62F7-8878-0CAA-83F372943C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9282520" y="5410201"/>
            <a:ext cx="833320" cy="1043843"/>
          </a:xfrm>
          <a:prstGeom prst="rect">
            <a:avLst/>
          </a:prstGeom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D1B617B2-DFF5-1BF3-CA88-2506254B85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58453"/>
            <a:ext cx="4068047" cy="3847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en-US" altLang="en-US" sz="4800" b="1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YaleNew"/>
                <a:ea typeface="Calibri"/>
                <a:cs typeface="Times New Roman"/>
              </a:rPr>
              <a:t>Med Ed Day 2025 </a:t>
            </a:r>
            <a:r>
              <a:rPr lang="en-US" altLang="en-US" sz="4800" b="1">
                <a:solidFill>
                  <a:schemeClr val="tx2"/>
                </a:solidFill>
                <a:latin typeface="YaleNew"/>
                <a:ea typeface="Calibri"/>
                <a:cs typeface="Times New Roman"/>
              </a:rPr>
              <a:t>Student </a:t>
            </a:r>
            <a:r>
              <a:rPr kumimoji="0" lang="en-US" altLang="en-US" sz="4800" b="1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YaleNew"/>
                <a:ea typeface="Calibri"/>
                <a:cs typeface="Times New Roman"/>
              </a:rPr>
              <a:t>Poster </a:t>
            </a:r>
            <a:r>
              <a:rPr lang="en-US" altLang="en-US" sz="4800" b="1">
                <a:solidFill>
                  <a:schemeClr val="tx2"/>
                </a:solidFill>
                <a:latin typeface="YaleNew"/>
                <a:ea typeface="Calibri"/>
                <a:cs typeface="Times New Roman"/>
              </a:rPr>
              <a:t>Winner</a:t>
            </a:r>
            <a:endParaRPr lang="en-US" altLang="en-US" sz="4800" b="1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YaleNew"/>
              <a:ea typeface="Calibri"/>
              <a:cs typeface="Times New Roman"/>
            </a:endParaRPr>
          </a:p>
          <a:p>
            <a:endParaRPr lang="en-US" altLang="en-US" sz="4800" b="1">
              <a:solidFill>
                <a:schemeClr val="tx2"/>
              </a:solidFill>
              <a:latin typeface="YaleNew"/>
              <a:ea typeface="Calibri"/>
              <a:cs typeface="Times New Roman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YaleNew"/>
                <a:ea typeface="Calibri"/>
                <a:cs typeface="Times New Roman"/>
              </a:rPr>
              <a:t>Category: </a:t>
            </a:r>
            <a:r>
              <a:rPr lang="en-US" sz="2600">
                <a:solidFill>
                  <a:schemeClr val="tx2"/>
                </a:solidFill>
                <a:effectLst/>
                <a:latin typeface="YaleNew"/>
                <a:ea typeface="Calibri"/>
                <a:cs typeface="Times New Roman"/>
              </a:rPr>
              <a:t>Medical Education Research</a:t>
            </a:r>
            <a:r>
              <a:rPr lang="en-US" sz="2600">
                <a:solidFill>
                  <a:schemeClr val="tx2"/>
                </a:solidFill>
                <a:effectLst/>
                <a:latin typeface="YaleNew"/>
              </a:rPr>
              <a:t> </a:t>
            </a:r>
            <a:endParaRPr kumimoji="0" lang="en-US" altLang="en-US" sz="26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YaleNew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6A118B2C-29E9-5D93-D1B0-B9D605C8DC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133817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676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F4DCDC-C3AC-81CA-A690-544FC1DCD1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9848B7C-D3D1-23F7-050E-F50ED294047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2B763C4-0BDF-40C6-AFB5-EA5752AD9CA1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74E9986-1859-47EC-3EF4-128E9927D74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71355" y="420890"/>
            <a:ext cx="4296645" cy="397474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Design, Implementation and Evaluation of a Novel Musculoskeletal Medicine Elective for Yale Medical Students</a:t>
            </a:r>
            <a:endParaRPr lang="en-US" sz="2400" b="0" i="0" u="none" strike="noStrike" dirty="0">
              <a:solidFill>
                <a:schemeClr val="bg1"/>
              </a:solidFill>
              <a:effectLst/>
              <a:ea typeface="Microsoft Sans Serif"/>
            </a:endParaRPr>
          </a:p>
          <a:p>
            <a:endParaRPr lang="en-US" sz="2400" dirty="0">
              <a:solidFill>
                <a:schemeClr val="bg1"/>
              </a:solidFill>
              <a:ea typeface="Microsoft Sans Serif"/>
            </a:endParaRPr>
          </a:p>
          <a:p>
            <a:r>
              <a:rPr lang="en-US" sz="24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Authors:</a:t>
            </a:r>
          </a:p>
          <a:p>
            <a:r>
              <a:rPr lang="en-US" sz="24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Arielle Levine, MS</a:t>
            </a:r>
          </a:p>
          <a:p>
            <a:r>
              <a:rPr lang="en-US" sz="24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Adnan </a:t>
            </a:r>
            <a:r>
              <a:rPr lang="en-US" sz="2400" err="1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Prsic</a:t>
            </a:r>
            <a:r>
              <a:rPr lang="en-US" sz="24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, MD, MHS</a:t>
            </a:r>
            <a:endParaRPr lang="en-US" sz="2400" dirty="0">
              <a:solidFill>
                <a:schemeClr val="bg1"/>
              </a:solidFill>
              <a:ea typeface="Microsoft Sans Serif"/>
            </a:endParaRPr>
          </a:p>
          <a:p>
            <a:r>
              <a:rPr lang="en-US" sz="24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Andrew Jimenez, MD</a:t>
            </a:r>
            <a:endParaRPr lang="en-US" sz="2400" dirty="0">
              <a:solidFill>
                <a:schemeClr val="bg1"/>
              </a:solidFill>
              <a:ea typeface="Microsoft Sans Serif"/>
            </a:endParaRPr>
          </a:p>
          <a:p>
            <a:r>
              <a:rPr lang="en-US" sz="24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Stephen Holt, MD, MS</a:t>
            </a:r>
            <a:endParaRPr lang="en-US" sz="2400" dirty="0">
              <a:solidFill>
                <a:schemeClr val="bg1"/>
              </a:solidFill>
              <a:ea typeface="Microsoft Sans Serif"/>
            </a:endParaRPr>
          </a:p>
          <a:p>
            <a:endParaRPr lang="en-US" sz="2400" b="0" i="0" u="none" strike="noStrike" dirty="0">
              <a:solidFill>
                <a:schemeClr val="bg1"/>
              </a:solidFill>
              <a:effectLst/>
              <a:latin typeface="Microsoft Sans Serif"/>
              <a:ea typeface="Microsoft Sans Serif"/>
              <a:cs typeface="Microsoft Sans Serif"/>
            </a:endParaRPr>
          </a:p>
          <a:p>
            <a:endParaRPr lang="en-US" sz="2400" dirty="0">
              <a:solidFill>
                <a:schemeClr val="bg1"/>
              </a:solidFill>
              <a:ea typeface="Microsoft Sans Serif"/>
            </a:endParaRPr>
          </a:p>
          <a:p>
            <a:endParaRPr lang="en-US" sz="2400" dirty="0">
              <a:ea typeface="Microsoft Sans Serif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6D9BD3E-43A3-0B51-DBCB-10D6895F55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9282520" y="5410201"/>
            <a:ext cx="833320" cy="1043843"/>
          </a:xfrm>
          <a:prstGeom prst="rect">
            <a:avLst/>
          </a:prstGeom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DDCBE346-4313-CD1B-917A-4B4800002D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91687"/>
            <a:ext cx="4068047" cy="3847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kumimoji="0" lang="en-US" altLang="en-US" sz="4800" b="1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YaleNew"/>
                <a:ea typeface="Calibri"/>
                <a:cs typeface="Times New Roman"/>
              </a:rPr>
              <a:t>Med Ed Day 2025 </a:t>
            </a:r>
            <a:r>
              <a:rPr lang="en-US" altLang="en-US" sz="4800" b="1">
                <a:solidFill>
                  <a:schemeClr val="tx2"/>
                </a:solidFill>
                <a:latin typeface="YaleNew"/>
                <a:ea typeface="Calibri"/>
                <a:cs typeface="Times New Roman"/>
              </a:rPr>
              <a:t>Student </a:t>
            </a:r>
            <a:r>
              <a:rPr kumimoji="0" lang="en-US" altLang="en-US" sz="4800" b="1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YaleNew"/>
                <a:ea typeface="Calibri"/>
                <a:cs typeface="Times New Roman"/>
              </a:rPr>
              <a:t>Poster</a:t>
            </a:r>
            <a:r>
              <a:rPr lang="en-US" altLang="en-US" sz="4800" b="1">
                <a:solidFill>
                  <a:schemeClr val="tx2"/>
                </a:solidFill>
                <a:latin typeface="YaleNew"/>
                <a:ea typeface="Calibri"/>
                <a:cs typeface="Times New Roman"/>
              </a:rPr>
              <a:t> Winner</a:t>
            </a:r>
            <a:endParaRPr lang="en-US" altLang="en-US" sz="4800" b="1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YaleNew"/>
              <a:ea typeface="Calibri"/>
              <a:cs typeface="Times New Roman"/>
            </a:endParaRPr>
          </a:p>
          <a:p>
            <a:endParaRPr lang="en-US" altLang="en-US" sz="4800" b="1">
              <a:solidFill>
                <a:schemeClr val="tx2"/>
              </a:solidFill>
              <a:latin typeface="YaleNew"/>
              <a:ea typeface="Calibri"/>
              <a:cs typeface="Times New Roman"/>
            </a:endParaRPr>
          </a:p>
          <a:p>
            <a:r>
              <a:rPr kumimoji="0" lang="en-US" altLang="en-US" sz="2600" b="0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YaleNew"/>
                <a:ea typeface="Calibri"/>
                <a:cs typeface="Times New Roman"/>
              </a:rPr>
              <a:t>Category: </a:t>
            </a:r>
            <a:r>
              <a:rPr lang="en-US" sz="2600">
                <a:solidFill>
                  <a:schemeClr val="tx2"/>
                </a:solidFill>
                <a:latin typeface="YaleNew"/>
                <a:ea typeface="Calibri"/>
                <a:cs typeface="Times New Roman"/>
              </a:rPr>
              <a:t>Innovation in Education</a:t>
            </a:r>
            <a:endParaRPr lang="en-US" sz="26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YaleNew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BABA2920-1AB8-1157-233B-028E6EFCC4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133817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2531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5413FCF-8CDD-5B47-8D95-B0FC9EFBC89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2B763C4-0BDF-40C6-AFB5-EA5752AD9CA1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ED589DC-A411-4B67-F791-74B6CE4ED5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50000" y="457200"/>
            <a:ext cx="4038600" cy="397474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Assessing Internist Competency in Point of Care Ultrasound Using the </a:t>
            </a:r>
            <a:r>
              <a:rPr lang="en-US" sz="2000" err="1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Entrustable</a:t>
            </a:r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 Professional Activity Framework</a:t>
            </a:r>
            <a:br>
              <a:rPr lang="en-US" sz="2000" dirty="0">
                <a:latin typeface="Microsoft Sans Serif"/>
                <a:ea typeface="Microsoft Sans Serif"/>
                <a:cs typeface="Microsoft Sans Serif"/>
              </a:rPr>
            </a:br>
            <a:endParaRPr lang="en-US" sz="2000">
              <a:solidFill>
                <a:schemeClr val="bg1"/>
              </a:solidFill>
              <a:ea typeface="Microsoft Sans Serif"/>
            </a:endParaRPr>
          </a:p>
          <a:p>
            <a:endParaRPr lang="en-US" sz="2000" dirty="0">
              <a:solidFill>
                <a:schemeClr val="bg1"/>
              </a:solidFill>
              <a:ea typeface="Microsoft GothicNeo" panose="02000300000000000000" pitchFamily="2" charset="-127"/>
            </a:endParaRP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GothicNeo"/>
                <a:cs typeface="Microsoft Sans Serif"/>
              </a:rPr>
              <a:t>Authors: </a:t>
            </a:r>
            <a:endParaRPr lang="en-US" sz="2000" dirty="0">
              <a:solidFill>
                <a:schemeClr val="bg1"/>
              </a:solidFill>
              <a:latin typeface="Microsoft Sans Serif"/>
              <a:ea typeface="Microsoft Sans Serif"/>
              <a:cs typeface="Microsoft Sans Serif"/>
            </a:endParaRP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Joseph H </a:t>
            </a:r>
            <a:r>
              <a:rPr lang="en-US" sz="2000" err="1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Donroe</a:t>
            </a:r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, MD, MPH, MHS</a:t>
            </a: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André N </a:t>
            </a:r>
            <a:r>
              <a:rPr lang="en-US" sz="2000" err="1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Sofair</a:t>
            </a:r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, MD, MPH</a:t>
            </a: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Kevin Piro, MD</a:t>
            </a: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Daniel Restrepo, MD</a:t>
            </a: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Christopher L Moore, MD</a:t>
            </a: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Martin D Slade, MPH, PhD</a:t>
            </a: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Haidong Lu, PhD</a:t>
            </a: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Michael Green, MD, </a:t>
            </a:r>
            <a:r>
              <a:rPr lang="en-US" sz="2000" err="1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ScM</a:t>
            </a:r>
            <a:endParaRPr lang="en-US" sz="2000">
              <a:solidFill>
                <a:schemeClr val="bg1"/>
              </a:solidFill>
              <a:ea typeface="Microsoft Sans Serif"/>
            </a:endParaRPr>
          </a:p>
          <a:p>
            <a:endParaRPr lang="en-US" sz="2000" dirty="0">
              <a:solidFill>
                <a:schemeClr val="bg1"/>
              </a:solidFill>
              <a:ea typeface="Microsoft GothicNeo" panose="02000300000000000000" pitchFamily="2" charset="-127"/>
            </a:endParaRPr>
          </a:p>
          <a:p>
            <a:endParaRPr lang="en-US" sz="2000" b="0" i="0" u="none" strike="noStrike" dirty="0">
              <a:solidFill>
                <a:schemeClr val="bg1"/>
              </a:solidFill>
              <a:effectLst/>
              <a:ea typeface="Microsoft Sans Serif" panose="020B0604020202020204" pitchFamily="34" charset="0"/>
            </a:endParaRPr>
          </a:p>
          <a:p>
            <a:endParaRPr lang="en-US" sz="2000" b="0" i="0" u="none" strike="noStrike" dirty="0">
              <a:solidFill>
                <a:schemeClr val="bg1"/>
              </a:solidFill>
              <a:effectLst/>
              <a:ea typeface="Microsoft Sans Serif" panose="020B0604020202020204" pitchFamily="34" charset="0"/>
            </a:endParaRPr>
          </a:p>
          <a:p>
            <a:endParaRPr lang="en-US" sz="2000" dirty="0">
              <a:solidFill>
                <a:schemeClr val="bg1"/>
              </a:solidFill>
              <a:ea typeface="Microsoft Sans Serif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6C2DD0B-62F7-8878-0CAA-83F372943C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9282520" y="5410201"/>
            <a:ext cx="833320" cy="1043843"/>
          </a:xfrm>
          <a:prstGeom prst="rect">
            <a:avLst/>
          </a:prstGeom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D1B617B2-DFF5-1BF3-CA88-2506254B85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0315" y="101249"/>
            <a:ext cx="4081686" cy="4585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1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YaleNew"/>
                <a:ea typeface="Calibri"/>
                <a:cs typeface="Times New Roman"/>
              </a:rPr>
              <a:t>Med Ed Day 2025 Poster Honorable </a:t>
            </a:r>
            <a:r>
              <a:rPr lang="en-US" altLang="en-US" sz="4800" b="1">
                <a:solidFill>
                  <a:schemeClr val="tx2"/>
                </a:solidFill>
                <a:latin typeface="YaleNew"/>
                <a:ea typeface="Calibri"/>
                <a:cs typeface="Times New Roman"/>
              </a:rPr>
              <a:t>Mention</a:t>
            </a:r>
            <a:endParaRPr kumimoji="0" lang="en-US" altLang="en-US" sz="6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</a:endParaRPr>
          </a:p>
          <a:p>
            <a:endParaRPr lang="en-US" altLang="en-US" sz="4800" b="1">
              <a:solidFill>
                <a:schemeClr val="tx2"/>
              </a:solidFill>
              <a:latin typeface="YaleNew"/>
              <a:ea typeface="Calibri"/>
              <a:cs typeface="Times New Roman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YaleNew"/>
                <a:ea typeface="Calibri"/>
                <a:cs typeface="Times New Roman"/>
              </a:rPr>
              <a:t>Category: </a:t>
            </a:r>
            <a:r>
              <a:rPr lang="en-US" sz="2600">
                <a:solidFill>
                  <a:schemeClr val="tx2"/>
                </a:solidFill>
                <a:effectLst/>
                <a:latin typeface="YaleNew"/>
                <a:ea typeface="Calibri"/>
                <a:cs typeface="Times New Roman"/>
              </a:rPr>
              <a:t>Medical Education Research</a:t>
            </a:r>
            <a:r>
              <a:rPr lang="en-US" sz="2600">
                <a:solidFill>
                  <a:schemeClr val="tx2"/>
                </a:solidFill>
                <a:effectLst/>
                <a:latin typeface="YaleNew"/>
              </a:rPr>
              <a:t> </a:t>
            </a:r>
            <a:endParaRPr kumimoji="0" lang="en-US" altLang="en-US" sz="26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YaleNew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6A118B2C-29E9-5D93-D1B0-B9D605C8DC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133817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701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A18CFF-53F0-C24C-798C-A55D47C449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A55AF2E-9107-0621-75E2-1A47DF9B503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2B763C4-0BDF-40C6-AFB5-EA5752AD9CA1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4BC8818-EE0D-1698-04A2-205FA5E1571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50000" y="457200"/>
            <a:ext cx="4318000" cy="397474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Interactive Virtual Training to Boost Clozapine Use for Treatment Resistant Schizophrenia</a:t>
            </a:r>
            <a:endParaRPr lang="en-US" sz="2000" dirty="0">
              <a:solidFill>
                <a:schemeClr val="bg1"/>
              </a:solidFill>
              <a:ea typeface="Microsoft Sans Serif"/>
            </a:endParaRPr>
          </a:p>
          <a:p>
            <a:endParaRPr lang="en-US" sz="2000" dirty="0">
              <a:solidFill>
                <a:schemeClr val="bg1"/>
              </a:solidFill>
              <a:ea typeface="Microsoft Sans Serif"/>
            </a:endParaRPr>
          </a:p>
          <a:p>
            <a:endParaRPr lang="en-US" sz="2000" dirty="0">
              <a:solidFill>
                <a:schemeClr val="bg1"/>
              </a:solidFill>
              <a:ea typeface="Microsoft GothicNeo" panose="02000300000000000000" pitchFamily="2" charset="-127"/>
            </a:endParaRP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GothicNeo"/>
                <a:cs typeface="Microsoft Sans Serif"/>
              </a:rPr>
              <a:t>Authors: </a:t>
            </a:r>
            <a:endParaRPr lang="en-US" sz="2000" dirty="0">
              <a:solidFill>
                <a:schemeClr val="bg1"/>
              </a:solidFill>
              <a:latin typeface="Microsoft Sans Serif"/>
              <a:ea typeface="Microsoft Sans Serif"/>
              <a:cs typeface="Microsoft Sans Serif"/>
            </a:endParaRP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Toral Surti, MD, PhD</a:t>
            </a:r>
            <a:endParaRPr lang="en-US" sz="2000" dirty="0">
              <a:solidFill>
                <a:schemeClr val="bg1"/>
              </a:solidFill>
              <a:ea typeface="Microsoft Sans Serif"/>
            </a:endParaRP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Angela Boggs, PharmD, BCPP</a:t>
            </a:r>
            <a:endParaRPr lang="en-US" sz="2000" dirty="0">
              <a:solidFill>
                <a:schemeClr val="bg1"/>
              </a:solidFill>
              <a:ea typeface="Microsoft Sans Serif"/>
            </a:endParaRP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Daniel Bradford, MD, MPH</a:t>
            </a:r>
            <a:endParaRPr lang="en-US" sz="2000" dirty="0">
              <a:solidFill>
                <a:schemeClr val="bg1"/>
              </a:solidFill>
              <a:ea typeface="Microsoft Sans Serif"/>
            </a:endParaRP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Stephen Marder, MD</a:t>
            </a:r>
            <a:endParaRPr lang="en-US" sz="2000" dirty="0">
              <a:solidFill>
                <a:schemeClr val="bg1"/>
              </a:solidFill>
              <a:ea typeface="Microsoft Sans Serif" panose="020B0604020202020204" pitchFamily="34" charset="0"/>
            </a:endParaRP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David Moore, MD, PhD</a:t>
            </a:r>
            <a:endParaRPr lang="en-US" sz="2000" dirty="0">
              <a:solidFill>
                <a:schemeClr val="bg1"/>
              </a:solidFill>
              <a:ea typeface="Microsoft Sans Serif"/>
            </a:endParaRPr>
          </a:p>
          <a:p>
            <a:endParaRPr lang="en-US" sz="2000" dirty="0">
              <a:solidFill>
                <a:schemeClr val="bg1"/>
              </a:solidFill>
              <a:ea typeface="Microsoft GothicNeo" panose="02000300000000000000" pitchFamily="2" charset="-127"/>
            </a:endParaRPr>
          </a:p>
          <a:p>
            <a:endParaRPr lang="en-US" sz="2000" b="0" i="0" u="none" strike="noStrike" dirty="0">
              <a:solidFill>
                <a:schemeClr val="bg1"/>
              </a:solidFill>
              <a:effectLst/>
              <a:ea typeface="Microsoft Sans Serif" panose="020B0604020202020204" pitchFamily="34" charset="0"/>
            </a:endParaRPr>
          </a:p>
          <a:p>
            <a:endParaRPr lang="en-US" sz="2000" b="0" i="0" u="none" strike="noStrike" dirty="0">
              <a:solidFill>
                <a:schemeClr val="bg1"/>
              </a:solidFill>
              <a:effectLst/>
              <a:ea typeface="Microsoft Sans Serif" panose="020B0604020202020204" pitchFamily="34" charset="0"/>
            </a:endParaRPr>
          </a:p>
          <a:p>
            <a:endParaRPr lang="en-US" sz="2000" dirty="0">
              <a:solidFill>
                <a:schemeClr val="bg1"/>
              </a:solidFill>
              <a:ea typeface="Microsoft Sans Serif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48B2B79-2056-8C59-47CC-A848B27249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9282520" y="5410201"/>
            <a:ext cx="833320" cy="1043843"/>
          </a:xfrm>
          <a:prstGeom prst="rect">
            <a:avLst/>
          </a:prstGeom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8334A0FF-977F-8870-1E10-1DDB6F0CDC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0315" y="101249"/>
            <a:ext cx="4081686" cy="4585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1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YaleNew"/>
                <a:ea typeface="Calibri"/>
                <a:cs typeface="Times New Roman"/>
              </a:rPr>
              <a:t>Med Ed Day 2025 Poster Honorable </a:t>
            </a:r>
            <a:r>
              <a:rPr lang="en-US" altLang="en-US" sz="4800" b="1">
                <a:solidFill>
                  <a:schemeClr val="tx2"/>
                </a:solidFill>
                <a:latin typeface="YaleNew"/>
                <a:ea typeface="Calibri"/>
                <a:cs typeface="Times New Roman"/>
              </a:rPr>
              <a:t>Mention</a:t>
            </a:r>
            <a:endParaRPr kumimoji="0" lang="en-US" altLang="en-US" sz="6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</a:endParaRPr>
          </a:p>
          <a:p>
            <a:endParaRPr lang="en-US" altLang="en-US" sz="4800" b="1">
              <a:solidFill>
                <a:schemeClr val="tx2"/>
              </a:solidFill>
              <a:latin typeface="YaleNew"/>
              <a:ea typeface="Calibri"/>
              <a:cs typeface="Times New Roman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YaleNew"/>
                <a:ea typeface="Calibri"/>
                <a:cs typeface="Times New Roman"/>
              </a:rPr>
              <a:t>Category: </a:t>
            </a:r>
            <a:r>
              <a:rPr lang="en-US" sz="2600">
                <a:solidFill>
                  <a:schemeClr val="tx2"/>
                </a:solidFill>
                <a:effectLst/>
                <a:latin typeface="YaleNew"/>
                <a:ea typeface="Calibri"/>
                <a:cs typeface="Times New Roman"/>
              </a:rPr>
              <a:t>Medical Education Research</a:t>
            </a:r>
            <a:r>
              <a:rPr lang="en-US" sz="2600">
                <a:solidFill>
                  <a:schemeClr val="tx2"/>
                </a:solidFill>
                <a:effectLst/>
                <a:latin typeface="YaleNew"/>
              </a:rPr>
              <a:t> </a:t>
            </a:r>
            <a:endParaRPr kumimoji="0" lang="en-US" altLang="en-US" sz="26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YaleNew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353DC40B-0610-7AD5-F273-97DCE0178F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133817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15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5413FCF-8CDD-5B47-8D95-B0FC9EFBC89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2B763C4-0BDF-40C6-AFB5-EA5752AD9CA1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6C2DD0B-62F7-8878-0CAA-83F372943C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9282520" y="5410201"/>
            <a:ext cx="833320" cy="1043843"/>
          </a:xfrm>
          <a:prstGeom prst="rect">
            <a:avLst/>
          </a:prstGeom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D1B617B2-DFF5-1BF3-CA88-2506254B85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0315" y="-46658"/>
            <a:ext cx="4055910" cy="4862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1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YaleNew"/>
                <a:ea typeface="Calibri"/>
                <a:cs typeface="Times New Roman"/>
              </a:rPr>
              <a:t>Med Ed Day 2025 Poster Honorable </a:t>
            </a:r>
            <a:r>
              <a:rPr lang="en-US" altLang="en-US" sz="4800" b="1">
                <a:solidFill>
                  <a:schemeClr val="tx2"/>
                </a:solidFill>
                <a:latin typeface="YaleNew"/>
                <a:ea typeface="Calibri"/>
                <a:cs typeface="Times New Roman"/>
              </a:rPr>
              <a:t>Mention</a:t>
            </a:r>
            <a:endParaRPr kumimoji="0" lang="en-US" altLang="en-US" sz="6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</a:endParaRPr>
          </a:p>
          <a:p>
            <a:endParaRPr lang="en-US" altLang="en-US" sz="4800" b="1">
              <a:solidFill>
                <a:schemeClr val="tx2"/>
              </a:solidFill>
              <a:latin typeface="YaleNew"/>
              <a:ea typeface="Calibri"/>
              <a:cs typeface="Times New Roman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YaleNew"/>
                <a:ea typeface="Calibri"/>
                <a:cs typeface="Times New Roman"/>
              </a:rPr>
              <a:t>Category: Innovation in Education</a:t>
            </a:r>
            <a:endParaRPr kumimoji="0" lang="en-US" altLang="en-US" sz="6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YaleNew"/>
              <a:ea typeface="Calibri"/>
              <a:cs typeface="Times New Roman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6A118B2C-29E9-5D93-D1B0-B9D605C8DC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133817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E8305D29-19E7-E8FF-47FA-1F0C11AB5660}"/>
              </a:ext>
            </a:extLst>
          </p:cNvPr>
          <p:cNvSpPr txBox="1">
            <a:spLocks/>
          </p:cNvSpPr>
          <p:nvPr/>
        </p:nvSpPr>
        <p:spPr bwMode="auto">
          <a:xfrm>
            <a:off x="6350000" y="457200"/>
            <a:ext cx="4038600" cy="3974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 defTabSz="514350" rtl="0" eaLnBrk="1" fontAlgn="base" hangingPunct="1">
              <a:lnSpc>
                <a:spcPct val="120000"/>
              </a:lnSpc>
              <a:spcBef>
                <a:spcPts val="563"/>
              </a:spcBef>
              <a:spcAft>
                <a:spcPct val="0"/>
              </a:spcAft>
              <a:buFontTx/>
              <a:buNone/>
              <a:defRPr sz="1800" i="0" kern="1200">
                <a:solidFill>
                  <a:schemeClr val="tx2"/>
                </a:solidFill>
                <a:latin typeface="Microsoft Sans Serif" panose="020B0604020202020204" pitchFamily="34" charset="0"/>
                <a:ea typeface="+mn-ea"/>
                <a:cs typeface="Microsoft Sans Serif" panose="020B0604020202020204" pitchFamily="34" charset="0"/>
              </a:defRPr>
            </a:lvl1pPr>
            <a:lvl2pPr marL="257175" indent="0" algn="l" defTabSz="514350" rtl="0" eaLnBrk="1" fontAlgn="base" hangingPunct="1">
              <a:lnSpc>
                <a:spcPct val="120000"/>
              </a:lnSpc>
              <a:spcBef>
                <a:spcPts val="281"/>
              </a:spcBef>
              <a:spcAft>
                <a:spcPct val="0"/>
              </a:spcAft>
              <a:buSzPct val="100000"/>
              <a:buFontTx/>
              <a:buNone/>
              <a:defRPr sz="1600" i="0" kern="1200">
                <a:solidFill>
                  <a:schemeClr val="tx2"/>
                </a:solidFill>
                <a:latin typeface="Microsoft Sans Serif" panose="020B0604020202020204" pitchFamily="34" charset="0"/>
                <a:ea typeface="+mn-ea"/>
                <a:cs typeface="Microsoft Sans Serif" panose="020B0604020202020204" pitchFamily="34" charset="0"/>
              </a:defRPr>
            </a:lvl2pPr>
            <a:lvl3pPr marL="514350" indent="0" algn="l" defTabSz="514350" rtl="0" eaLnBrk="1" fontAlgn="base" hangingPunct="1">
              <a:lnSpc>
                <a:spcPct val="120000"/>
              </a:lnSpc>
              <a:spcBef>
                <a:spcPts val="281"/>
              </a:spcBef>
              <a:spcAft>
                <a:spcPct val="0"/>
              </a:spcAft>
              <a:buSzPct val="100000"/>
              <a:buFontTx/>
              <a:buNone/>
              <a:defRPr sz="1400" i="0" kern="1200">
                <a:solidFill>
                  <a:schemeClr val="tx2"/>
                </a:solidFill>
                <a:latin typeface="Microsoft Sans Serif" panose="020B0604020202020204" pitchFamily="34" charset="0"/>
                <a:ea typeface="+mn-ea"/>
                <a:cs typeface="Microsoft Sans Serif" panose="020B0604020202020204" pitchFamily="34" charset="0"/>
              </a:defRPr>
            </a:lvl3pPr>
            <a:lvl4pPr marL="771525" indent="0" algn="l" defTabSz="514350" rtl="0" eaLnBrk="1" fontAlgn="base" hangingPunct="1">
              <a:lnSpc>
                <a:spcPct val="120000"/>
              </a:lnSpc>
              <a:spcBef>
                <a:spcPts val="281"/>
              </a:spcBef>
              <a:spcAft>
                <a:spcPct val="0"/>
              </a:spcAft>
              <a:buSzPct val="100000"/>
              <a:buFontTx/>
              <a:buNone/>
              <a:defRPr sz="1200" i="0" kern="1200">
                <a:solidFill>
                  <a:schemeClr val="tx2"/>
                </a:solidFill>
                <a:latin typeface="Microsoft Sans Serif" panose="020B0604020202020204" pitchFamily="34" charset="0"/>
                <a:ea typeface="+mn-ea"/>
                <a:cs typeface="Microsoft Sans Serif" panose="020B0604020202020204" pitchFamily="34" charset="0"/>
              </a:defRPr>
            </a:lvl4pPr>
            <a:lvl5pPr marL="1189435" indent="-160735" algn="l" defTabSz="514350" rtl="0" eaLnBrk="1" fontAlgn="base" hangingPunct="1">
              <a:lnSpc>
                <a:spcPct val="120000"/>
              </a:lnSpc>
              <a:spcBef>
                <a:spcPts val="281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sz="1050" i="0" kern="1200">
                <a:solidFill>
                  <a:schemeClr val="tx2"/>
                </a:solidFill>
                <a:latin typeface="Microsoft Sans Serif" panose="020B0604020202020204" pitchFamily="34" charset="0"/>
                <a:ea typeface="+mn-ea"/>
                <a:cs typeface="Microsoft Sans Serif" panose="020B0604020202020204" pitchFamily="34" charset="0"/>
              </a:defRPr>
            </a:lvl5pPr>
            <a:lvl6pPr marL="141446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Enhancing Resident Preparedness and Confidence for Care of the Critically Ill Newborn: Development of a Novel Simulation-Based Bootcamp</a:t>
            </a:r>
            <a:endParaRPr lang="en-US" sz="1800">
              <a:solidFill>
                <a:schemeClr val="bg1"/>
              </a:solidFill>
            </a:endParaRPr>
          </a:p>
          <a:p>
            <a:endParaRPr lang="en-US" sz="1800">
              <a:solidFill>
                <a:schemeClr val="bg1"/>
              </a:solidFill>
              <a:ea typeface="Microsoft Sans Serif"/>
            </a:endParaRPr>
          </a:p>
          <a:p>
            <a:endParaRPr lang="en-US" sz="200">
              <a:solidFill>
                <a:schemeClr val="bg1"/>
              </a:solidFill>
              <a:ea typeface="Microsoft GothicNeo" panose="02000300000000000000" pitchFamily="2" charset="-127"/>
            </a:endParaRPr>
          </a:p>
          <a:p>
            <a:r>
              <a:rPr lang="en-US" sz="1800">
                <a:solidFill>
                  <a:schemeClr val="bg1"/>
                </a:solidFill>
                <a:latin typeface="Microsoft Sans Serif"/>
                <a:ea typeface="Microsoft GothicNeo"/>
                <a:cs typeface="Microsoft Sans Serif"/>
              </a:rPr>
              <a:t>Authors: </a:t>
            </a:r>
            <a:endParaRPr lang="en-US" sz="1800">
              <a:solidFill>
                <a:schemeClr val="bg1"/>
              </a:solidFill>
              <a:latin typeface="Microsoft Sans Serif"/>
              <a:ea typeface="Microsoft Sans Serif"/>
              <a:cs typeface="Microsoft Sans Serif"/>
            </a:endParaRPr>
          </a:p>
          <a:p>
            <a:r>
              <a:rPr lang="en-US" sz="180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Rishi </a:t>
            </a:r>
            <a:r>
              <a:rPr lang="en-US" sz="1800" err="1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Jaswaney</a:t>
            </a:r>
            <a:r>
              <a:rPr lang="en-US" sz="180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, MD</a:t>
            </a:r>
          </a:p>
          <a:p>
            <a:r>
              <a:rPr lang="en-US" sz="180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Lindsay Johnston, MD, MEd</a:t>
            </a:r>
            <a:endParaRPr lang="en-US" sz="1800">
              <a:solidFill>
                <a:schemeClr val="bg1"/>
              </a:solidFill>
              <a:ea typeface="Microsoft Sans Serif"/>
            </a:endParaRPr>
          </a:p>
          <a:p>
            <a:endParaRPr lang="en-US" sz="1800">
              <a:solidFill>
                <a:schemeClr val="bg1"/>
              </a:solidFill>
              <a:ea typeface="Microsoft GothicNeo" panose="02000300000000000000" pitchFamily="2" charset="-127"/>
            </a:endParaRPr>
          </a:p>
          <a:p>
            <a:endParaRPr lang="en-US" sz="2200">
              <a:solidFill>
                <a:schemeClr val="bg1"/>
              </a:solidFill>
              <a:ea typeface="Microsoft Sans Serif" panose="020B0604020202020204" pitchFamily="34" charset="0"/>
            </a:endParaRPr>
          </a:p>
          <a:p>
            <a:endParaRPr lang="en-US" sz="2200">
              <a:solidFill>
                <a:schemeClr val="bg1"/>
              </a:solidFill>
            </a:endParaRPr>
          </a:p>
          <a:p>
            <a:endParaRPr lang="en-US" sz="2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561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666F6-FC09-DA86-DBBF-4B2B75F8C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8DA871F-BD8B-E49B-7951-327DFF4230FB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2B763C4-0BDF-40C6-AFB5-EA5752AD9CA1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69B701E-A9F1-1540-515B-1D8CE7BBEB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9282520" y="5410201"/>
            <a:ext cx="833320" cy="1043843"/>
          </a:xfrm>
          <a:prstGeom prst="rect">
            <a:avLst/>
          </a:prstGeom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8E413609-4154-93CA-8B17-AC66A61DD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0315" y="-46658"/>
            <a:ext cx="4055910" cy="4862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1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YaleNew"/>
                <a:ea typeface="Calibri"/>
                <a:cs typeface="Times New Roman"/>
              </a:rPr>
              <a:t>Med Ed Day 2025 Poster Honorable </a:t>
            </a:r>
            <a:r>
              <a:rPr lang="en-US" altLang="en-US" sz="4800" b="1">
                <a:solidFill>
                  <a:schemeClr val="tx2"/>
                </a:solidFill>
                <a:latin typeface="YaleNew"/>
                <a:ea typeface="Calibri"/>
                <a:cs typeface="Times New Roman"/>
              </a:rPr>
              <a:t>Mention</a:t>
            </a:r>
            <a:endParaRPr kumimoji="0" lang="en-US" altLang="en-US" sz="6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</a:endParaRPr>
          </a:p>
          <a:p>
            <a:endParaRPr lang="en-US" altLang="en-US" sz="4800" b="1">
              <a:solidFill>
                <a:schemeClr val="tx2"/>
              </a:solidFill>
              <a:latin typeface="YaleNew"/>
              <a:ea typeface="Calibri"/>
              <a:cs typeface="Times New Roman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YaleNew"/>
                <a:ea typeface="Calibri"/>
                <a:cs typeface="Times New Roman"/>
              </a:rPr>
              <a:t>Category: Innovation in Education</a:t>
            </a:r>
            <a:endParaRPr kumimoji="0" lang="en-US" altLang="en-US" sz="6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YaleNew"/>
              <a:ea typeface="Calibri"/>
              <a:cs typeface="Times New Roman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05FE0538-1102-C908-9681-E951273BAD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133817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0A236EEE-9962-7AD1-6E4D-7E24C51C71B2}"/>
              </a:ext>
            </a:extLst>
          </p:cNvPr>
          <p:cNvSpPr txBox="1">
            <a:spLocks/>
          </p:cNvSpPr>
          <p:nvPr/>
        </p:nvSpPr>
        <p:spPr bwMode="auto">
          <a:xfrm>
            <a:off x="6350000" y="457200"/>
            <a:ext cx="4038600" cy="3974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0" indent="0" algn="l" defTabSz="514350" rtl="0" eaLnBrk="1" fontAlgn="base" hangingPunct="1">
              <a:lnSpc>
                <a:spcPct val="120000"/>
              </a:lnSpc>
              <a:spcBef>
                <a:spcPts val="563"/>
              </a:spcBef>
              <a:spcAft>
                <a:spcPct val="0"/>
              </a:spcAft>
              <a:buFontTx/>
              <a:buNone/>
              <a:defRPr sz="1800" i="0" kern="1200">
                <a:solidFill>
                  <a:schemeClr val="tx2"/>
                </a:solidFill>
                <a:latin typeface="Microsoft Sans Serif" panose="020B0604020202020204" pitchFamily="34" charset="0"/>
                <a:ea typeface="+mn-ea"/>
                <a:cs typeface="Microsoft Sans Serif" panose="020B0604020202020204" pitchFamily="34" charset="0"/>
              </a:defRPr>
            </a:lvl1pPr>
            <a:lvl2pPr marL="257175" indent="0" algn="l" defTabSz="514350" rtl="0" eaLnBrk="1" fontAlgn="base" hangingPunct="1">
              <a:lnSpc>
                <a:spcPct val="120000"/>
              </a:lnSpc>
              <a:spcBef>
                <a:spcPts val="281"/>
              </a:spcBef>
              <a:spcAft>
                <a:spcPct val="0"/>
              </a:spcAft>
              <a:buSzPct val="100000"/>
              <a:buFontTx/>
              <a:buNone/>
              <a:defRPr sz="1600" i="0" kern="1200">
                <a:solidFill>
                  <a:schemeClr val="tx2"/>
                </a:solidFill>
                <a:latin typeface="Microsoft Sans Serif" panose="020B0604020202020204" pitchFamily="34" charset="0"/>
                <a:ea typeface="+mn-ea"/>
                <a:cs typeface="Microsoft Sans Serif" panose="020B0604020202020204" pitchFamily="34" charset="0"/>
              </a:defRPr>
            </a:lvl2pPr>
            <a:lvl3pPr marL="514350" indent="0" algn="l" defTabSz="514350" rtl="0" eaLnBrk="1" fontAlgn="base" hangingPunct="1">
              <a:lnSpc>
                <a:spcPct val="120000"/>
              </a:lnSpc>
              <a:spcBef>
                <a:spcPts val="281"/>
              </a:spcBef>
              <a:spcAft>
                <a:spcPct val="0"/>
              </a:spcAft>
              <a:buSzPct val="100000"/>
              <a:buFontTx/>
              <a:buNone/>
              <a:defRPr sz="1400" i="0" kern="1200">
                <a:solidFill>
                  <a:schemeClr val="tx2"/>
                </a:solidFill>
                <a:latin typeface="Microsoft Sans Serif" panose="020B0604020202020204" pitchFamily="34" charset="0"/>
                <a:ea typeface="+mn-ea"/>
                <a:cs typeface="Microsoft Sans Serif" panose="020B0604020202020204" pitchFamily="34" charset="0"/>
              </a:defRPr>
            </a:lvl3pPr>
            <a:lvl4pPr marL="771525" indent="0" algn="l" defTabSz="514350" rtl="0" eaLnBrk="1" fontAlgn="base" hangingPunct="1">
              <a:lnSpc>
                <a:spcPct val="120000"/>
              </a:lnSpc>
              <a:spcBef>
                <a:spcPts val="281"/>
              </a:spcBef>
              <a:spcAft>
                <a:spcPct val="0"/>
              </a:spcAft>
              <a:buSzPct val="100000"/>
              <a:buFontTx/>
              <a:buNone/>
              <a:defRPr sz="1200" i="0" kern="1200">
                <a:solidFill>
                  <a:schemeClr val="tx2"/>
                </a:solidFill>
                <a:latin typeface="Microsoft Sans Serif" panose="020B0604020202020204" pitchFamily="34" charset="0"/>
                <a:ea typeface="+mn-ea"/>
                <a:cs typeface="Microsoft Sans Serif" panose="020B0604020202020204" pitchFamily="34" charset="0"/>
              </a:defRPr>
            </a:lvl4pPr>
            <a:lvl5pPr marL="1189435" indent="-160735" algn="l" defTabSz="514350" rtl="0" eaLnBrk="1" fontAlgn="base" hangingPunct="1">
              <a:lnSpc>
                <a:spcPct val="120000"/>
              </a:lnSpc>
              <a:spcBef>
                <a:spcPts val="281"/>
              </a:spcBef>
              <a:spcAft>
                <a:spcPct val="0"/>
              </a:spcAft>
              <a:buSzPct val="100000"/>
              <a:buFont typeface="Arial" panose="020B0604020202020204" pitchFamily="34" charset="0"/>
              <a:buChar char="•"/>
              <a:defRPr sz="1050" i="0" kern="1200">
                <a:solidFill>
                  <a:schemeClr val="tx2"/>
                </a:solidFill>
                <a:latin typeface="Microsoft Sans Serif" panose="020B0604020202020204" pitchFamily="34" charset="0"/>
                <a:ea typeface="+mn-ea"/>
                <a:cs typeface="Microsoft Sans Serif" panose="020B0604020202020204" pitchFamily="34" charset="0"/>
              </a:defRPr>
            </a:lvl5pPr>
            <a:lvl6pPr marL="141446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67163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8813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85988" indent="-128588" algn="l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Char char="•"/>
              <a:defRPr sz="101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Yale Child Study Center Racially Informed Clinical Formulation (RICF): Integrating Race and Culture into Mental Health Care and Medical Training</a:t>
            </a:r>
            <a:endParaRPr lang="en-US" sz="1800">
              <a:solidFill>
                <a:schemeClr val="bg1"/>
              </a:solidFill>
            </a:endParaRPr>
          </a:p>
          <a:p>
            <a:endParaRPr lang="en-US" sz="1800">
              <a:solidFill>
                <a:schemeClr val="bg1"/>
              </a:solidFill>
              <a:ea typeface="Microsoft Sans Serif"/>
            </a:endParaRPr>
          </a:p>
          <a:p>
            <a:endParaRPr lang="en-US" sz="200">
              <a:solidFill>
                <a:schemeClr val="bg1"/>
              </a:solidFill>
              <a:ea typeface="Microsoft GothicNeo" panose="02000300000000000000" pitchFamily="2" charset="-127"/>
            </a:endParaRPr>
          </a:p>
          <a:p>
            <a:r>
              <a:rPr lang="en-US" sz="1800">
                <a:solidFill>
                  <a:schemeClr val="bg1"/>
                </a:solidFill>
                <a:latin typeface="Microsoft Sans Serif"/>
                <a:ea typeface="Microsoft GothicNeo"/>
                <a:cs typeface="Microsoft Sans Serif"/>
              </a:rPr>
              <a:t>Authors: </a:t>
            </a:r>
            <a:endParaRPr lang="en-US" sz="1800">
              <a:solidFill>
                <a:schemeClr val="bg1"/>
              </a:solidFill>
              <a:latin typeface="Microsoft Sans Serif"/>
              <a:ea typeface="Microsoft Sans Serif"/>
              <a:cs typeface="Microsoft Sans Serif"/>
            </a:endParaRPr>
          </a:p>
          <a:p>
            <a:r>
              <a:rPr lang="en-US" sz="180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Hailing Ding, BA</a:t>
            </a:r>
            <a:endParaRPr lang="en-US" sz="1800">
              <a:solidFill>
                <a:schemeClr val="bg1"/>
              </a:solidFill>
              <a:ea typeface="Microsoft Sans Serif" panose="020B0604020202020204" pitchFamily="34" charset="0"/>
            </a:endParaRPr>
          </a:p>
          <a:p>
            <a:r>
              <a:rPr lang="en-US" sz="180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Cecilia Frometa, PhD</a:t>
            </a:r>
            <a:endParaRPr lang="en-US" sz="1800">
              <a:solidFill>
                <a:schemeClr val="bg1"/>
              </a:solidFill>
              <a:ea typeface="Microsoft Sans Serif"/>
            </a:endParaRPr>
          </a:p>
          <a:p>
            <a:r>
              <a:rPr lang="en-US" sz="180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Angeli Landeros, MD,</a:t>
            </a:r>
            <a:endParaRPr lang="en-US" sz="1800">
              <a:solidFill>
                <a:schemeClr val="bg1"/>
              </a:solidFill>
              <a:ea typeface="Microsoft Sans Serif"/>
            </a:endParaRPr>
          </a:p>
          <a:p>
            <a:r>
              <a:rPr lang="en-US" sz="180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Victor Avila, MD</a:t>
            </a:r>
            <a:endParaRPr lang="en-US" sz="1800">
              <a:solidFill>
                <a:schemeClr val="bg1"/>
              </a:solidFill>
              <a:ea typeface="Microsoft Sans Serif"/>
            </a:endParaRPr>
          </a:p>
          <a:p>
            <a:r>
              <a:rPr lang="en-US" sz="180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Katie Malison, BS</a:t>
            </a:r>
            <a:endParaRPr lang="en-US" sz="1800">
              <a:solidFill>
                <a:schemeClr val="bg1"/>
              </a:solidFill>
              <a:ea typeface="Microsoft Sans Serif"/>
            </a:endParaRPr>
          </a:p>
          <a:p>
            <a:r>
              <a:rPr lang="en-US" sz="180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Laurie Cardona-Wolenski, PsyD</a:t>
            </a:r>
            <a:endParaRPr lang="en-US" sz="1800">
              <a:solidFill>
                <a:schemeClr val="bg1"/>
              </a:solidFill>
              <a:ea typeface="Microsoft Sans Serif"/>
            </a:endParaRPr>
          </a:p>
          <a:p>
            <a:r>
              <a:rPr lang="en-US" sz="180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David Reiss, MD</a:t>
            </a:r>
            <a:endParaRPr lang="en-US" sz="1800">
              <a:solidFill>
                <a:schemeClr val="bg1"/>
              </a:solidFill>
              <a:ea typeface="Microsoft Sans Serif"/>
            </a:endParaRPr>
          </a:p>
          <a:p>
            <a:endParaRPr lang="en-US" sz="1800">
              <a:solidFill>
                <a:schemeClr val="bg1"/>
              </a:solidFill>
              <a:ea typeface="Microsoft GothicNeo" panose="02000300000000000000" pitchFamily="2" charset="-127"/>
            </a:endParaRPr>
          </a:p>
          <a:p>
            <a:endParaRPr lang="en-US" sz="1800">
              <a:solidFill>
                <a:schemeClr val="bg1"/>
              </a:solidFill>
              <a:ea typeface="Microsoft GothicNeo" panose="02000300000000000000" pitchFamily="2" charset="-127"/>
            </a:endParaRPr>
          </a:p>
          <a:p>
            <a:endParaRPr lang="en-US" sz="2200">
              <a:solidFill>
                <a:schemeClr val="bg1"/>
              </a:solidFill>
              <a:ea typeface="Microsoft Sans Serif" panose="020B0604020202020204" pitchFamily="34" charset="0"/>
            </a:endParaRPr>
          </a:p>
          <a:p>
            <a:endParaRPr lang="en-US" sz="2200">
              <a:solidFill>
                <a:schemeClr val="bg1"/>
              </a:solidFill>
            </a:endParaRPr>
          </a:p>
          <a:p>
            <a:endParaRPr lang="en-US" sz="2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15524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B85DDF-9B10-96A2-1431-65DEA83BC1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531B2A-4DFE-7DC0-3B06-AEA44395882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2B763C4-0BDF-40C6-AFB5-EA5752AD9CA1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FFF0A9F-2027-78E3-BB57-F73BE1BBC35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71355" y="420890"/>
            <a:ext cx="4296645" cy="397474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Introduction to Language Barriers in Healthcare: Practice with Medical Interpreters--A Clinical Arts &amp; Sciences Session for MS1 Medical Students</a:t>
            </a:r>
            <a:endParaRPr lang="en-US" sz="2000" dirty="0">
              <a:solidFill>
                <a:schemeClr val="bg1"/>
              </a:solidFill>
              <a:ea typeface="Microsoft Sans Serif"/>
            </a:endParaRPr>
          </a:p>
          <a:p>
            <a:endParaRPr lang="en-US" sz="2000" dirty="0">
              <a:solidFill>
                <a:schemeClr val="bg1"/>
              </a:solidFill>
              <a:ea typeface="Microsoft Sans Serif"/>
            </a:endParaRP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Authors: </a:t>
            </a: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Paulina Naser-Saravia, BS</a:t>
            </a:r>
            <a:endParaRPr lang="en-US" sz="2000" dirty="0">
              <a:solidFill>
                <a:schemeClr val="bg1"/>
              </a:solidFill>
              <a:ea typeface="Microsoft Sans Serif" panose="020B0604020202020204" pitchFamily="34" charset="0"/>
            </a:endParaRP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Lucas Cordova, BS</a:t>
            </a:r>
            <a:endParaRPr lang="en-US" sz="2000" dirty="0">
              <a:solidFill>
                <a:schemeClr val="bg1"/>
              </a:solidFill>
              <a:ea typeface="Microsoft Sans Serif"/>
            </a:endParaRP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Edison Tenecela, BS</a:t>
            </a:r>
            <a:endParaRPr lang="en-US" sz="2000" dirty="0">
              <a:solidFill>
                <a:schemeClr val="bg1"/>
              </a:solidFill>
              <a:ea typeface="Microsoft Sans Serif"/>
            </a:endParaRP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S. R. </a:t>
            </a:r>
            <a:r>
              <a:rPr lang="en-US" sz="2000" dirty="0" err="1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Feinn</a:t>
            </a:r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, PhD</a:t>
            </a:r>
            <a:endParaRPr lang="en-US" sz="2000" dirty="0">
              <a:solidFill>
                <a:schemeClr val="bg1"/>
              </a:solidFill>
              <a:ea typeface="Microsoft Sans Serif"/>
            </a:endParaRP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S. Hollander, MD</a:t>
            </a:r>
            <a:endParaRPr lang="en-US" sz="2000" dirty="0">
              <a:solidFill>
                <a:schemeClr val="bg1"/>
              </a:solidFill>
              <a:ea typeface="Microsoft Sans Serif"/>
            </a:endParaRP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I. Rosenberg, MD</a:t>
            </a:r>
            <a:endParaRPr lang="en-US" sz="2000" dirty="0">
              <a:solidFill>
                <a:schemeClr val="bg1"/>
              </a:solidFill>
              <a:ea typeface="Microsoft Sans Serif"/>
            </a:endParaRPr>
          </a:p>
          <a:p>
            <a:pPr algn="l"/>
            <a:endParaRPr lang="en-US" sz="2000" b="0" i="0" u="none" strike="noStrike" dirty="0">
              <a:solidFill>
                <a:schemeClr val="bg1"/>
              </a:solidFill>
              <a:effectLst/>
              <a:latin typeface="Microsoft Sans Serif"/>
              <a:ea typeface="Microsoft Sans Serif"/>
              <a:cs typeface="Microsoft Sans Serif"/>
            </a:endParaRPr>
          </a:p>
          <a:p>
            <a:endParaRPr lang="en-US" sz="2000" dirty="0">
              <a:solidFill>
                <a:schemeClr val="bg1"/>
              </a:solidFill>
              <a:ea typeface="Microsoft Sans Serif"/>
            </a:endParaRPr>
          </a:p>
          <a:p>
            <a:endParaRPr lang="en-US" sz="2000" dirty="0">
              <a:ea typeface="Microsoft Sans Serif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B77BF2C-E2F8-E822-6007-FA5379E215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9282520" y="5410201"/>
            <a:ext cx="833320" cy="1043843"/>
          </a:xfrm>
          <a:prstGeom prst="rect">
            <a:avLst/>
          </a:prstGeom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A5625670-C1AB-6516-A2D0-A291D6448B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320442"/>
            <a:ext cx="4068047" cy="38472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1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YaleNew" panose="02000602050000020003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Med Ed Day 2025 Poster Winner</a:t>
            </a:r>
            <a:endParaRPr kumimoji="0" lang="en-US" altLang="en-US" sz="6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</a:endParaRPr>
          </a:p>
          <a:p>
            <a:endParaRPr lang="en-US" altLang="en-US" sz="4800" b="1">
              <a:solidFill>
                <a:schemeClr val="tx2"/>
              </a:solidFill>
              <a:latin typeface="YaleNew"/>
              <a:ea typeface="Calibri"/>
              <a:cs typeface="Times New Roman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YaleNew" panose="02000602050000020003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Category: </a:t>
            </a:r>
            <a:r>
              <a:rPr lang="en-US" sz="2600">
                <a:solidFill>
                  <a:schemeClr val="tx2"/>
                </a:solidFill>
                <a:effectLst/>
                <a:latin typeface="YaleNew" panose="02000602050000020003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Medical Education Research</a:t>
            </a:r>
            <a:r>
              <a:rPr lang="en-US" sz="2600">
                <a:solidFill>
                  <a:schemeClr val="tx2"/>
                </a:solidFill>
                <a:effectLst/>
                <a:latin typeface="YaleNew" panose="02000602050000020003" pitchFamily="2" charset="77"/>
              </a:rPr>
              <a:t> </a:t>
            </a:r>
            <a:endParaRPr kumimoji="0" lang="en-US" altLang="en-US" sz="26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  <a:latin typeface="YaleNew" panose="02000602050000020003" pitchFamily="2" charset="77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AEF56C18-ACBC-87A3-547A-3B56A9759C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133817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209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5413FCF-8CDD-5B47-8D95-B0FC9EFBC89A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2B763C4-0BDF-40C6-AFB5-EA5752AD9CA1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ED589DC-A411-4B67-F791-74B6CE4ED5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371355" y="195532"/>
            <a:ext cx="4038600" cy="397474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An innovative trauma training simulation curriculum to improve pediatric trainees' comfort in trauma resuscitation skills</a:t>
            </a:r>
            <a:endParaRPr lang="en-US" sz="2000" dirty="0">
              <a:solidFill>
                <a:schemeClr val="bg1"/>
              </a:solidFill>
              <a:ea typeface="Microsoft Sans Serif"/>
            </a:endParaRPr>
          </a:p>
          <a:p>
            <a:endParaRPr lang="en-US" sz="2000" dirty="0">
              <a:solidFill>
                <a:schemeClr val="bg1"/>
              </a:solidFill>
              <a:ea typeface="Microsoft Sans Serif"/>
            </a:endParaRP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Authors: </a:t>
            </a: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Sofia Grigoria Athanasopoulou, MD</a:t>
            </a: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James Dodington, MD</a:t>
            </a:r>
            <a:endParaRPr lang="en-US" sz="2000" dirty="0">
              <a:solidFill>
                <a:schemeClr val="bg1"/>
              </a:solidFill>
              <a:ea typeface="Microsoft Sans Serif"/>
            </a:endParaRP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Michael Goldman, MD, MHS-Med Ed, </a:t>
            </a:r>
            <a:endParaRPr lang="en-US" sz="2000" dirty="0">
              <a:solidFill>
                <a:schemeClr val="bg1"/>
              </a:solidFill>
              <a:ea typeface="Microsoft Sans Serif"/>
            </a:endParaRP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Isabel Gross, MD, PHD, MPH, </a:t>
            </a:r>
            <a:endParaRPr lang="en-US" sz="2000" dirty="0">
              <a:solidFill>
                <a:schemeClr val="bg1"/>
              </a:solidFill>
              <a:ea typeface="Microsoft Sans Serif"/>
            </a:endParaRPr>
          </a:p>
          <a:p>
            <a:r>
              <a:rPr lang="en-US" sz="2000" dirty="0">
                <a:solidFill>
                  <a:schemeClr val="bg1"/>
                </a:solidFill>
                <a:latin typeface="Microsoft Sans Serif"/>
                <a:ea typeface="Microsoft Sans Serif"/>
                <a:cs typeface="Microsoft Sans Serif"/>
              </a:rPr>
              <a:t>Marc Auerbach, MD MSc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6C2DD0B-62F7-8878-0CAA-83F372943C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flipH="1">
            <a:off x="9282520" y="5410201"/>
            <a:ext cx="833320" cy="1043843"/>
          </a:xfrm>
          <a:prstGeom prst="rect">
            <a:avLst/>
          </a:prstGeom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D1B617B2-DFF5-1BF3-CA88-2506254B85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181942"/>
            <a:ext cx="4055910" cy="41242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4800" b="1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YaleNew" panose="02000602050000020003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Med Ed Day 2025 Poster Winner</a:t>
            </a:r>
            <a:endParaRPr kumimoji="0" lang="en-US" altLang="en-US" sz="6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</a:endParaRPr>
          </a:p>
          <a:p>
            <a:endParaRPr lang="en-US" altLang="en-US" sz="4800" b="1">
              <a:solidFill>
                <a:schemeClr val="tx2"/>
              </a:solidFill>
              <a:latin typeface="YaleNew"/>
              <a:ea typeface="Calibri"/>
              <a:cs typeface="Times New Roman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600" b="0" i="0" u="none" strike="noStrike" cap="none" normalizeH="0" baseline="0">
                <a:ln>
                  <a:noFill/>
                </a:ln>
                <a:solidFill>
                  <a:schemeClr val="tx2"/>
                </a:solidFill>
                <a:effectLst/>
                <a:latin typeface="YaleNew" panose="02000602050000020003" pitchFamily="2" charset="77"/>
                <a:ea typeface="Calibri" panose="020F0502020204030204" pitchFamily="34" charset="0"/>
                <a:cs typeface="Times New Roman" panose="02020603050405020304" pitchFamily="18" charset="0"/>
              </a:rPr>
              <a:t>Category: Innovation in Education</a:t>
            </a:r>
            <a:endParaRPr kumimoji="0" lang="en-US" altLang="en-US" sz="600" b="0" i="0" u="none" strike="noStrike" cap="none" normalizeH="0" baseline="0">
              <a:ln>
                <a:noFill/>
              </a:ln>
              <a:solidFill>
                <a:schemeClr val="tx2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6A118B2C-29E9-5D93-D1B0-B9D605C8DC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133817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5049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7BD50F3A54B644ABE17435C7C5772EC" ma:contentTypeVersion="12" ma:contentTypeDescription="Create a new document." ma:contentTypeScope="" ma:versionID="ce617937959dd65a3ae3e88a51aafd9e">
  <xsd:schema xmlns:xsd="http://www.w3.org/2001/XMLSchema" xmlns:xs="http://www.w3.org/2001/XMLSchema" xmlns:p="http://schemas.microsoft.com/office/2006/metadata/properties" xmlns:ns2="b472406d-d4a5-42d4-be4c-753cd14148a1" targetNamespace="http://schemas.microsoft.com/office/2006/metadata/properties" ma:root="true" ma:fieldsID="7ffb1ee9ba3bd9011a23550e46e0d54f" ns2:_="">
    <xsd:import namespace="b472406d-d4a5-42d4-be4c-753cd14148a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72406d-d4a5-42d4-be4c-753cd14148a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d9ce95e-1345-4484-817e-41007f7553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472406d-d4a5-42d4-be4c-753cd14148a1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DF0E04C-47B1-4B3F-9A6A-E17D5522053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72406d-d4a5-42d4-be4c-753cd14148a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03F9067-84BD-488F-A5FF-11C4A3D0132E}">
  <ds:schemaRefs>
    <ds:schemaRef ds:uri="http://schemas.microsoft.com/office/2006/metadata/properties"/>
    <ds:schemaRef ds:uri="http://schemas.microsoft.com/office/infopath/2007/PartnerControls"/>
    <ds:schemaRef ds:uri="b472406d-d4a5-42d4-be4c-753cd14148a1"/>
  </ds:schemaRefs>
</ds:datastoreItem>
</file>

<file path=customXml/itemProps3.xml><?xml version="1.0" encoding="utf-8"?>
<ds:datastoreItem xmlns:ds="http://schemas.openxmlformats.org/officeDocument/2006/customXml" ds:itemID="{EC79AD0B-4374-4307-9F63-FD806D6FC8E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478</Words>
  <Application>Microsoft Office PowerPoint</Application>
  <PresentationFormat>Widescreen</PresentationFormat>
  <Paragraphs>113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Microsoft GothicNeo</vt:lpstr>
      <vt:lpstr>Aptos</vt:lpstr>
      <vt:lpstr>Aptos Display</vt:lpstr>
      <vt:lpstr>Arial</vt:lpstr>
      <vt:lpstr>Microsoft Sans Serif</vt:lpstr>
      <vt:lpstr>Proxima Nova Regular</vt:lpstr>
      <vt:lpstr>YaleNew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Roth, Abigail</dc:creator>
  <cp:lastModifiedBy>Roth, Abigail</cp:lastModifiedBy>
  <cp:revision>19</cp:revision>
  <dcterms:created xsi:type="dcterms:W3CDTF">2025-06-06T12:19:27Z</dcterms:created>
  <dcterms:modified xsi:type="dcterms:W3CDTF">2025-06-06T13:21:12Z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0x01010077BD50F3A54B644ABE17435C7C5772EC</vt:lpwstr>
  </property>
  <property fmtid="{D5CDD505-2E9C-101B-9397-08002B2CF9AE}" pid="3" name="MediaServiceImageTags">
    <vt:lpwstr/>
  </property>
</Properties>
</file>