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280" r:id="rId2"/>
    <p:sldId id="1281" r:id="rId3"/>
    <p:sldId id="2019" r:id="rId4"/>
    <p:sldId id="2026" r:id="rId5"/>
    <p:sldId id="2036" r:id="rId6"/>
    <p:sldId id="1286" r:id="rId7"/>
    <p:sldId id="2035" r:id="rId8"/>
    <p:sldId id="2034" r:id="rId9"/>
    <p:sldId id="2027" r:id="rId10"/>
    <p:sldId id="2033" r:id="rId11"/>
    <p:sldId id="256" r:id="rId12"/>
    <p:sldId id="2032" r:id="rId13"/>
    <p:sldId id="2021" r:id="rId14"/>
    <p:sldId id="2028" r:id="rId15"/>
    <p:sldId id="2015" r:id="rId16"/>
    <p:sldId id="1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5BBC56-4871-64AB-B93E-AFF7A661AD87}" name="Joanne McGovern" initials="JM" userId="38d37588a5503ae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DB6"/>
    <a:srgbClr val="FACBAD"/>
    <a:srgbClr val="2275B7"/>
    <a:srgbClr val="4472C4"/>
    <a:srgbClr val="0E4D92"/>
    <a:srgbClr val="0C77C3"/>
    <a:srgbClr val="EAEFF7"/>
    <a:srgbClr val="9CB4E0"/>
    <a:srgbClr val="B9B9B9"/>
    <a:srgbClr val="215D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47" autoAdjust="0"/>
    <p:restoredTop sz="94660"/>
  </p:normalViewPr>
  <p:slideViewPr>
    <p:cSldViewPr snapToGrid="0">
      <p:cViewPr varScale="1">
        <p:scale>
          <a:sx n="102" d="100"/>
          <a:sy n="102" d="100"/>
        </p:scale>
        <p:origin x="84" y="21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B4B5F-C45E-4631-93C9-67BE81CFE073}"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2053C-1F42-43B9-A806-37C336F13361}" type="slidenum">
              <a:rPr lang="en-US" smtClean="0"/>
              <a:t>‹#›</a:t>
            </a:fld>
            <a:endParaRPr lang="en-US"/>
          </a:p>
        </p:txBody>
      </p:sp>
    </p:spTree>
    <p:extLst>
      <p:ext uri="{BB962C8B-B14F-4D97-AF65-F5344CB8AC3E}">
        <p14:creationId xmlns:p14="http://schemas.microsoft.com/office/powerpoint/2010/main" val="335685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4B41DA-8CAF-478B-9823-0934AF3A74C9}" type="slidenum">
              <a:rPr lang="en-US"/>
              <a:pPr>
                <a:defRPr/>
              </a:pPr>
              <a:t>1</a:t>
            </a:fld>
            <a:endParaRPr lang="en-US" dirty="0"/>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SINCE 1 JAN TEST RESULTS = 42,211(2006)</a:t>
            </a:r>
          </a:p>
          <a:p>
            <a:r>
              <a:rPr lang="en-US" altLang="en-US" dirty="0"/>
              <a:t>TOTAL TEST RESULTS SICNE 1 AUG: 169,332</a:t>
            </a:r>
          </a:p>
          <a:p>
            <a:r>
              <a:rPr lang="en-US" altLang="en-US" dirty="0"/>
              <a:t> </a:t>
            </a:r>
          </a:p>
        </p:txBody>
      </p:sp>
    </p:spTree>
    <p:extLst>
      <p:ext uri="{BB962C8B-B14F-4D97-AF65-F5344CB8AC3E}">
        <p14:creationId xmlns:p14="http://schemas.microsoft.com/office/powerpoint/2010/main" val="138424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4C1BD-23B9-4B42-A62D-74BD174339FA}" type="slidenum">
              <a:rPr lang="en-US" smtClean="0"/>
              <a:t>11</a:t>
            </a:fld>
            <a:endParaRPr lang="en-US"/>
          </a:p>
        </p:txBody>
      </p:sp>
    </p:spTree>
    <p:extLst>
      <p:ext uri="{BB962C8B-B14F-4D97-AF65-F5344CB8AC3E}">
        <p14:creationId xmlns:p14="http://schemas.microsoft.com/office/powerpoint/2010/main" val="419129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FED3-A376-4369-8D3E-CC2FA913C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67F806-9B81-4E27-BEA1-AB56C1729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6BEDFB-76A9-4A06-8B0F-D81458FEB438}"/>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300AE534-A6D0-439C-A365-0DDC6A4C7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F439-B794-4A89-9448-75610B099BD8}"/>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324435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F417-7694-4205-A689-CCACECCFEB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C20B6-DA8E-4C7D-B6A2-7A9F84CDDC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6C774-9C0E-4228-AFC0-FCC57ADF0902}"/>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3317FECD-45C6-4654-AF8D-EC13F524D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F6A82-952C-4CCB-97C5-CC9AA839511B}"/>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425489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37F35-CDAF-4094-ACE8-618DB57A9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AE070-93EC-47E8-8D0A-17E16F811D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63F4B-A244-4F80-A5C4-A6CD7368A46D}"/>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C8831B4E-6DD0-4B09-9578-DCE186EB8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D81A6-D1F0-41D6-8DC7-A012790E1655}"/>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308465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D618-BE95-4DDE-B0C3-0C1007A0C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E23D6-0E6D-490E-BFF2-11CF26F9A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880F5-8AC5-4C56-A43E-53FF25DA96AC}"/>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A5F28CCD-48C5-4C6A-8CBD-FDF08332E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28186-2053-4C3F-B9AE-0EEF924433A9}"/>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82115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B228-6100-4C7E-B024-7F136B71C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632AC-9529-40B1-B927-4C9DFBF85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32BC41-B873-482C-9C61-393BBA8FB184}"/>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63583AC4-D602-47E1-B4AD-F1C2BF0F8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6C7EE-36A3-4DC5-83D4-BD18289040C6}"/>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360304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11B3-F6BB-4AAB-A84A-427F1AA06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158F0-2971-407E-A68E-6336F38204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75DB72-6A00-4A58-8D00-5BFA381EFE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55529-77A6-4749-9740-19C5B31DDF20}"/>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6" name="Footer Placeholder 5">
            <a:extLst>
              <a:ext uri="{FF2B5EF4-FFF2-40B4-BE49-F238E27FC236}">
                <a16:creationId xmlns:a16="http://schemas.microsoft.com/office/drawing/2014/main" id="{6A7E77B2-30F0-4B24-9D67-DB7D1C225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4BF6A-E7AD-45D8-A8B5-C33BDC6DD2F4}"/>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193771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5B6B-A6BB-427C-9A97-6EAC0C7B3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09127-A178-49A7-81FB-EE5466A47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557675-B114-4BC2-816F-A8EA543670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991AC8-8F73-49BA-B623-CB9DAC569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45120E-25AD-4111-B9DE-2492B88F15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85C4B-5AC4-421C-AE6E-A4EC9C17A9FA}"/>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8" name="Footer Placeholder 7">
            <a:extLst>
              <a:ext uri="{FF2B5EF4-FFF2-40B4-BE49-F238E27FC236}">
                <a16:creationId xmlns:a16="http://schemas.microsoft.com/office/drawing/2014/main" id="{3F10A165-AA9E-469A-812D-97B713FB2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63D342-C374-4EC0-BAB0-92BA7AC2F02B}"/>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65405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F8EB-54EC-4322-A70F-ADC45A1C48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CF4CE-FC79-48E3-A9CC-3B29371A5909}"/>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4" name="Footer Placeholder 3">
            <a:extLst>
              <a:ext uri="{FF2B5EF4-FFF2-40B4-BE49-F238E27FC236}">
                <a16:creationId xmlns:a16="http://schemas.microsoft.com/office/drawing/2014/main" id="{9D923A5A-C900-440A-B92B-BFE27DA99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0D2E2A-7A88-4092-AE7E-6D842C023E7D}"/>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68931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6BEE1-C1ED-4854-9402-679E8FB2F526}"/>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3" name="Footer Placeholder 2">
            <a:extLst>
              <a:ext uri="{FF2B5EF4-FFF2-40B4-BE49-F238E27FC236}">
                <a16:creationId xmlns:a16="http://schemas.microsoft.com/office/drawing/2014/main" id="{A9D79D51-250E-40AE-BF7E-B75AA85B3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3BFF9C-1593-4C19-AC48-440106C46CC4}"/>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17421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C882-7756-454C-9D47-1E07804A5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180344-EB30-4135-9A6F-7C224BFEA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606EC-E74D-46BC-AA25-A75545A76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7A7333-3D8D-401A-AE1A-CA0AC05F45D0}"/>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6" name="Footer Placeholder 5">
            <a:extLst>
              <a:ext uri="{FF2B5EF4-FFF2-40B4-BE49-F238E27FC236}">
                <a16:creationId xmlns:a16="http://schemas.microsoft.com/office/drawing/2014/main" id="{033049B5-FFA3-4758-9906-884CFBA08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84FC7-3FB7-4A74-B070-58E14DCE7A91}"/>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426832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8878-30EF-4C4C-9928-0FA2CC6F2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31048B-9EE0-469F-98E0-93A51261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0B33B1-804A-4475-9D64-AC0BE3BF3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C55FB-65A2-48D5-94DB-721D3BDA021F}"/>
              </a:ext>
            </a:extLst>
          </p:cNvPr>
          <p:cNvSpPr>
            <a:spLocks noGrp="1"/>
          </p:cNvSpPr>
          <p:nvPr>
            <p:ph type="dt" sz="half" idx="10"/>
          </p:nvPr>
        </p:nvSpPr>
        <p:spPr/>
        <p:txBody>
          <a:bodyPr/>
          <a:lstStyle/>
          <a:p>
            <a:fld id="{C78FAC44-14B0-4D51-9CDC-C5645B59A623}" type="datetimeFigureOut">
              <a:rPr lang="en-US" smtClean="0"/>
              <a:t>3/3/2025</a:t>
            </a:fld>
            <a:endParaRPr lang="en-US"/>
          </a:p>
        </p:txBody>
      </p:sp>
      <p:sp>
        <p:nvSpPr>
          <p:cNvPr id="6" name="Footer Placeholder 5">
            <a:extLst>
              <a:ext uri="{FF2B5EF4-FFF2-40B4-BE49-F238E27FC236}">
                <a16:creationId xmlns:a16="http://schemas.microsoft.com/office/drawing/2014/main" id="{E95D0CDE-6DB6-40AF-B17A-AF999FA4E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4D32D-6299-41C9-B693-100461FE6925}"/>
              </a:ext>
            </a:extLst>
          </p:cNvPr>
          <p:cNvSpPr>
            <a:spLocks noGrp="1"/>
          </p:cNvSpPr>
          <p:nvPr>
            <p:ph type="sldNum" sz="quarter" idx="12"/>
          </p:nvPr>
        </p:nvSpPr>
        <p:spPr/>
        <p:txBody>
          <a:bodyPr/>
          <a:lstStyle/>
          <a:p>
            <a:fld id="{802869C6-556A-4C24-A230-E04E1B4D3842}" type="slidenum">
              <a:rPr lang="en-US" smtClean="0"/>
              <a:t>‹#›</a:t>
            </a:fld>
            <a:endParaRPr lang="en-US"/>
          </a:p>
        </p:txBody>
      </p:sp>
    </p:spTree>
    <p:extLst>
      <p:ext uri="{BB962C8B-B14F-4D97-AF65-F5344CB8AC3E}">
        <p14:creationId xmlns:p14="http://schemas.microsoft.com/office/powerpoint/2010/main" val="113670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5114E-9C18-45A9-BC43-D4BF18605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5C794A-5835-4E65-801A-99DE680A1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97D01-0FFB-42AA-A533-642AEFC9E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FAC44-14B0-4D51-9CDC-C5645B59A623}" type="datetimeFigureOut">
              <a:rPr lang="en-US" smtClean="0"/>
              <a:t>3/3/2025</a:t>
            </a:fld>
            <a:endParaRPr lang="en-US"/>
          </a:p>
        </p:txBody>
      </p:sp>
      <p:sp>
        <p:nvSpPr>
          <p:cNvPr id="5" name="Footer Placeholder 4">
            <a:extLst>
              <a:ext uri="{FF2B5EF4-FFF2-40B4-BE49-F238E27FC236}">
                <a16:creationId xmlns:a16="http://schemas.microsoft.com/office/drawing/2014/main" id="{B7137961-788B-4AC8-A461-44EFC8E2E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D1B98B-78CF-4E40-A62E-A4A417613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869C6-556A-4C24-A230-E04E1B4D3842}" type="slidenum">
              <a:rPr lang="en-US" smtClean="0"/>
              <a:t>‹#›</a:t>
            </a:fld>
            <a:endParaRPr lang="en-US"/>
          </a:p>
        </p:txBody>
      </p:sp>
    </p:spTree>
    <p:extLst>
      <p:ext uri="{BB962C8B-B14F-4D97-AF65-F5344CB8AC3E}">
        <p14:creationId xmlns:p14="http://schemas.microsoft.com/office/powerpoint/2010/main" val="194044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hyperlink" Target="cnn.com" TargetMode="External"/><Relationship Id="rId21" Type="http://schemas.openxmlformats.org/officeDocument/2006/relationships/hyperlink" Target="https://pandemics.sph.brown.edu/news/tracking-report-archive" TargetMode="External"/><Relationship Id="rId42" Type="http://schemas.openxmlformats.org/officeDocument/2006/relationships/hyperlink" Target="https://www.cdc.gov/measles/images/measles-infographic.png" TargetMode="External"/><Relationship Id="rId47" Type="http://schemas.openxmlformats.org/officeDocument/2006/relationships/hyperlink" Target="https://meetny-events.webex.com/webappng/sites/meetny-events/recording/29558ce9fa83103cb7dfcaaaab16325b/playback" TargetMode="External"/><Relationship Id="rId63" Type="http://schemas.openxmlformats.org/officeDocument/2006/relationships/hyperlink" Target="https://www.usatoday.com/story/news/health/2025/02/21/texas-measles-outbreak-2025-90-cases/79456182007/" TargetMode="External"/><Relationship Id="rId68" Type="http://schemas.openxmlformats.org/officeDocument/2006/relationships/slide" Target="slide7.xml"/><Relationship Id="rId7" Type="http://schemas.openxmlformats.org/officeDocument/2006/relationships/hyperlink" Target="https://www.dshs.texas.gov/news-alerts/measles-exposures-central-south-central-texas?fbclid=IwY2xjawIp3zFleHRuA2FlbQIxMAABHQLe02dB_wNcI09UxRUIWLe3Z3zxeoRdo563UmzF14bXfG7aCJvOhO-swg_aem_7lLqdz043TexefA4v7U-vA" TargetMode="External"/><Relationship Id="rId71"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hyperlink" Target="https://www.nmhealth.org/news/vaccine/2025/2/?view=2180" TargetMode="External"/><Relationship Id="rId29" Type="http://schemas.openxmlformats.org/officeDocument/2006/relationships/hyperlink" Target="https://www.kcbd.com/2025/02/21/90-confirmed-measles-cases-reported-across-west-texas/" TargetMode="External"/><Relationship Id="rId11" Type="http://schemas.openxmlformats.org/officeDocument/2006/relationships/slide" Target="slide6.xml"/><Relationship Id="rId24" Type="http://schemas.openxmlformats.org/officeDocument/2006/relationships/hyperlink" Target="https://apnews.com/article/measles-texas-new-mexico-mmr-outbreak-vaccines-408371700e3ab548777bf0354e586549" TargetMode="External"/><Relationship Id="rId32" Type="http://schemas.openxmlformats.org/officeDocument/2006/relationships/slide" Target="slide10.xml"/><Relationship Id="rId37" Type="http://schemas.openxmlformats.org/officeDocument/2006/relationships/hyperlink" Target="https://www.cdc.gov/measles/signs-symptoms/photos.html?CDC_AAref_Val=https://www.cdc.gov/measles/symptoms/photos.html" TargetMode="External"/><Relationship Id="rId40" Type="http://schemas.openxmlformats.org/officeDocument/2006/relationships/hyperlink" Target="https://www.cdc.gov/infection-control/hcp/measles/?CDC_AAref_Val=https://www.cdc.gov/infectioncontrol/guidelines/measles/" TargetMode="External"/><Relationship Id="rId45" Type="http://schemas.openxmlformats.org/officeDocument/2006/relationships/hyperlink" Target="https://www.health.ny.gov/commissioner/grand_rounds/vaccine_hesitancy/docs/oliver.pdf" TargetMode="External"/><Relationship Id="rId53" Type="http://schemas.openxmlformats.org/officeDocument/2006/relationships/hyperlink" Target="https://www.naccho.org/membership/lhd-directory" TargetMode="External"/><Relationship Id="rId58" Type="http://schemas.openxmlformats.org/officeDocument/2006/relationships/hyperlink" Target="https://www.nbcnews.com/health/health-news/measles-outbreak-texas-cases-grow-rcna193196" TargetMode="External"/><Relationship Id="rId66" Type="http://schemas.openxmlformats.org/officeDocument/2006/relationships/image" Target="../media/image4.png"/><Relationship Id="rId5" Type="http://schemas.openxmlformats.org/officeDocument/2006/relationships/hyperlink" Target="https://www.facebook.com/TexasDSHS" TargetMode="External"/><Relationship Id="rId61" Type="http://schemas.openxmlformats.org/officeDocument/2006/relationships/hyperlink" Target="https://www.pbs.org/newshour/health/what-to-know-about-the-measles-outbreak-in-west-texas-as-cases-rise-to-90" TargetMode="External"/><Relationship Id="rId19" Type="http://schemas.openxmlformats.org/officeDocument/2006/relationships/hyperlink" Target="https://caitlinrivers.substack.com/" TargetMode="External"/><Relationship Id="rId14" Type="http://schemas.openxmlformats.org/officeDocument/2006/relationships/slide" Target="slide12.xml"/><Relationship Id="rId22" Type="http://schemas.openxmlformats.org/officeDocument/2006/relationships/hyperlink" Target="https://yourlocalepidemiologist.substack.com/" TargetMode="External"/><Relationship Id="rId27" Type="http://schemas.openxmlformats.org/officeDocument/2006/relationships/hyperlink" Target="https://www.dallasnews.com/news/public-health/2025/02/27/measles-outbreak-these-graphics-show-vaccination-rates-in-texas/" TargetMode="External"/><Relationship Id="rId30" Type="http://schemas.openxmlformats.org/officeDocument/2006/relationships/hyperlink" Target="https://www.keranews.org/texas-news/2025-02-24/measles-warnings-issued-in-san-antonio-and-san-marcos-as-texas-outbreak-spreads" TargetMode="External"/><Relationship Id="rId35" Type="http://schemas.openxmlformats.org/officeDocument/2006/relationships/hyperlink" Target="https://www.cdc.gov/measles/hcp/clinical-overview/?CDC_AAref_Val=https://www.cdc.gov/measles/hcp/" TargetMode="External"/><Relationship Id="rId43" Type="http://schemas.openxmlformats.org/officeDocument/2006/relationships/hyperlink" Target="https://www.cdc.gov/vaccines/events/niiw/promotional/media/downloads/printad-superbaby-8x11-color.pdf" TargetMode="External"/><Relationship Id="rId48" Type="http://schemas.openxmlformats.org/officeDocument/2006/relationships/hyperlink" Target="https://www.cdc.gov/measles/about/index.html" TargetMode="External"/><Relationship Id="rId56" Type="http://schemas.openxmlformats.org/officeDocument/2006/relationships/hyperlink" Target="https://www.newsweek.com/measles-exposure-warning-texas-2035394" TargetMode="External"/><Relationship Id="rId64" Type="http://schemas.openxmlformats.org/officeDocument/2006/relationships/hyperlink" Target="https://www.washingtonpost.com/health/2025/02/24/measles-outbreaks-texas-new-mexico/" TargetMode="External"/><Relationship Id="rId69" Type="http://schemas.openxmlformats.org/officeDocument/2006/relationships/slide" Target="slide11.xml"/><Relationship Id="rId8" Type="http://schemas.openxmlformats.org/officeDocument/2006/relationships/hyperlink" Target="https://southplainshealth.org/" TargetMode="External"/><Relationship Id="rId51" Type="http://schemas.openxmlformats.org/officeDocument/2006/relationships/hyperlink" Target="https://www.cdc.gov/measles/resources/?CDC_AAref_Val=https://www.cdc.gov/measles/resources/multimedia.html" TargetMode="External"/><Relationship Id="rId72" Type="http://schemas.openxmlformats.org/officeDocument/2006/relationships/image" Target="../media/image5.png"/><Relationship Id="rId3" Type="http://schemas.openxmlformats.org/officeDocument/2006/relationships/image" Target="../media/image1.png"/><Relationship Id="rId12" Type="http://schemas.openxmlformats.org/officeDocument/2006/relationships/slide" Target="slide8.xml"/><Relationship Id="rId17" Type="http://schemas.openxmlformats.org/officeDocument/2006/relationships/hyperlink" Target="https://www.nmhealth.org/publication/view/guide/9122/" TargetMode="External"/><Relationship Id="rId25" Type="http://schemas.openxmlformats.org/officeDocument/2006/relationships/hyperlink" Target="https://www.cbsnews.com/video/measles-outbreak-grows-to-nearly-100-cases-with-largest-impact-in-texas/" TargetMode="External"/><Relationship Id="rId33" Type="http://schemas.openxmlformats.org/officeDocument/2006/relationships/slide" Target="slide15.xml"/><Relationship Id="rId38" Type="http://schemas.openxmlformats.org/officeDocument/2006/relationships/hyperlink" Target="https://www.cdc.gov/measles/php/laboratories/index.html" TargetMode="External"/><Relationship Id="rId46" Type="http://schemas.openxmlformats.org/officeDocument/2006/relationships/hyperlink" Target="https://view.officeapps.live.com/op/view.aspx?src=https%3A%2F%2Fwww.health.ny.gov%2Fdiseases%2Fcommunicable%2Fmeasles%2Fproviders%2Fdocs%2Fmeasles_pep_calculator.xlsx&amp;wdOrigin=BROWSELINK" TargetMode="External"/><Relationship Id="rId59" Type="http://schemas.openxmlformats.org/officeDocument/2006/relationships/hyperlink" Target="https://www.npr.org/sections/shots-health-news/2025/02/21/nx-s1-5304458/measles-vaccine-booster-health" TargetMode="External"/><Relationship Id="rId67" Type="http://schemas.microsoft.com/office/2007/relationships/hdphoto" Target="../media/hdphoto1.wdp"/><Relationship Id="rId20" Type="http://schemas.openxmlformats.org/officeDocument/2006/relationships/hyperlink" Target="https://khn.org/" TargetMode="External"/><Relationship Id="rId41" Type="http://schemas.openxmlformats.org/officeDocument/2006/relationships/hyperlink" Target="https://www.cdc.gov/infection-control/hcp/measles/index.html" TargetMode="External"/><Relationship Id="rId54" Type="http://schemas.openxmlformats.org/officeDocument/2006/relationships/hyperlink" Target="https://www.health.ny.gov/prevention/immunization/providers/measles/docs/guidance_for_suspected_measles_patients.pdf" TargetMode="External"/><Relationship Id="rId62" Type="http://schemas.openxmlformats.org/officeDocument/2006/relationships/hyperlink" Target="https://www.tpr.org/public-health/2025-02-23/breaking-news-possible-measles-exposures-in-san-antonio" TargetMode="External"/><Relationship Id="rId70"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x.com/TexasDSHS" TargetMode="External"/><Relationship Id="rId15" Type="http://schemas.openxmlformats.org/officeDocument/2006/relationships/slide" Target="slide3.xml"/><Relationship Id="rId23" Type="http://schemas.openxmlformats.org/officeDocument/2006/relationships/image" Target="../media/image2.png"/><Relationship Id="rId28" Type="http://schemas.openxmlformats.org/officeDocument/2006/relationships/hyperlink" Target="https://www.fox7austin.com/news/san-antonio-measles-exposure" TargetMode="External"/><Relationship Id="rId36" Type="http://schemas.openxmlformats.org/officeDocument/2006/relationships/hyperlink" Target="https://www.youtube.com/watch?v=3HFeQEciDVY" TargetMode="External"/><Relationship Id="rId49" Type="http://schemas.openxmlformats.org/officeDocument/2006/relationships/hyperlink" Target="https://www.cdc.gov/measles/data-research/index.html" TargetMode="External"/><Relationship Id="rId57" Type="http://schemas.openxmlformats.org/officeDocument/2006/relationships/hyperlink" Target="https://www.reuters.com/news/archive/healthNews?view=page&amp;page=3&amp;pageSize=10" TargetMode="External"/><Relationship Id="rId10" Type="http://schemas.openxmlformats.org/officeDocument/2006/relationships/slide" Target="slide4.xml"/><Relationship Id="rId31" Type="http://schemas.openxmlformats.org/officeDocument/2006/relationships/hyperlink" Target="https://www.nytimes.com/2025/02/26/us/texas-measles-outbreak-death.html" TargetMode="External"/><Relationship Id="rId44" Type="http://schemas.openxmlformats.org/officeDocument/2006/relationships/hyperlink" Target="https://www.health.ny.gov/prevention/immunization/providers/measles/docs/recognizing_measles_fact_sheet.pdf" TargetMode="External"/><Relationship Id="rId52" Type="http://schemas.openxmlformats.org/officeDocument/2006/relationships/hyperlink" Target="https://www.cdc.gov/vaccines-children/?CDC_AAref_Val=https://www.cdc.gov/vaccines/parents/diseases/measles.html?" TargetMode="External"/><Relationship Id="rId60" Type="http://schemas.openxmlformats.org/officeDocument/2006/relationships/hyperlink" Target="http://outbreaknewstoday.com/" TargetMode="External"/><Relationship Id="rId65" Type="http://schemas.openxmlformats.org/officeDocument/2006/relationships/image" Target="../media/image3.png"/><Relationship Id="rId4" Type="http://schemas.openxmlformats.org/officeDocument/2006/relationships/hyperlink" Target="https://www.dshs.texas.gov/news-alerts/measles-outbreak-feb-21-2025" TargetMode="External"/><Relationship Id="rId9" Type="http://schemas.openxmlformats.org/officeDocument/2006/relationships/slide" Target="slide2.xml"/><Relationship Id="rId13" Type="http://schemas.openxmlformats.org/officeDocument/2006/relationships/slide" Target="slide9.xml"/><Relationship Id="rId18" Type="http://schemas.openxmlformats.org/officeDocument/2006/relationships/hyperlink" Target="https://www.cidrap.umn.edu/" TargetMode="External"/><Relationship Id="rId39" Type="http://schemas.openxmlformats.org/officeDocument/2006/relationships/hyperlink" Target="https://www.cdc.gov/vaccines/vpd/mmr/hcp/recommendations.html" TargetMode="External"/><Relationship Id="rId34" Type="http://schemas.openxmlformats.org/officeDocument/2006/relationships/slide" Target="slide16.xml"/><Relationship Id="rId50" Type="http://schemas.openxmlformats.org/officeDocument/2006/relationships/hyperlink" Target="https://www.health.ny.gov/prevention/immunization/providers/measles/docs/you_can_prevent_measles_spread.pdf" TargetMode="External"/><Relationship Id="rId55" Type="http://schemas.openxmlformats.org/officeDocument/2006/relationships/hyperlink" Target="https://www.health.ny.gov/prevention/immunization/providers/measles/docs/policy_statement.pd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outhplainshealth.org/measles-exposure-page/" TargetMode="External"/><Relationship Id="rId2" Type="http://schemas.openxmlformats.org/officeDocument/2006/relationships/hyperlink" Target="https://www.dshs.texas.gov/news-alerts/health-alert-measles-outbreak-gaines-county-texas" TargetMode="External"/><Relationship Id="rId1" Type="http://schemas.openxmlformats.org/officeDocument/2006/relationships/slideLayout" Target="../slideLayouts/slideLayout2.xml"/><Relationship Id="rId4" Type="http://schemas.openxmlformats.org/officeDocument/2006/relationships/hyperlink" Target="https://www.nmhealth.org/publication/view/general/911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pmc.ncbi.nlm.nih.gov/articles/PMC6207419/" TargetMode="External"/><Relationship Id="rId5" Type="http://schemas.openxmlformats.org/officeDocument/2006/relationships/image" Target="../media/image9.png"/><Relationship Id="rId10"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hyperlink" Target="https://www.msn.com/en-us/public-safety-and-emergencies/health-and-safety-alerts/new-york-city-officials-report-second-measles-case-as-texas-outbreak-continues/ar-AA1AbkpQ?ocid=BingNewsSerp" TargetMode="External"/><Relationship Id="rId13" Type="http://schemas.openxmlformats.org/officeDocument/2006/relationships/hyperlink" Target="https://kingcounty.gov/en/dept/dph/about-king-county/about-public-health/news/news-archive-2025/02-27-measles" TargetMode="External"/><Relationship Id="rId3" Type="http://schemas.openxmlformats.org/officeDocument/2006/relationships/hyperlink" Target="https://health.alaska.gov/dph/Epi/Documents/phan/AKPHAN_20250116_Measles%20Confirmed%20in%20Southern%20Kenai%20Peninsula%20%e2%80%94%20What%20Alaska%20Clinicians%20Should%20Know.pdf" TargetMode="External"/><Relationship Id="rId7" Type="http://schemas.openxmlformats.org/officeDocument/2006/relationships/hyperlink" Target="https://www.nmhealth.org/about/erd/ideb/mog/" TargetMode="External"/><Relationship Id="rId12" Type="http://schemas.openxmlformats.org/officeDocument/2006/relationships/hyperlink" Target="https://www.dshs.texas.gov/news-alerts/measles-outbreak-feb-21-2025"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chfs.ky.gov/News/Documents/Health%20Officials%20Announce%20Measles%20Case%20in%20Kentucky.pdf" TargetMode="External"/><Relationship Id="rId11" Type="http://schemas.openxmlformats.org/officeDocument/2006/relationships/hyperlink" Target="https://www.ri.gov/press/view/48669" TargetMode="External"/><Relationship Id="rId5" Type="http://schemas.openxmlformats.org/officeDocument/2006/relationships/hyperlink" Target="https://dph.georgia.gov/press-releases/2025-02-07/additional-measles-cases-atlanta" TargetMode="External"/><Relationship Id="rId10" Type="http://schemas.openxmlformats.org/officeDocument/2006/relationships/hyperlink" Target="https://www.msn.com/en-us/health/other/montgomery-county-confirms-measles-case-in-unvaccinated-child-first-case-in-pa-this-year/ar-AA1A8XXJ?ocid=BingNewsVerp" TargetMode="External"/><Relationship Id="rId4" Type="http://schemas.openxmlformats.org/officeDocument/2006/relationships/hyperlink" Target="https://www.cdph.ca.gov/Programs/CID/DCDC/Pages/Immunization/measles.aspx" TargetMode="External"/><Relationship Id="rId9" Type="http://schemas.openxmlformats.org/officeDocument/2006/relationships/hyperlink" Target="https://www.nj.gov/health/cd/topics/measles.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mwr/volumes/73/wr/mm7341a3.htm"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cdc.gov/schoolvaxview/data/index.html" TargetMode="External"/><Relationship Id="rId4" Type="http://schemas.openxmlformats.org/officeDocument/2006/relationships/hyperlink" Target="https://www.cdc.gov/measles/data-research/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measles/" TargetMode="External"/><Relationship Id="rId2" Type="http://schemas.openxmlformats.org/officeDocument/2006/relationships/hyperlink" Target="https://pmc.ncbi.nlm.nih.gov/articles/PMC8997018/" TargetMode="External"/><Relationship Id="rId1" Type="http://schemas.openxmlformats.org/officeDocument/2006/relationships/slideLayout" Target="../slideLayouts/slideLayout7.xml"/><Relationship Id="rId6" Type="http://schemas.openxmlformats.org/officeDocument/2006/relationships/hyperlink" Target="https://www.cdc.gov/measles/resources/index.html" TargetMode="External"/><Relationship Id="rId5" Type="http://schemas.openxmlformats.org/officeDocument/2006/relationships/hyperlink" Target="https://www.immunize.org/" TargetMode="External"/><Relationship Id="rId4" Type="http://schemas.openxmlformats.org/officeDocument/2006/relationships/hyperlink" Target="https://www.voicesforvaccines.org/vaccine-information/mm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infection-control/hcp/measles/index.htm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solutionsdesignedforhealthcare.com/measles-preventio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Joanne.McGovern@yale.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mhealth.org/news/vaccine/2025/2/?view=2180" TargetMode="External"/><Relationship Id="rId2" Type="http://schemas.openxmlformats.org/officeDocument/2006/relationships/hyperlink" Target="https://www.dshs.texas.gov/news-alerts/measles-outbreak-feb-21-2025" TargetMode="External"/><Relationship Id="rId1" Type="http://schemas.openxmlformats.org/officeDocument/2006/relationships/slideLayout" Target="../slideLayouts/slideLayout2.xml"/><Relationship Id="rId5" Type="http://schemas.openxmlformats.org/officeDocument/2006/relationships/hyperlink" Target="https://www.cdc.gov/measles/signs-symptoms/photos.html"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www.nejm.org/doi/full/10.1056/NEJMcp1905181" TargetMode="External"/><Relationship Id="rId2" Type="http://schemas.openxmlformats.org/officeDocument/2006/relationships/hyperlink" Target="https://www.cdc.gov/measles/signs-symptoms/index.html" TargetMode="External"/><Relationship Id="rId1" Type="http://schemas.openxmlformats.org/officeDocument/2006/relationships/slideLayout" Target="../slideLayouts/slideLayout2.xml"/><Relationship Id="rId4" Type="http://schemas.openxmlformats.org/officeDocument/2006/relationships/hyperlink" Target="https://www.who.int/news-room/fact-sheets/detail/meas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shs.texas.gov/news-alerts/health-alert-measles-outbreak-gaines-county-texas" TargetMode="External"/><Relationship Id="rId2" Type="http://schemas.openxmlformats.org/officeDocument/2006/relationships/hyperlink" Target="https://www.dshs.texas.gov/news-alerts" TargetMode="External"/><Relationship Id="rId1" Type="http://schemas.openxmlformats.org/officeDocument/2006/relationships/slideLayout" Target="../slideLayouts/slideLayout2.xml"/><Relationship Id="rId4" Type="http://schemas.openxmlformats.org/officeDocument/2006/relationships/hyperlink" Target="https://www.nmhealth.org/about/erd/ideb/mog/new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msn.com/en-us/public-safety-and-emergencies/health-and-safety-alerts/an-unvaccinated-child-has-died-in-the-texas-measles-outbreak-that-s-infected-more-than-120-people/ar-AA1zQ1T1?ocid=BingNewsSerp" TargetMode="External"/><Relationship Id="rId13" Type="http://schemas.openxmlformats.org/officeDocument/2006/relationships/hyperlink" Target="https://x.com/CDCgov/status/1896952684626006021" TargetMode="External"/><Relationship Id="rId3" Type="http://schemas.openxmlformats.org/officeDocument/2006/relationships/hyperlink" Target="https://www.dshs.texas.gov/news-alerts/measles-outbreak-march-4-2025" TargetMode="External"/><Relationship Id="rId7" Type="http://schemas.openxmlformats.org/officeDocument/2006/relationships/hyperlink" Target="https://www.cdc.gov/measles/causes/index.html#:~:text=When%20you%20are%20contagious,days%20after%20the%20rash%20appears." TargetMode="External"/><Relationship Id="rId12" Type="http://schemas.openxmlformats.org/officeDocument/2006/relationships/hyperlink" Target="https://www.news-medical.net/news/20250221/Texas-measles-outbreak-nears-100-cases-raising-concerns-about-undetected-spread.aspx" TargetMode="External"/><Relationship Id="rId2" Type="http://schemas.openxmlformats.org/officeDocument/2006/relationships/hyperlink" Target="https://www.dshs.texas.gov/news-alerts/health-alert-measles-outbreak-gaines-county-texas" TargetMode="External"/><Relationship Id="rId1" Type="http://schemas.openxmlformats.org/officeDocument/2006/relationships/slideLayout" Target="../slideLayouts/slideLayout2.xml"/><Relationship Id="rId6" Type="http://schemas.openxmlformats.org/officeDocument/2006/relationships/hyperlink" Target="https://www.utmb.edu/spectre/news-events/all-news/article/relevant-articles/2025/02/21/measles-outbreak-spreads-across-texas-and-new-mexico" TargetMode="External"/><Relationship Id="rId11" Type="http://schemas.openxmlformats.org/officeDocument/2006/relationships/hyperlink" Target="https://www.dshs.texas.gov/measles" TargetMode="External"/><Relationship Id="rId5" Type="http://schemas.openxmlformats.org/officeDocument/2006/relationships/hyperlink" Target="https://apnews.com/article/measles-texas-new-mexico-mmr-outbreak-vaccines-408371700e3ab548777bf0354e586549" TargetMode="External"/><Relationship Id="rId10" Type="http://schemas.openxmlformats.org/officeDocument/2006/relationships/hyperlink" Target="https://www.cdc.gov/measles/about/index.html" TargetMode="External"/><Relationship Id="rId4" Type="http://schemas.openxmlformats.org/officeDocument/2006/relationships/hyperlink" Target="https://www.nmhealth.org/publication/view/guide/9122/" TargetMode="External"/><Relationship Id="rId9" Type="http://schemas.openxmlformats.org/officeDocument/2006/relationships/hyperlink" Target="https://www.kcbd.com/2025/02/26/watch-live-lubbock-health-officials-give-update-after-first-measles-death-confirmed-west-texas-outbreak/" TargetMode="External"/><Relationship Id="rId14" Type="http://schemas.openxmlformats.org/officeDocument/2006/relationships/hyperlink" Target="https://www.fox4news.com/news/texas-measles-outbreak-2025-update-march-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shs.texas.gov/news-alerts/measles-outbreak-feb-25-2025" TargetMode="External"/><Relationship Id="rId2" Type="http://schemas.openxmlformats.org/officeDocument/2006/relationships/hyperlink" Target="https://www.dshs.texas.gov/sites/default/files/LIDS-Immunizations/xls/2023-2024_School_Vaccination_Coverage_Levels_Kindergarten.xls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hop.edu/vaccine-education-center/vaccine-safety/vaccines-and-other-conditions/autism" TargetMode="External"/><Relationship Id="rId3" Type="http://schemas.openxmlformats.org/officeDocument/2006/relationships/hyperlink" Target="https://www.cdc.gov/pinkbook/hcp/table-of-contents/chapter-13-measles.html" TargetMode="External"/><Relationship Id="rId7" Type="http://schemas.openxmlformats.org/officeDocument/2006/relationships/hyperlink" Target="https://www.unicef.org/mena/reports/vaccine-misinformation-management-field-guide"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who.int/news-room/fact-sheets/detail/measles" TargetMode="External"/><Relationship Id="rId5" Type="http://schemas.openxmlformats.org/officeDocument/2006/relationships/hyperlink" Target="https://www.cdc.gov/vaccine-safety/vaccines/mmr.html" TargetMode="External"/><Relationship Id="rId4" Type="http://schemas.openxmlformats.org/officeDocument/2006/relationships/hyperlink" Target="https://www.cdc.gov/vaccines/vpd/mmr/hcp/storage-handling.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bcnews.com/health/health-news/measles-outbreak-west-texas-grows-unvaccinated-rcna192163" TargetMode="External"/><Relationship Id="rId13" Type="http://schemas.openxmlformats.org/officeDocument/2006/relationships/hyperlink" Target="https://static1.squarespace.com/static/55ca3cd9e4b0618a8b6783bb/t/67b8a0d2b633ea0f4a31415f/1740153042703/NLHD_Measles_Response_PR.pdf" TargetMode="External"/><Relationship Id="rId18" Type="http://schemas.openxmlformats.org/officeDocument/2006/relationships/hyperlink" Target="https://www.dshs.texas.gov/news-alerts/measles-outbreak-march-4-2025" TargetMode="External"/><Relationship Id="rId3" Type="http://schemas.openxmlformats.org/officeDocument/2006/relationships/hyperlink" Target="https://www.providence.org/locations/covenant-health/childrens-hospital" TargetMode="External"/><Relationship Id="rId7" Type="http://schemas.openxmlformats.org/officeDocument/2006/relationships/hyperlink" Target="https://www.kcbd.com/2025/02/21/90-confirmed-measles-cases-reported-across-west-texas/" TargetMode="External"/><Relationship Id="rId12" Type="http://schemas.openxmlformats.org/officeDocument/2006/relationships/hyperlink" Target="https://www.nmhealth.org/publication/view/general/9115/" TargetMode="External"/><Relationship Id="rId17" Type="http://schemas.openxmlformats.org/officeDocument/2006/relationships/hyperlink" Target="https://www.lcps.net/article/2058504" TargetMode="External"/><Relationship Id="rId2" Type="http://schemas.openxmlformats.org/officeDocument/2006/relationships/hyperlink" Target="https://seminolehospitaldistrict.com/" TargetMode="External"/><Relationship Id="rId16" Type="http://schemas.openxmlformats.org/officeDocument/2006/relationships/hyperlink" Target="https://www.dallasnews.com/news/public-health/2025/02/21/why-texas-measles-outbreak-may-be-the-tip-of-a-bigger-iceberg/" TargetMode="External"/><Relationship Id="rId1" Type="http://schemas.openxmlformats.org/officeDocument/2006/relationships/slideLayout" Target="../slideLayouts/slideLayout2.xml"/><Relationship Id="rId6" Type="http://schemas.openxmlformats.org/officeDocument/2006/relationships/hyperlink" Target="https://www.mchodessa.com/" TargetMode="External"/><Relationship Id="rId11" Type="http://schemas.openxmlformats.org/officeDocument/2006/relationships/hyperlink" Target="https://southplainshealth.org/measles-exposure-page/" TargetMode="External"/><Relationship Id="rId5" Type="http://schemas.openxmlformats.org/officeDocument/2006/relationships/hyperlink" Target="https://www.lchdhealthcare.org/getpage.php?name=Clinics&amp;sub=Services" TargetMode="External"/><Relationship Id="rId15" Type="http://schemas.openxmlformats.org/officeDocument/2006/relationships/hyperlink" Target="https://www.facebook.com/photo/?fbid=929929129347628&amp;set=a.506293318377880" TargetMode="External"/><Relationship Id="rId10" Type="http://schemas.openxmlformats.org/officeDocument/2006/relationships/hyperlink" Target="https://www.texasstandard.org/stories/at-the-epicenter-of-the-west-texas-measles-outbreak-one-hospital-in-gaines-county-works-towards-containment/" TargetMode="External"/><Relationship Id="rId19" Type="http://schemas.openxmlformats.org/officeDocument/2006/relationships/hyperlink" Target="https://nor-lea.org/" TargetMode="External"/><Relationship Id="rId4" Type="http://schemas.openxmlformats.org/officeDocument/2006/relationships/hyperlink" Target="https://www.umchealthsystem.com/locations/university-medical-center/" TargetMode="External"/><Relationship Id="rId9" Type="http://schemas.openxmlformats.org/officeDocument/2006/relationships/hyperlink" Target="https://apnews.com/article/measles-texas-new-mexico-mmr-outbreak-vaccines-408371700e3ab548777bf0354e586549" TargetMode="External"/><Relationship Id="rId14" Type="http://schemas.openxmlformats.org/officeDocument/2006/relationships/hyperlink" Target="https://www.beckershospitalreview.com/public-health/texas-sees-largest-measles-outbreak-in-30-years-4-updates.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bcnews.com/health/health-news/measles-outbreak-west-texas-grows-unvaccinated-rcna192163" TargetMode="External"/><Relationship Id="rId13" Type="http://schemas.openxmlformats.org/officeDocument/2006/relationships/hyperlink" Target="https://www.nmhealth.org/location/public/#Lea" TargetMode="External"/><Relationship Id="rId3" Type="http://schemas.openxmlformats.org/officeDocument/2006/relationships/hyperlink" Target="https://southplainshealth.org/locations/" TargetMode="External"/><Relationship Id="rId7" Type="http://schemas.openxmlformats.org/officeDocument/2006/relationships/hyperlink" Target="https://dhchd.org/" TargetMode="External"/><Relationship Id="rId12" Type="http://schemas.openxmlformats.org/officeDocument/2006/relationships/hyperlink" Target="https://www.nmhealth.org/about/erd/ideb/mog/" TargetMode="External"/><Relationship Id="rId2" Type="http://schemas.openxmlformats.org/officeDocument/2006/relationships/hyperlink" Target="https://southplainshealth.org/contact-us/" TargetMode="External"/><Relationship Id="rId1" Type="http://schemas.openxmlformats.org/officeDocument/2006/relationships/slideLayout" Target="../slideLayouts/slideLayout2.xml"/><Relationship Id="rId6" Type="http://schemas.openxmlformats.org/officeDocument/2006/relationships/hyperlink" Target="https://www.co.ector.tx.us/page/ector.healthdepartment" TargetMode="External"/><Relationship Id="rId11" Type="http://schemas.openxmlformats.org/officeDocument/2006/relationships/hyperlink" Target="https://www.kcbd.com/2025/02/21/90-confirmed-measles-cases-reported-across-west-texas/" TargetMode="External"/><Relationship Id="rId5" Type="http://schemas.openxmlformats.org/officeDocument/2006/relationships/hyperlink" Target="https://ci.lubbock.tx.us/news/1740433858-lubbock-public-health-urges-measles-mumps-rubella-mmr-vaccine-for-unvaccinated-children" TargetMode="External"/><Relationship Id="rId10" Type="http://schemas.openxmlformats.org/officeDocument/2006/relationships/hyperlink" Target="https://kffhealthnews.org/news/article/texas-measles-outbreak-escalates-undetected-cases-vaccinations/" TargetMode="External"/><Relationship Id="rId4" Type="http://schemas.openxmlformats.org/officeDocument/2006/relationships/hyperlink" Target="https://ci.lubbock.tx.us/departments/health-department/health-department" TargetMode="External"/><Relationship Id="rId9" Type="http://schemas.openxmlformats.org/officeDocument/2006/relationships/hyperlink" Target="https://www.dshs.texas.gov/news-alerts/health-alert-measles-outbreak-gaines-county-tex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8" name="Rectangle 121887">
            <a:extLst>
              <a:ext uri="{FF2B5EF4-FFF2-40B4-BE49-F238E27FC236}">
                <a16:creationId xmlns:a16="http://schemas.microsoft.com/office/drawing/2014/main" id="{7066A9AE-628B-02AC-AE80-80F150DBE9FF}"/>
              </a:ext>
            </a:extLst>
          </p:cNvPr>
          <p:cNvSpPr/>
          <p:nvPr/>
        </p:nvSpPr>
        <p:spPr>
          <a:xfrm>
            <a:off x="141592" y="5123291"/>
            <a:ext cx="4286823" cy="3563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887" name="Rectangle 121886">
            <a:extLst>
              <a:ext uri="{FF2B5EF4-FFF2-40B4-BE49-F238E27FC236}">
                <a16:creationId xmlns:a16="http://schemas.microsoft.com/office/drawing/2014/main" id="{6E4A43C6-8929-CFF9-0675-179F2147F12B}"/>
              </a:ext>
            </a:extLst>
          </p:cNvPr>
          <p:cNvSpPr/>
          <p:nvPr/>
        </p:nvSpPr>
        <p:spPr>
          <a:xfrm>
            <a:off x="141592" y="849054"/>
            <a:ext cx="4316611" cy="4085342"/>
          </a:xfrm>
          <a:prstGeom prst="rect">
            <a:avLst/>
          </a:prstGeom>
          <a:solidFill>
            <a:srgbClr val="215D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0D269B4-E33D-6344-57D5-AB4D996A3AF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618" y="6053673"/>
            <a:ext cx="500132" cy="312177"/>
          </a:xfrm>
          <a:prstGeom prst="rect">
            <a:avLst/>
          </a:prstGeom>
        </p:spPr>
      </p:pic>
      <p:sp>
        <p:nvSpPr>
          <p:cNvPr id="15" name="TextBox 14">
            <a:extLst>
              <a:ext uri="{FF2B5EF4-FFF2-40B4-BE49-F238E27FC236}">
                <a16:creationId xmlns:a16="http://schemas.microsoft.com/office/drawing/2014/main" id="{8D1975B7-CA60-42F5-8FCF-DE9D8A44A91B}"/>
              </a:ext>
            </a:extLst>
          </p:cNvPr>
          <p:cNvSpPr txBox="1"/>
          <p:nvPr/>
        </p:nvSpPr>
        <p:spPr>
          <a:xfrm>
            <a:off x="7517941" y="919933"/>
            <a:ext cx="4606928" cy="261610"/>
          </a:xfrm>
          <a:prstGeom prst="rect">
            <a:avLst/>
          </a:prstGeom>
          <a:solidFill>
            <a:srgbClr val="0E4D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100" b="1" dirty="0">
                <a:solidFill>
                  <a:schemeClr val="bg1"/>
                </a:solidFill>
              </a:rPr>
              <a:t>LINKS</a:t>
            </a:r>
          </a:p>
        </p:txBody>
      </p:sp>
      <p:sp>
        <p:nvSpPr>
          <p:cNvPr id="16" name="Rectangle 15">
            <a:extLst>
              <a:ext uri="{FF2B5EF4-FFF2-40B4-BE49-F238E27FC236}">
                <a16:creationId xmlns:a16="http://schemas.microsoft.com/office/drawing/2014/main" id="{B076853C-66D1-4D38-AC0E-D6EFBB2513A6}"/>
              </a:ext>
            </a:extLst>
          </p:cNvPr>
          <p:cNvSpPr/>
          <p:nvPr/>
        </p:nvSpPr>
        <p:spPr>
          <a:xfrm>
            <a:off x="7549203" y="1214323"/>
            <a:ext cx="2071073" cy="954107"/>
          </a:xfrm>
          <a:prstGeom prst="rect">
            <a:avLst/>
          </a:prstGeom>
        </p:spPr>
        <p:txBody>
          <a:bodyPr wrap="square">
            <a:spAutoFit/>
          </a:bodyPr>
          <a:lstStyle/>
          <a:p>
            <a:pPr lvl="0"/>
            <a:r>
              <a:rPr lang="en-US" sz="800" b="1" u="sng" dirty="0">
                <a:solidFill>
                  <a:prstClr val="black"/>
                </a:solidFill>
              </a:rPr>
              <a:t>TEXAS LINKS</a:t>
            </a:r>
          </a:p>
          <a:p>
            <a:pPr marL="171450" lvl="0" indent="-171450">
              <a:buFont typeface="Arial" panose="020B0604020202020204" pitchFamily="34" charset="0"/>
              <a:buChar char="•"/>
            </a:pPr>
            <a:r>
              <a:rPr lang="en-US" sz="800" b="1" u="sng" dirty="0">
                <a:solidFill>
                  <a:srgbClr val="0C77C3"/>
                </a:solidFill>
                <a:hlinkClick r:id="rId4">
                  <a:extLst>
                    <a:ext uri="{A12FA001-AC4F-418D-AE19-62706E023703}">
                      <ahyp:hlinkClr xmlns:ahyp="http://schemas.microsoft.com/office/drawing/2018/hyperlinkcolor" val="tx"/>
                    </a:ext>
                  </a:extLst>
                </a:hlinkClick>
              </a:rPr>
              <a:t>TEXAS DEPARTMENT OF HEALTH AND HUMAN SERVICES </a:t>
            </a:r>
            <a:endParaRPr lang="en-US" sz="800" b="1" u="sng" dirty="0">
              <a:solidFill>
                <a:srgbClr val="0C77C3"/>
              </a:solidFill>
            </a:endParaRPr>
          </a:p>
          <a:p>
            <a:pPr lvl="0"/>
            <a:r>
              <a:rPr lang="en-US" sz="800" b="1" dirty="0">
                <a:solidFill>
                  <a:srgbClr val="0C77C3"/>
                </a:solidFill>
              </a:rPr>
              <a:t> </a:t>
            </a:r>
            <a:r>
              <a:rPr lang="en-US" sz="800" b="1" dirty="0">
                <a:solidFill>
                  <a:srgbClr val="0C77C3"/>
                </a:solidFill>
                <a:hlinkClick r:id="rId5">
                  <a:extLst>
                    <a:ext uri="{A12FA001-AC4F-418D-AE19-62706E023703}">
                      <ahyp:hlinkClr xmlns:ahyp="http://schemas.microsoft.com/office/drawing/2018/hyperlinkcolor" val="tx"/>
                    </a:ext>
                  </a:extLst>
                </a:hlinkClick>
              </a:rPr>
              <a:t>FACEBOOK</a:t>
            </a:r>
            <a:r>
              <a:rPr lang="en-US" sz="800" b="1" dirty="0">
                <a:solidFill>
                  <a:srgbClr val="0C77C3"/>
                </a:solidFill>
              </a:rPr>
              <a:t> | </a:t>
            </a:r>
            <a:r>
              <a:rPr lang="en-US" sz="800" b="1" dirty="0">
                <a:solidFill>
                  <a:srgbClr val="0C77C3"/>
                </a:solidFill>
                <a:hlinkClick r:id="rId6">
                  <a:extLst>
                    <a:ext uri="{A12FA001-AC4F-418D-AE19-62706E023703}">
                      <ahyp:hlinkClr xmlns:ahyp="http://schemas.microsoft.com/office/drawing/2018/hyperlinkcolor" val="tx"/>
                    </a:ext>
                  </a:extLst>
                </a:hlinkClick>
              </a:rPr>
              <a:t>X</a:t>
            </a:r>
            <a:endParaRPr lang="en-US" sz="800" b="1" dirty="0">
              <a:solidFill>
                <a:srgbClr val="0C77C3"/>
              </a:solidFill>
            </a:endParaRPr>
          </a:p>
          <a:p>
            <a:pPr marL="171450" lvl="0" indent="-171450">
              <a:buFont typeface="Arial" panose="020B0604020202020204" pitchFamily="34" charset="0"/>
              <a:buChar char="•"/>
            </a:pPr>
            <a:r>
              <a:rPr lang="en-US" sz="800" b="1" dirty="0">
                <a:solidFill>
                  <a:prstClr val="black"/>
                </a:solidFill>
                <a:hlinkClick r:id="rId7"/>
              </a:rPr>
              <a:t>HEALTH ALERTS</a:t>
            </a:r>
            <a:endParaRPr lang="en-US" sz="800" b="1" dirty="0">
              <a:solidFill>
                <a:prstClr val="black"/>
              </a:solidFill>
            </a:endParaRPr>
          </a:p>
          <a:p>
            <a:pPr marL="171450" lvl="0" indent="-171450">
              <a:buFont typeface="Arial" panose="020B0604020202020204" pitchFamily="34" charset="0"/>
              <a:buChar char="•"/>
            </a:pPr>
            <a:r>
              <a:rPr lang="en-US" sz="800" b="1" dirty="0">
                <a:solidFill>
                  <a:prstClr val="black"/>
                </a:solidFill>
                <a:hlinkClick r:id="rId8"/>
              </a:rPr>
              <a:t>THE SOUTH PLAINS PUBLIC HEALTH DISTRICT</a:t>
            </a:r>
            <a:endParaRPr lang="en-US" sz="800" b="1" dirty="0">
              <a:solidFill>
                <a:prstClr val="black"/>
              </a:solidFill>
            </a:endParaRPr>
          </a:p>
        </p:txBody>
      </p:sp>
      <p:sp>
        <p:nvSpPr>
          <p:cNvPr id="121860" name="Rectangle 4">
            <a:hlinkClick r:id="rId9" action="ppaction://hlinksldjump"/>
          </p:cNvPr>
          <p:cNvSpPr>
            <a:spLocks noChangeArrowheads="1"/>
          </p:cNvSpPr>
          <p:nvPr/>
        </p:nvSpPr>
        <p:spPr bwMode="auto">
          <a:xfrm>
            <a:off x="4562400" y="852370"/>
            <a:ext cx="2833096" cy="372128"/>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050" b="1" dirty="0">
                <a:solidFill>
                  <a:schemeClr val="bg1"/>
                </a:solidFill>
                <a:effectLst>
                  <a:outerShdw blurRad="38100" dist="38100" dir="2700000" algn="tl">
                    <a:srgbClr val="000000"/>
                  </a:outerShdw>
                </a:effectLst>
                <a:latin typeface="Arial" charset="0"/>
                <a:cs typeface="Arial" charset="0"/>
              </a:rPr>
              <a:t>BACKGROUND</a:t>
            </a:r>
          </a:p>
        </p:txBody>
      </p:sp>
      <p:sp>
        <p:nvSpPr>
          <p:cNvPr id="121859" name="Rectangle 3">
            <a:hlinkClick r:id="rId10" action="ppaction://hlinksldjump"/>
          </p:cNvPr>
          <p:cNvSpPr>
            <a:spLocks noChangeArrowheads="1"/>
          </p:cNvSpPr>
          <p:nvPr/>
        </p:nvSpPr>
        <p:spPr bwMode="auto">
          <a:xfrm>
            <a:off x="4544585" y="1772278"/>
            <a:ext cx="2850910" cy="344150"/>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ltLang="en-US" sz="1050" b="1" dirty="0">
                <a:solidFill>
                  <a:schemeClr val="bg1"/>
                </a:solidFill>
                <a:latin typeface="Arial" panose="020B0604020202020204" pitchFamily="34" charset="0"/>
                <a:cs typeface="Arial" panose="020B0604020202020204" pitchFamily="34" charset="0"/>
              </a:rPr>
              <a:t>TIMELINE</a:t>
            </a:r>
          </a:p>
        </p:txBody>
      </p:sp>
      <p:sp>
        <p:nvSpPr>
          <p:cNvPr id="35" name="Rectangle 7">
            <a:hlinkClick r:id="rId11" action="ppaction://hlinksldjump"/>
            <a:extLst>
              <a:ext uri="{FF2B5EF4-FFF2-40B4-BE49-F238E27FC236}">
                <a16:creationId xmlns:a16="http://schemas.microsoft.com/office/drawing/2014/main" id="{6B733A33-AABE-474B-A9FB-1706DF73ADC0}"/>
              </a:ext>
            </a:extLst>
          </p:cNvPr>
          <p:cNvSpPr>
            <a:spLocks noChangeArrowheads="1"/>
          </p:cNvSpPr>
          <p:nvPr/>
        </p:nvSpPr>
        <p:spPr bwMode="auto">
          <a:xfrm>
            <a:off x="4566959" y="2595019"/>
            <a:ext cx="2844485"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BY THE NUMBERS</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2" name="Rectangle 1">
            <a:extLst>
              <a:ext uri="{FF2B5EF4-FFF2-40B4-BE49-F238E27FC236}">
                <a16:creationId xmlns:a16="http://schemas.microsoft.com/office/drawing/2014/main" id="{83BC54B4-9D71-4CBE-A208-4251F34072B8}"/>
              </a:ext>
            </a:extLst>
          </p:cNvPr>
          <p:cNvSpPr/>
          <p:nvPr/>
        </p:nvSpPr>
        <p:spPr>
          <a:xfrm>
            <a:off x="4551743" y="857502"/>
            <a:ext cx="2869736" cy="5930650"/>
          </a:xfrm>
          <a:prstGeom prst="rect">
            <a:avLst/>
          </a:prstGeom>
          <a:noFill/>
          <a:ln w="38100">
            <a:solidFill>
              <a:srgbClr val="0E4D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7">
            <a:hlinkClick r:id="rId12" action="ppaction://hlinksldjump"/>
            <a:extLst>
              <a:ext uri="{FF2B5EF4-FFF2-40B4-BE49-F238E27FC236}">
                <a16:creationId xmlns:a16="http://schemas.microsoft.com/office/drawing/2014/main" id="{3ED86BFE-D5DD-4A12-B23A-BD658447271C}"/>
              </a:ext>
            </a:extLst>
          </p:cNvPr>
          <p:cNvSpPr>
            <a:spLocks noChangeArrowheads="1"/>
          </p:cNvSpPr>
          <p:nvPr/>
        </p:nvSpPr>
        <p:spPr bwMode="auto">
          <a:xfrm>
            <a:off x="4541708" y="3450559"/>
            <a:ext cx="2869736"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HOSPITALS / CLINIC</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4" name="Rectangle 7">
            <a:hlinkClick r:id="rId12" action="ppaction://hlinksldjump"/>
            <a:extLst>
              <a:ext uri="{FF2B5EF4-FFF2-40B4-BE49-F238E27FC236}">
                <a16:creationId xmlns:a16="http://schemas.microsoft.com/office/drawing/2014/main" id="{1838A5AD-2006-CDBA-10F5-F2EB4CA0F7A5}"/>
              </a:ext>
            </a:extLst>
          </p:cNvPr>
          <p:cNvSpPr>
            <a:spLocks noChangeArrowheads="1"/>
          </p:cNvSpPr>
          <p:nvPr/>
        </p:nvSpPr>
        <p:spPr bwMode="auto">
          <a:xfrm>
            <a:off x="135038" y="4965598"/>
            <a:ext cx="4323165" cy="157694"/>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90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900" b="1" dirty="0">
              <a:solidFill>
                <a:schemeClr val="bg1"/>
              </a:solidFill>
              <a:effectLst>
                <a:outerShdw blurRad="38100" dist="38100" dir="2700000" algn="tl">
                  <a:srgbClr val="000000"/>
                </a:outerShdw>
              </a:effectLst>
              <a:latin typeface="Arial" charset="0"/>
              <a:cs typeface="Arial" charset="0"/>
            </a:endParaRPr>
          </a:p>
          <a:p>
            <a:pPr algn="ctr">
              <a:defRPr/>
            </a:pPr>
            <a:r>
              <a:rPr lang="en-US" sz="90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MORBIDITY AND MORTALITY</a:t>
            </a:r>
          </a:p>
          <a:p>
            <a:pPr algn="ctr">
              <a:defRPr/>
            </a:pPr>
            <a:r>
              <a:rPr lang="en-US" sz="900" b="1" dirty="0">
                <a:solidFill>
                  <a:schemeClr val="bg1"/>
                </a:solidFill>
                <a:effectLst>
                  <a:outerShdw blurRad="38100" dist="38100" dir="2700000" algn="tl">
                    <a:srgbClr val="000000"/>
                  </a:outerShdw>
                </a:effectLst>
                <a:latin typeface="Arial" charset="0"/>
                <a:cs typeface="Arial" charset="0"/>
              </a:rPr>
              <a:t> </a:t>
            </a:r>
          </a:p>
          <a:p>
            <a:pPr algn="ctr">
              <a:defRPr/>
            </a:pPr>
            <a:r>
              <a:rPr lang="en-US" sz="900" b="1" dirty="0">
                <a:solidFill>
                  <a:schemeClr val="bg1"/>
                </a:solidFill>
                <a:effectLst>
                  <a:outerShdw blurRad="38100" dist="38100" dir="2700000" algn="tl">
                    <a:srgbClr val="000000"/>
                  </a:outerShdw>
                </a:effectLst>
                <a:latin typeface="Arial" charset="0"/>
                <a:cs typeface="Arial" charset="0"/>
              </a:rPr>
              <a:t> </a:t>
            </a:r>
          </a:p>
          <a:p>
            <a:pPr algn="ctr">
              <a:defRPr/>
            </a:pPr>
            <a:r>
              <a:rPr lang="en-US" sz="900" b="1" dirty="0">
                <a:solidFill>
                  <a:schemeClr val="bg1"/>
                </a:solidFill>
                <a:effectLst>
                  <a:outerShdw blurRad="38100" dist="38100" dir="2700000" algn="tl">
                    <a:srgbClr val="000000"/>
                  </a:outerShdw>
                </a:effectLst>
                <a:latin typeface="Arial" charset="0"/>
                <a:cs typeface="Arial" charset="0"/>
              </a:rPr>
              <a:t>  </a:t>
            </a:r>
          </a:p>
        </p:txBody>
      </p:sp>
      <p:sp>
        <p:nvSpPr>
          <p:cNvPr id="13" name="Rectangle 7">
            <a:hlinkClick r:id="rId13" action="ppaction://hlinksldjump"/>
            <a:extLst>
              <a:ext uri="{FF2B5EF4-FFF2-40B4-BE49-F238E27FC236}">
                <a16:creationId xmlns:a16="http://schemas.microsoft.com/office/drawing/2014/main" id="{22FE203A-43DC-3D9F-0CF9-AE0A1DF88904}"/>
              </a:ext>
            </a:extLst>
          </p:cNvPr>
          <p:cNvSpPr>
            <a:spLocks noChangeArrowheads="1"/>
          </p:cNvSpPr>
          <p:nvPr/>
        </p:nvSpPr>
        <p:spPr bwMode="auto">
          <a:xfrm>
            <a:off x="4560866" y="3878329"/>
            <a:ext cx="2878262"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LOCAL GOVERNMENT RESPONSE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14" name="Rectangle 7">
            <a:hlinkClick r:id="rId14" action="ppaction://hlinksldjump"/>
            <a:extLst>
              <a:ext uri="{FF2B5EF4-FFF2-40B4-BE49-F238E27FC236}">
                <a16:creationId xmlns:a16="http://schemas.microsoft.com/office/drawing/2014/main" id="{2E74F83B-79ED-CED8-3F5E-E13A8A3C2D58}"/>
              </a:ext>
            </a:extLst>
          </p:cNvPr>
          <p:cNvSpPr>
            <a:spLocks noChangeArrowheads="1"/>
          </p:cNvSpPr>
          <p:nvPr/>
        </p:nvSpPr>
        <p:spPr bwMode="auto">
          <a:xfrm>
            <a:off x="4577132" y="5161639"/>
            <a:ext cx="2834627"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NATIONAL STATS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18" name="Rectangle 7">
            <a:hlinkClick r:id="rId15" action="ppaction://hlinksldjump"/>
            <a:extLst>
              <a:ext uri="{FF2B5EF4-FFF2-40B4-BE49-F238E27FC236}">
                <a16:creationId xmlns:a16="http://schemas.microsoft.com/office/drawing/2014/main" id="{E1E0A43B-4124-393C-5BD6-8B610D6605CD}"/>
              </a:ext>
            </a:extLst>
          </p:cNvPr>
          <p:cNvSpPr>
            <a:spLocks noChangeArrowheads="1"/>
          </p:cNvSpPr>
          <p:nvPr/>
        </p:nvSpPr>
        <p:spPr bwMode="auto">
          <a:xfrm>
            <a:off x="4540983" y="1275319"/>
            <a:ext cx="2863842" cy="446138"/>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SIGNS, SYMPTOMS AND COMPLICATIONS</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19" name="Rectangle 18">
            <a:extLst>
              <a:ext uri="{FF2B5EF4-FFF2-40B4-BE49-F238E27FC236}">
                <a16:creationId xmlns:a16="http://schemas.microsoft.com/office/drawing/2014/main" id="{43E7015C-8413-1E15-9FA7-D3988FDF51C5}"/>
              </a:ext>
            </a:extLst>
          </p:cNvPr>
          <p:cNvSpPr/>
          <p:nvPr/>
        </p:nvSpPr>
        <p:spPr>
          <a:xfrm>
            <a:off x="7511234" y="2152812"/>
            <a:ext cx="2504590" cy="584775"/>
          </a:xfrm>
          <a:prstGeom prst="rect">
            <a:avLst/>
          </a:prstGeom>
        </p:spPr>
        <p:txBody>
          <a:bodyPr wrap="square">
            <a:spAutoFit/>
          </a:bodyPr>
          <a:lstStyle/>
          <a:p>
            <a:pPr lvl="0"/>
            <a:r>
              <a:rPr lang="en-US" sz="800" b="1" u="sng" dirty="0">
                <a:solidFill>
                  <a:prstClr val="black"/>
                </a:solidFill>
              </a:rPr>
              <a:t>NEW MEXICO LINKS</a:t>
            </a:r>
          </a:p>
          <a:p>
            <a:pPr marL="171450" lvl="0" indent="-171450">
              <a:buFont typeface="Arial" panose="020B0604020202020204" pitchFamily="34" charset="0"/>
              <a:buChar char="•"/>
            </a:pPr>
            <a:r>
              <a:rPr lang="en-US" sz="800" b="1" dirty="0">
                <a:hlinkClick r:id="rId16"/>
              </a:rPr>
              <a:t> NEW MEXICO DEPARTMENT OF HEALTH </a:t>
            </a:r>
            <a:endParaRPr lang="en-US" sz="800" b="1" dirty="0"/>
          </a:p>
          <a:p>
            <a:pPr marL="171450" lvl="0" indent="-171450">
              <a:buFont typeface="Arial" panose="020B0604020202020204" pitchFamily="34" charset="0"/>
              <a:buChar char="•"/>
            </a:pPr>
            <a:r>
              <a:rPr lang="en-US" sz="800" b="1" dirty="0">
                <a:hlinkClick r:id="rId16"/>
              </a:rPr>
              <a:t>NMDOH NEWS RELEASE</a:t>
            </a:r>
            <a:endParaRPr lang="en-US" sz="800" b="1" dirty="0"/>
          </a:p>
          <a:p>
            <a:pPr marL="171450" lvl="0" indent="-171450">
              <a:buFont typeface="Arial" panose="020B0604020202020204" pitchFamily="34" charset="0"/>
              <a:buChar char="•"/>
            </a:pPr>
            <a:r>
              <a:rPr lang="en-US" sz="800" b="1" dirty="0">
                <a:hlinkClick r:id="rId17"/>
              </a:rPr>
              <a:t>NMDOH GUIDANCE</a:t>
            </a:r>
            <a:endParaRPr lang="en-US" sz="800" b="1" dirty="0">
              <a:solidFill>
                <a:prstClr val="black"/>
              </a:solidFill>
            </a:endParaRPr>
          </a:p>
        </p:txBody>
      </p:sp>
      <p:sp>
        <p:nvSpPr>
          <p:cNvPr id="20" name="Rectangle 19">
            <a:extLst>
              <a:ext uri="{FF2B5EF4-FFF2-40B4-BE49-F238E27FC236}">
                <a16:creationId xmlns:a16="http://schemas.microsoft.com/office/drawing/2014/main" id="{AFFC62C7-DB8B-58CD-A553-9EA525C44C04}"/>
              </a:ext>
            </a:extLst>
          </p:cNvPr>
          <p:cNvSpPr/>
          <p:nvPr/>
        </p:nvSpPr>
        <p:spPr>
          <a:xfrm>
            <a:off x="7501211" y="2726446"/>
            <a:ext cx="2453371" cy="1052596"/>
          </a:xfrm>
          <a:prstGeom prst="rect">
            <a:avLst/>
          </a:prstGeom>
        </p:spPr>
        <p:txBody>
          <a:bodyPr wrap="square">
            <a:spAutoFit/>
          </a:bodyPr>
          <a:lstStyle/>
          <a:p>
            <a:pPr lvl="0"/>
            <a:r>
              <a:rPr lang="en-US" sz="800" b="1" u="sng" dirty="0">
                <a:solidFill>
                  <a:prstClr val="black"/>
                </a:solidFill>
              </a:rPr>
              <a:t>PORTALS, BLOGS, AND RESOURCES</a:t>
            </a:r>
          </a:p>
          <a:p>
            <a:pPr marL="171450" indent="-171450" eaLnBrk="0" hangingPunct="0">
              <a:spcBef>
                <a:spcPct val="20000"/>
              </a:spcBef>
              <a:buClr>
                <a:srgbClr val="0E192C"/>
              </a:buClr>
              <a:buFont typeface="Arial" panose="020B0604020202020204" pitchFamily="34" charset="0"/>
              <a:buChar char="•"/>
            </a:pPr>
            <a:r>
              <a:rPr lang="en-US" sz="800" b="1" u="sng" dirty="0">
                <a:solidFill>
                  <a:srgbClr val="0070C0"/>
                </a:solidFill>
                <a:hlinkClick r:id="rId18">
                  <a:extLst>
                    <a:ext uri="{A12FA001-AC4F-418D-AE19-62706E023703}">
                      <ahyp:hlinkClr xmlns:ahyp="http://schemas.microsoft.com/office/drawing/2018/hyperlinkcolor" val="tx"/>
                    </a:ext>
                  </a:extLst>
                </a:hlinkClick>
              </a:rPr>
              <a:t>CIDRAP</a:t>
            </a:r>
            <a:endParaRPr lang="en-US" sz="800" b="1" u="sng" dirty="0">
              <a:solidFill>
                <a:srgbClr val="0070C0"/>
              </a:solidFill>
            </a:endParaRPr>
          </a:p>
          <a:p>
            <a:pPr marL="171450" indent="-171450" eaLnBrk="0" hangingPunct="0">
              <a:spcBef>
                <a:spcPct val="20000"/>
              </a:spcBef>
              <a:buClr>
                <a:srgbClr val="0E192C"/>
              </a:buClr>
              <a:buFont typeface="Arial" panose="020B0604020202020204" pitchFamily="34" charset="0"/>
              <a:buChar char="•"/>
            </a:pPr>
            <a:r>
              <a:rPr lang="en-US" sz="800" b="1" u="sng" dirty="0">
                <a:solidFill>
                  <a:srgbClr val="0070C0"/>
                </a:solidFill>
                <a:hlinkClick r:id="rId19">
                  <a:extLst>
                    <a:ext uri="{A12FA001-AC4F-418D-AE19-62706E023703}">
                      <ahyp:hlinkClr xmlns:ahyp="http://schemas.microsoft.com/office/drawing/2018/hyperlinkcolor" val="tx"/>
                    </a:ext>
                  </a:extLst>
                </a:hlinkClick>
              </a:rPr>
              <a:t>FORCE OF INFECTION</a:t>
            </a:r>
            <a:endParaRPr lang="en-US" sz="800" b="1" u="sng" dirty="0">
              <a:solidFill>
                <a:srgbClr val="0070C0"/>
              </a:solidFill>
            </a:endParaRPr>
          </a:p>
          <a:p>
            <a:pPr marL="171450" indent="-171450" eaLnBrk="0" hangingPunct="0">
              <a:spcBef>
                <a:spcPct val="20000"/>
              </a:spcBef>
              <a:buClr>
                <a:srgbClr val="0E192C"/>
              </a:buClr>
              <a:buFont typeface="Arial" panose="020B0604020202020204" pitchFamily="34" charset="0"/>
              <a:buChar char="•"/>
            </a:pPr>
            <a:r>
              <a:rPr lang="en-US" sz="800" b="1" u="sng" dirty="0">
                <a:solidFill>
                  <a:srgbClr val="0070C0"/>
                </a:solidFill>
                <a:hlinkClick r:id="rId20">
                  <a:extLst>
                    <a:ext uri="{A12FA001-AC4F-418D-AE19-62706E023703}">
                      <ahyp:hlinkClr xmlns:ahyp="http://schemas.microsoft.com/office/drawing/2018/hyperlinkcolor" val="tx"/>
                    </a:ext>
                  </a:extLst>
                </a:hlinkClick>
              </a:rPr>
              <a:t>KHN</a:t>
            </a:r>
            <a:endParaRPr lang="en-US" sz="800" b="1" u="sng" dirty="0">
              <a:solidFill>
                <a:srgbClr val="0070C0"/>
              </a:solidFill>
              <a:hlinkClick r:id="" action="ppaction://noaction">
                <a:extLst>
                  <a:ext uri="{A12FA001-AC4F-418D-AE19-62706E023703}">
                    <ahyp:hlinkClr xmlns:ahyp="http://schemas.microsoft.com/office/drawing/2018/hyperlinkcolor" val="tx"/>
                  </a:ext>
                </a:extLst>
              </a:hlinkClick>
            </a:endParaRPr>
          </a:p>
          <a:p>
            <a:pPr marL="171450" indent="-171450" eaLnBrk="0" hangingPunct="0">
              <a:spcBef>
                <a:spcPct val="20000"/>
              </a:spcBef>
              <a:buClr>
                <a:srgbClr val="0E192C"/>
              </a:buClr>
              <a:buFont typeface="Arial" panose="020B0604020202020204" pitchFamily="34" charset="0"/>
              <a:buChar char="•"/>
            </a:pPr>
            <a:r>
              <a:rPr lang="en-US" sz="800" b="1" u="sng" dirty="0">
                <a:solidFill>
                  <a:srgbClr val="0070C0"/>
                </a:solidFill>
                <a:hlinkClick r:id="" action="ppaction://noaction">
                  <a:extLst>
                    <a:ext uri="{A12FA001-AC4F-418D-AE19-62706E023703}">
                      <ahyp:hlinkClr xmlns:ahyp="http://schemas.microsoft.com/office/drawing/2018/hyperlinkcolor" val="tx"/>
                    </a:ext>
                  </a:extLst>
                </a:hlinkClick>
              </a:rPr>
              <a:t>MEDPAGE TODAY</a:t>
            </a:r>
          </a:p>
          <a:p>
            <a:pPr marL="171450" marR="0" lvl="0" indent="-171450" algn="l" defTabSz="914400" rtl="0" eaLnBrk="1" fontAlgn="auto" latinLnBrk="0" hangingPunct="1">
              <a:lnSpc>
                <a:spcPct val="100000"/>
              </a:lnSpc>
              <a:spcBef>
                <a:spcPts val="0"/>
              </a:spcBef>
              <a:spcAft>
                <a:spcPts val="0"/>
              </a:spcAft>
              <a:buClr>
                <a:srgbClr val="0E192C"/>
              </a:buClr>
              <a:buSzTx/>
              <a:buFont typeface="Arial" panose="020B0604020202020204" pitchFamily="34" charset="0"/>
              <a:buChar char="•"/>
              <a:tabLst/>
              <a:defRPr/>
            </a:pPr>
            <a:r>
              <a:rPr lang="en-US" sz="800" b="1" u="sng" dirty="0">
                <a:solidFill>
                  <a:srgbClr val="0070C0"/>
                </a:solidFill>
                <a:hlinkClick r:id="rId21"/>
              </a:rPr>
              <a:t>THE PANDEMIC CENTER TRACKING REPORT</a:t>
            </a:r>
          </a:p>
          <a:p>
            <a:pPr marL="171450" indent="-171450">
              <a:buClr>
                <a:srgbClr val="0E192C"/>
              </a:buClr>
              <a:buFont typeface="Arial" panose="020B0604020202020204" pitchFamily="34" charset="0"/>
              <a:buChar char="•"/>
              <a:defRPr/>
            </a:pPr>
            <a:r>
              <a:rPr lang="en-US" sz="800" b="1" u="sng" dirty="0">
                <a:solidFill>
                  <a:srgbClr val="0070C0"/>
                </a:solidFill>
                <a:hlinkClick r:id="rId22">
                  <a:extLst>
                    <a:ext uri="{A12FA001-AC4F-418D-AE19-62706E023703}">
                      <ahyp:hlinkClr xmlns:ahyp="http://schemas.microsoft.com/office/drawing/2018/hyperlinkcolor" val="tx"/>
                    </a:ext>
                  </a:extLst>
                </a:hlinkClick>
              </a:rPr>
              <a:t>YLE</a:t>
            </a:r>
            <a:r>
              <a:rPr lang="en-US" sz="800" b="1" u="sng" dirty="0">
                <a:solidFill>
                  <a:srgbClr val="0070C0"/>
                </a:solidFill>
                <a:hlinkClick r:id="rId21"/>
              </a:rPr>
              <a:t> </a:t>
            </a:r>
            <a:endParaRPr lang="en-US" sz="800" b="1" u="sng" dirty="0">
              <a:solidFill>
                <a:srgbClr val="0070C0"/>
              </a:solidFill>
            </a:endParaRPr>
          </a:p>
        </p:txBody>
      </p:sp>
      <p:pic>
        <p:nvPicPr>
          <p:cNvPr id="3" name="Picture 2">
            <a:extLst>
              <a:ext uri="{FF2B5EF4-FFF2-40B4-BE49-F238E27FC236}">
                <a16:creationId xmlns:a16="http://schemas.microsoft.com/office/drawing/2014/main" id="{41F35F89-97FA-DCAE-0E77-6460852F9C8F}"/>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108105" y="6534743"/>
            <a:ext cx="515762" cy="280488"/>
          </a:xfrm>
          <a:prstGeom prst="rect">
            <a:avLst/>
          </a:prstGeom>
        </p:spPr>
      </p:pic>
      <p:sp>
        <p:nvSpPr>
          <p:cNvPr id="8" name="TextBox 7">
            <a:extLst>
              <a:ext uri="{FF2B5EF4-FFF2-40B4-BE49-F238E27FC236}">
                <a16:creationId xmlns:a16="http://schemas.microsoft.com/office/drawing/2014/main" id="{8500D1A9-38F4-73B8-0F52-EBB9126EA859}"/>
              </a:ext>
            </a:extLst>
          </p:cNvPr>
          <p:cNvSpPr txBox="1"/>
          <p:nvPr/>
        </p:nvSpPr>
        <p:spPr>
          <a:xfrm>
            <a:off x="563206" y="6104991"/>
            <a:ext cx="1431063" cy="261610"/>
          </a:xfrm>
          <a:prstGeom prst="rect">
            <a:avLst/>
          </a:prstGeom>
          <a:noFill/>
        </p:spPr>
        <p:txBody>
          <a:bodyPr wrap="square" rtlCol="0">
            <a:spAutoFit/>
          </a:bodyPr>
          <a:lstStyle/>
          <a:p>
            <a:r>
              <a:rPr lang="en-US" sz="1100" b="1" dirty="0"/>
              <a:t>HOSPITALIZATIONS</a:t>
            </a:r>
          </a:p>
        </p:txBody>
      </p:sp>
      <p:sp>
        <p:nvSpPr>
          <p:cNvPr id="9" name="TextBox 8">
            <a:extLst>
              <a:ext uri="{FF2B5EF4-FFF2-40B4-BE49-F238E27FC236}">
                <a16:creationId xmlns:a16="http://schemas.microsoft.com/office/drawing/2014/main" id="{C171A7C9-252B-F104-502D-97E90F1FE213}"/>
              </a:ext>
            </a:extLst>
          </p:cNvPr>
          <p:cNvSpPr txBox="1"/>
          <p:nvPr/>
        </p:nvSpPr>
        <p:spPr>
          <a:xfrm>
            <a:off x="563206" y="6476352"/>
            <a:ext cx="710484" cy="261610"/>
          </a:xfrm>
          <a:prstGeom prst="rect">
            <a:avLst/>
          </a:prstGeom>
          <a:noFill/>
        </p:spPr>
        <p:txBody>
          <a:bodyPr wrap="square" rtlCol="0">
            <a:spAutoFit/>
          </a:bodyPr>
          <a:lstStyle/>
          <a:p>
            <a:r>
              <a:rPr lang="en-US" sz="1100" b="1" dirty="0"/>
              <a:t>DEATHS</a:t>
            </a:r>
          </a:p>
        </p:txBody>
      </p:sp>
      <p:sp>
        <p:nvSpPr>
          <p:cNvPr id="11" name="TextBox 10">
            <a:extLst>
              <a:ext uri="{FF2B5EF4-FFF2-40B4-BE49-F238E27FC236}">
                <a16:creationId xmlns:a16="http://schemas.microsoft.com/office/drawing/2014/main" id="{E58668CD-138D-8DF7-1A73-92E647D1B073}"/>
              </a:ext>
            </a:extLst>
          </p:cNvPr>
          <p:cNvSpPr txBox="1"/>
          <p:nvPr/>
        </p:nvSpPr>
        <p:spPr>
          <a:xfrm>
            <a:off x="644968" y="5607425"/>
            <a:ext cx="595609" cy="261610"/>
          </a:xfrm>
          <a:prstGeom prst="rect">
            <a:avLst/>
          </a:prstGeom>
          <a:noFill/>
        </p:spPr>
        <p:txBody>
          <a:bodyPr wrap="square" rtlCol="0">
            <a:spAutoFit/>
          </a:bodyPr>
          <a:lstStyle/>
          <a:p>
            <a:r>
              <a:rPr lang="en-US" sz="1100" b="1" dirty="0"/>
              <a:t>CASES</a:t>
            </a:r>
          </a:p>
        </p:txBody>
      </p:sp>
      <p:sp>
        <p:nvSpPr>
          <p:cNvPr id="22" name="Rectangle: Rounded Corners 21">
            <a:extLst>
              <a:ext uri="{FF2B5EF4-FFF2-40B4-BE49-F238E27FC236}">
                <a16:creationId xmlns:a16="http://schemas.microsoft.com/office/drawing/2014/main" id="{5AD30154-9F8D-2511-D4A8-37D9DD672A0A}"/>
              </a:ext>
            </a:extLst>
          </p:cNvPr>
          <p:cNvSpPr/>
          <p:nvPr/>
        </p:nvSpPr>
        <p:spPr>
          <a:xfrm>
            <a:off x="108105" y="92157"/>
            <a:ext cx="11942302" cy="728317"/>
          </a:xfrm>
          <a:prstGeom prst="roundRect">
            <a:avLst/>
          </a:prstGeom>
          <a:solidFill>
            <a:srgbClr val="0E4D9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50" b="1" dirty="0">
                <a:solidFill>
                  <a:schemeClr val="bg1"/>
                </a:solidFill>
                <a:effectLst>
                  <a:outerShdw blurRad="38100" dist="38100" dir="2700000" algn="tl">
                    <a:srgbClr val="000000"/>
                  </a:outerShdw>
                </a:effectLst>
                <a:latin typeface="Arial" pitchFamily="34" charset="0"/>
              </a:rPr>
              <a:t>YALE ESF-8  VIRTUAL MEDICAL OPERATION CENTER  (VMOC) SPECIAL REPORT</a:t>
            </a:r>
          </a:p>
          <a:p>
            <a:pPr algn="ctr">
              <a:defRPr/>
            </a:pPr>
            <a:r>
              <a:rPr lang="en-US" sz="2400" b="1" dirty="0">
                <a:solidFill>
                  <a:schemeClr val="bg1"/>
                </a:solidFill>
                <a:effectLst>
                  <a:outerShdw blurRad="38100" dist="38100" dir="2700000" algn="tl">
                    <a:srgbClr val="000000"/>
                  </a:outerShdw>
                </a:effectLst>
                <a:latin typeface="Arial" pitchFamily="34" charset="0"/>
              </a:rPr>
              <a:t>MEASLES OUTBREAK WEST TEXAS -  2025</a:t>
            </a:r>
          </a:p>
        </p:txBody>
      </p:sp>
      <p:sp>
        <p:nvSpPr>
          <p:cNvPr id="25" name="Rectangle 24">
            <a:extLst>
              <a:ext uri="{FF2B5EF4-FFF2-40B4-BE49-F238E27FC236}">
                <a16:creationId xmlns:a16="http://schemas.microsoft.com/office/drawing/2014/main" id="{89EAD6CD-E598-005F-8B7E-ED02D50745E4}"/>
              </a:ext>
            </a:extLst>
          </p:cNvPr>
          <p:cNvSpPr/>
          <p:nvPr/>
        </p:nvSpPr>
        <p:spPr>
          <a:xfrm>
            <a:off x="9682328" y="1401908"/>
            <a:ext cx="1481700" cy="1388072"/>
          </a:xfrm>
          <a:prstGeom prst="rect">
            <a:avLst/>
          </a:prstGeom>
        </p:spPr>
        <p:txBody>
          <a:bodyPr wrap="square">
            <a:spAutoFit/>
          </a:bodyPr>
          <a:lstStyle/>
          <a:p>
            <a:pPr marL="171450" indent="-171450" eaLnBrk="0" hangingPunct="0">
              <a:spcBef>
                <a:spcPct val="20000"/>
              </a:spcBef>
              <a:buClr>
                <a:schemeClr val="tx1"/>
              </a:buClr>
              <a:buFont typeface="Arial" panose="020B0604020202020204" pitchFamily="34" charset="0"/>
              <a:buChar char="•"/>
            </a:pPr>
            <a:r>
              <a:rPr lang="en-US" sz="800" b="1" u="sng" dirty="0">
                <a:solidFill>
                  <a:srgbClr val="0070C0"/>
                </a:solidFill>
                <a:hlinkClick r:id="rId24">
                  <a:extLst>
                    <a:ext uri="{A12FA001-AC4F-418D-AE19-62706E023703}">
                      <ahyp:hlinkClr xmlns:ahyp="http://schemas.microsoft.com/office/drawing/2018/hyperlinkcolor" val="tx"/>
                    </a:ext>
                  </a:extLst>
                </a:hlinkClick>
              </a:rPr>
              <a:t>AP</a:t>
            </a:r>
            <a:r>
              <a:rPr lang="en-US" sz="800" dirty="0">
                <a:solidFill>
                  <a:srgbClr val="0070C0"/>
                </a:solidFill>
              </a:rPr>
              <a:t>​</a:t>
            </a:r>
          </a:p>
          <a:p>
            <a:pPr marL="171450" indent="-171450" eaLnBrk="0" hangingPunct="0">
              <a:spcBef>
                <a:spcPct val="20000"/>
              </a:spcBef>
              <a:buClr>
                <a:schemeClr val="tx1"/>
              </a:buClr>
              <a:buFont typeface="Arial" panose="020B0604020202020204" pitchFamily="34" charset="0"/>
              <a:buChar char="•"/>
            </a:pPr>
            <a:r>
              <a:rPr lang="en-US" sz="800" b="1" u="sng" dirty="0">
                <a:solidFill>
                  <a:srgbClr val="0070C0"/>
                </a:solidFill>
                <a:hlinkClick r:id="rId25">
                  <a:extLst>
                    <a:ext uri="{A12FA001-AC4F-418D-AE19-62706E023703}">
                      <ahyp:hlinkClr xmlns:ahyp="http://schemas.microsoft.com/office/drawing/2018/hyperlinkcolor" val="tx"/>
                    </a:ext>
                  </a:extLst>
                </a:hlinkClick>
              </a:rPr>
              <a:t>CBS NEWS</a:t>
            </a:r>
            <a:r>
              <a:rPr lang="en-US" sz="800" dirty="0">
                <a:solidFill>
                  <a:srgbClr val="0070C0"/>
                </a:solidFill>
              </a:rPr>
              <a:t>​</a:t>
            </a: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26">
                  <a:extLst>
                    <a:ext uri="{A12FA001-AC4F-418D-AE19-62706E023703}">
                      <ahyp:hlinkClr xmlns:ahyp="http://schemas.microsoft.com/office/drawing/2018/hyperlinkcolor" val="tx"/>
                    </a:ext>
                  </a:extLst>
                </a:hlinkClick>
              </a:rPr>
              <a:t>CNN</a:t>
            </a:r>
            <a:endParaRPr lang="en-US" sz="8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27">
                  <a:extLst>
                    <a:ext uri="{A12FA001-AC4F-418D-AE19-62706E023703}">
                      <ahyp:hlinkClr xmlns:ahyp="http://schemas.microsoft.com/office/drawing/2018/hyperlinkcolor" val="tx"/>
                    </a:ext>
                  </a:extLst>
                </a:hlinkClick>
              </a:rPr>
              <a:t>DALLAS MORNING NEWS</a:t>
            </a:r>
            <a:endParaRPr lang="en-US" sz="8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u="sng" dirty="0">
                <a:solidFill>
                  <a:srgbClr val="0070C0"/>
                </a:solidFill>
                <a:hlinkClick r:id="rId28">
                  <a:extLst>
                    <a:ext uri="{A12FA001-AC4F-418D-AE19-62706E023703}">
                      <ahyp:hlinkClr xmlns:ahyp="http://schemas.microsoft.com/office/drawing/2018/hyperlinkcolor" val="tx"/>
                    </a:ext>
                  </a:extLst>
                </a:hlinkClick>
              </a:rPr>
              <a:t>FOX NEWS</a:t>
            </a:r>
            <a:r>
              <a:rPr lang="en-US" sz="800" dirty="0">
                <a:solidFill>
                  <a:srgbClr val="0070C0"/>
                </a:solidFill>
              </a:rPr>
              <a:t>​</a:t>
            </a: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29">
                  <a:extLst>
                    <a:ext uri="{A12FA001-AC4F-418D-AE19-62706E023703}">
                      <ahyp:hlinkClr xmlns:ahyp="http://schemas.microsoft.com/office/drawing/2018/hyperlinkcolor" val="tx"/>
                    </a:ext>
                  </a:extLst>
                </a:hlinkClick>
              </a:rPr>
              <a:t>KCBD NEWS</a:t>
            </a:r>
            <a:endParaRPr lang="en-US" sz="8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30">
                  <a:extLst>
                    <a:ext uri="{A12FA001-AC4F-418D-AE19-62706E023703}">
                      <ahyp:hlinkClr xmlns:ahyp="http://schemas.microsoft.com/office/drawing/2018/hyperlinkcolor" val="tx"/>
                    </a:ext>
                  </a:extLst>
                </a:hlinkClick>
              </a:rPr>
              <a:t>KERA NEWS</a:t>
            </a:r>
            <a:endParaRPr lang="en-US" sz="8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31">
                  <a:extLst>
                    <a:ext uri="{A12FA001-AC4F-418D-AE19-62706E023703}">
                      <ahyp:hlinkClr xmlns:ahyp="http://schemas.microsoft.com/office/drawing/2018/hyperlinkcolor" val="tx"/>
                    </a:ext>
                  </a:extLst>
                </a:hlinkClick>
              </a:rPr>
              <a:t>NEW YORK TIMES</a:t>
            </a:r>
            <a:endParaRPr lang="en-US" sz="800" b="1" dirty="0">
              <a:solidFill>
                <a:srgbClr val="0070C0"/>
              </a:solidFill>
              <a:cs typeface="Arial" charset="0"/>
            </a:endParaRPr>
          </a:p>
          <a:p>
            <a:pPr marL="114300" indent="-114300">
              <a:buFont typeface="Arial" panose="020B0604020202090204" pitchFamily="34" charset="0"/>
              <a:buChar char="•"/>
            </a:pPr>
            <a:endParaRPr lang="en-US" sz="900" b="1" dirty="0"/>
          </a:p>
        </p:txBody>
      </p:sp>
      <p:sp>
        <p:nvSpPr>
          <p:cNvPr id="31" name="Rectangle 7">
            <a:hlinkClick r:id="rId32" action="ppaction://hlinksldjump"/>
            <a:extLst>
              <a:ext uri="{FF2B5EF4-FFF2-40B4-BE49-F238E27FC236}">
                <a16:creationId xmlns:a16="http://schemas.microsoft.com/office/drawing/2014/main" id="{2882CDA5-08A8-A4AD-4767-21D64173E340}"/>
              </a:ext>
            </a:extLst>
          </p:cNvPr>
          <p:cNvSpPr>
            <a:spLocks noChangeArrowheads="1"/>
          </p:cNvSpPr>
          <p:nvPr/>
        </p:nvSpPr>
        <p:spPr bwMode="auto">
          <a:xfrm>
            <a:off x="4555314" y="4306099"/>
            <a:ext cx="2878261"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STATE RESPONSE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32" name="Rectangle 7">
            <a:hlinkClick r:id="rId33" action="ppaction://hlinksldjump"/>
            <a:extLst>
              <a:ext uri="{FF2B5EF4-FFF2-40B4-BE49-F238E27FC236}">
                <a16:creationId xmlns:a16="http://schemas.microsoft.com/office/drawing/2014/main" id="{E35D6494-760D-03BC-E424-59BF748880F9}"/>
              </a:ext>
            </a:extLst>
          </p:cNvPr>
          <p:cNvSpPr>
            <a:spLocks noChangeArrowheads="1"/>
          </p:cNvSpPr>
          <p:nvPr/>
        </p:nvSpPr>
        <p:spPr bwMode="auto">
          <a:xfrm>
            <a:off x="4534094" y="6017179"/>
            <a:ext cx="2887385"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INFECTION CONTROL</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36" name="TextBox 35">
            <a:extLst>
              <a:ext uri="{FF2B5EF4-FFF2-40B4-BE49-F238E27FC236}">
                <a16:creationId xmlns:a16="http://schemas.microsoft.com/office/drawing/2014/main" id="{674AC48F-4ADE-0534-2429-FDD612C74F47}"/>
              </a:ext>
            </a:extLst>
          </p:cNvPr>
          <p:cNvSpPr txBox="1"/>
          <p:nvPr/>
        </p:nvSpPr>
        <p:spPr>
          <a:xfrm>
            <a:off x="9944251" y="6584073"/>
            <a:ext cx="2244397" cy="307777"/>
          </a:xfrm>
          <a:prstGeom prst="rect">
            <a:avLst/>
          </a:prstGeom>
          <a:noFill/>
        </p:spPr>
        <p:txBody>
          <a:bodyPr wrap="none" rtlCol="0">
            <a:spAutoFit/>
          </a:bodyPr>
          <a:lstStyle/>
          <a:p>
            <a:r>
              <a:rPr lang="en-US" sz="1400" b="1" dirty="0"/>
              <a:t>AS OF: 2200 HRS, 3/4/2025 </a:t>
            </a:r>
          </a:p>
        </p:txBody>
      </p:sp>
      <p:sp>
        <p:nvSpPr>
          <p:cNvPr id="38" name="Rectangle 7">
            <a:hlinkClick r:id="rId34" action="ppaction://hlinksldjump"/>
            <a:extLst>
              <a:ext uri="{FF2B5EF4-FFF2-40B4-BE49-F238E27FC236}">
                <a16:creationId xmlns:a16="http://schemas.microsoft.com/office/drawing/2014/main" id="{1ED85F8F-3E1F-44EB-DEE1-4D586EC3F4D1}"/>
              </a:ext>
            </a:extLst>
          </p:cNvPr>
          <p:cNvSpPr>
            <a:spLocks noChangeArrowheads="1"/>
          </p:cNvSpPr>
          <p:nvPr/>
        </p:nvSpPr>
        <p:spPr bwMode="auto">
          <a:xfrm>
            <a:off x="4551744" y="6444950"/>
            <a:ext cx="2873876"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CONTRIBUTORS</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23" name="TextBox 1054">
            <a:extLst>
              <a:ext uri="{FF2B5EF4-FFF2-40B4-BE49-F238E27FC236}">
                <a16:creationId xmlns:a16="http://schemas.microsoft.com/office/drawing/2014/main" id="{1ADF1E66-8DBB-D696-AF7A-7DC92BDBEEE1}"/>
              </a:ext>
            </a:extLst>
          </p:cNvPr>
          <p:cNvSpPr txBox="1"/>
          <p:nvPr/>
        </p:nvSpPr>
        <p:spPr>
          <a:xfrm>
            <a:off x="7501211" y="3763024"/>
            <a:ext cx="2784413" cy="2431435"/>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r>
              <a:rPr lang="en-US" sz="800" b="1" u="sng" dirty="0">
                <a:solidFill>
                  <a:srgbClr val="0E2841">
                    <a:lumMod val="90000"/>
                    <a:lumOff val="10000"/>
                  </a:srgbClr>
                </a:solidFill>
                <a:latin typeface="Calibri" panose="020F0502020204030204" pitchFamily="34" charset="0"/>
                <a:ea typeface="Calibri" panose="020F0502020204030204" pitchFamily="34" charset="0"/>
                <a:cs typeface="Calibri" panose="020F0502020204030204" pitchFamily="34" charset="0"/>
              </a:rPr>
              <a:t>RESOURCES FOR HEALTHCARE PROVIDERS</a:t>
            </a: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CDC – MEASLES FOR THE HEALTHCARE PROFESSIONALS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CDC VIDEO: MEASLES CLINICAL FEATURES AND DIAGNOSIS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CDC CLINICAL IMAGES OF MEASLES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CDC LABORATORY TESTING FOR MEASLES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CDC ROUTINE VACCINATION RECOMMENDATIONS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CDC ISOLATION RECOMMENDATIONS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CDC: MEASLES CONTROL IN HEALTHCARE SETTINGS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2">
                  <a:extLst>
                    <a:ext uri="{A12FA001-AC4F-418D-AE19-62706E023703}">
                      <ahyp:hlinkClr xmlns:ahyp="http://schemas.microsoft.com/office/drawing/2018/hyperlinkcolor" val="tx"/>
                    </a:ext>
                  </a:extLst>
                </a:hlinkClick>
              </a:rPr>
              <a:t>CDC ALERT SIGN INFOGRAPHIC</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3">
                  <a:extLst>
                    <a:ext uri="{A12FA001-AC4F-418D-AE19-62706E023703}">
                      <ahyp:hlinkClr xmlns:ahyp="http://schemas.microsoft.com/office/drawing/2018/hyperlinkcolor" val="tx"/>
                    </a:ext>
                  </a:extLst>
                </a:hlinkClick>
              </a:rPr>
              <a:t>CDC POSTER FOR OFFICE DISPLAY</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4">
                  <a:extLst>
                    <a:ext uri="{A12FA001-AC4F-418D-AE19-62706E023703}">
                      <ahyp:hlinkClr xmlns:ahyp="http://schemas.microsoft.com/office/drawing/2018/hyperlinkcolor" val="tx"/>
                    </a:ext>
                  </a:extLst>
                </a:hlinkClick>
              </a:rPr>
              <a:t>NY HEALTH; RECOGNIZING MEASLES FACT SHEET</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5">
                  <a:extLst>
                    <a:ext uri="{A12FA001-AC4F-418D-AE19-62706E023703}">
                      <ahyp:hlinkClr xmlns:ahyp="http://schemas.microsoft.com/office/drawing/2018/hyperlinkcolor" val="tx"/>
                    </a:ext>
                  </a:extLst>
                </a:hlinkClick>
              </a:rPr>
              <a:t>NY HEALTH: DEALING WITH VACCINE HESITANCY</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6">
                  <a:extLst>
                    <a:ext uri="{A12FA001-AC4F-418D-AE19-62706E023703}">
                      <ahyp:hlinkClr xmlns:ahyp="http://schemas.microsoft.com/office/drawing/2018/hyperlinkcolor" val="tx"/>
                    </a:ext>
                  </a:extLst>
                </a:hlinkClick>
              </a:rPr>
              <a:t>MEASLES POST-EXPOSURE PROPHYLAXIS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E192C"/>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7">
                  <a:extLst>
                    <a:ext uri="{A12FA001-AC4F-418D-AE19-62706E023703}">
                      <ahyp:hlinkClr xmlns:ahyp="http://schemas.microsoft.com/office/drawing/2018/hyperlinkcolor" val="tx"/>
                    </a:ext>
                  </a:extLst>
                </a:hlinkClick>
              </a:rPr>
              <a:t>MEASLES REVIEW FOR PROVIDERS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sz="800" b="1" u="sng" dirty="0">
              <a:solidFill>
                <a:srgbClr val="E97132">
                  <a:lumMod val="50000"/>
                </a:srgbClr>
              </a:solidFill>
              <a:latin typeface="Calibri" panose="020F0502020204030204" pitchFamily="34" charset="0"/>
              <a:ea typeface="Calibri" panose="020F0502020204030204" pitchFamily="34" charset="0"/>
              <a:cs typeface="Calibri" panose="020F0502020204030204" pitchFamily="34" charset="0"/>
            </a:endParaRPr>
          </a:p>
          <a:p>
            <a:r>
              <a:rPr lang="en-US" sz="800" b="1" u="sng" dirty="0">
                <a:solidFill>
                  <a:srgbClr val="0E2841">
                    <a:lumMod val="90000"/>
                    <a:lumOff val="10000"/>
                  </a:srgbClr>
                </a:solidFill>
                <a:latin typeface="Calibri" panose="020F0502020204030204" pitchFamily="34" charset="0"/>
                <a:ea typeface="Calibri" panose="020F0502020204030204" pitchFamily="34" charset="0"/>
                <a:cs typeface="Calibri" panose="020F0502020204030204" pitchFamily="34" charset="0"/>
              </a:rPr>
              <a:t>MEASLES TESTING LABORATORIES</a:t>
            </a:r>
          </a:p>
          <a:p>
            <a:pPr marL="171450" indent="-171450">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CDC MEASLES VIRUS LABORATORY</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sz="800" b="1" u="sng" dirty="0">
              <a:solidFill>
                <a:srgbClr val="E97132">
                  <a:lumMod val="50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1054">
            <a:extLst>
              <a:ext uri="{FF2B5EF4-FFF2-40B4-BE49-F238E27FC236}">
                <a16:creationId xmlns:a16="http://schemas.microsoft.com/office/drawing/2014/main" id="{00E62B92-A3C2-3C0A-8DA5-DA8F79FCFE89}"/>
              </a:ext>
            </a:extLst>
          </p:cNvPr>
          <p:cNvSpPr txBox="1"/>
          <p:nvPr/>
        </p:nvSpPr>
        <p:spPr>
          <a:xfrm>
            <a:off x="10134600" y="3024081"/>
            <a:ext cx="2057400" cy="1815882"/>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r>
              <a:rPr lang="en-US" sz="800" b="1" u="sng" dirty="0">
                <a:solidFill>
                  <a:srgbClr val="0E2841">
                    <a:lumMod val="90000"/>
                    <a:lumOff val="10000"/>
                  </a:srgbClr>
                </a:solidFill>
                <a:latin typeface="Calibri" panose="020F0502020204030204" pitchFamily="34" charset="0"/>
                <a:ea typeface="Calibri" panose="020F0502020204030204" pitchFamily="34" charset="0"/>
                <a:cs typeface="Calibri" panose="020F0502020204030204" pitchFamily="34" charset="0"/>
              </a:rPr>
              <a:t>RESOURCES FOR THE PUBLIC</a:t>
            </a: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8">
                  <a:extLst>
                    <a:ext uri="{A12FA001-AC4F-418D-AE19-62706E023703}">
                      <ahyp:hlinkClr xmlns:ahyp="http://schemas.microsoft.com/office/drawing/2018/hyperlinkcolor" val="tx"/>
                    </a:ext>
                  </a:extLst>
                </a:hlinkClick>
              </a:rPr>
              <a:t>CDC – MEASLES</a:t>
            </a: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9">
                  <a:extLst>
                    <a:ext uri="{A12FA001-AC4F-418D-AE19-62706E023703}">
                      <ahyp:hlinkClr xmlns:ahyp="http://schemas.microsoft.com/office/drawing/2018/hyperlinkcolor" val="tx"/>
                    </a:ext>
                  </a:extLst>
                </a:hlinkClick>
              </a:rPr>
              <a:t>MEASLES CASES AND OUTBREAKS</a:t>
            </a: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0">
                  <a:extLst>
                    <a:ext uri="{A12FA001-AC4F-418D-AE19-62706E023703}">
                      <ahyp:hlinkClr xmlns:ahyp="http://schemas.microsoft.com/office/drawing/2018/hyperlinkcolor" val="tx"/>
                    </a:ext>
                  </a:extLst>
                </a:hlinkClick>
              </a:rPr>
              <a:t>NYSDOH: YOU CAN PREVENT MEASLES</a:t>
            </a: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1">
                  <a:extLst>
                    <a:ext uri="{A12FA001-AC4F-418D-AE19-62706E023703}">
                      <ahyp:hlinkClr xmlns:ahyp="http://schemas.microsoft.com/office/drawing/2018/hyperlinkcolor" val="tx"/>
                    </a:ext>
                  </a:extLst>
                </a:hlinkClick>
              </a:rPr>
              <a:t>CDC VIDEO: GET VACCINATED AND PREVENT MEASLES</a:t>
            </a: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2">
                  <a:extLst>
                    <a:ext uri="{A12FA001-AC4F-418D-AE19-62706E023703}">
                      <ahyp:hlinkClr xmlns:ahyp="http://schemas.microsoft.com/office/drawing/2018/hyperlinkcolor" val="tx"/>
                    </a:ext>
                  </a:extLst>
                </a:hlinkClick>
              </a:rPr>
              <a:t>CDC VACCINE SHOT FOR MEASLES</a:t>
            </a:r>
            <a:endPar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3">
                  <a:extLst>
                    <a:ext uri="{A12FA001-AC4F-418D-AE19-62706E023703}">
                      <ahyp:hlinkClr xmlns:ahyp="http://schemas.microsoft.com/office/drawing/2018/hyperlinkcolor" val="tx"/>
                    </a:ext>
                  </a:extLst>
                </a:hlinkClick>
              </a:rPr>
              <a:t>DIRECTORY FOR LOCAL HEALTH DEPARTMENTS</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sz="800" b="1" u="sng" dirty="0">
              <a:solidFill>
                <a:srgbClr val="E97132">
                  <a:lumMod val="50000"/>
                </a:srgbClr>
              </a:solidFill>
              <a:latin typeface="Calibri" panose="020F0502020204030204" pitchFamily="34" charset="0"/>
              <a:ea typeface="Calibri" panose="020F0502020204030204" pitchFamily="34" charset="0"/>
              <a:cs typeface="Calibri" panose="020F0502020204030204" pitchFamily="34" charset="0"/>
            </a:endParaRPr>
          </a:p>
          <a:p>
            <a:r>
              <a:rPr lang="en-US" sz="800" b="1" u="sng" dirty="0">
                <a:solidFill>
                  <a:srgbClr val="0E2841">
                    <a:lumMod val="90000"/>
                    <a:lumOff val="10000"/>
                  </a:srgbClr>
                </a:solidFill>
                <a:latin typeface="Calibri" panose="020F0502020204030204" pitchFamily="34" charset="0"/>
                <a:ea typeface="Calibri" panose="020F0502020204030204" pitchFamily="34" charset="0"/>
                <a:cs typeface="Calibri" panose="020F0502020204030204" pitchFamily="34" charset="0"/>
              </a:rPr>
              <a:t>RESOURCES FOR EMS PROVIDERS</a:t>
            </a:r>
          </a:p>
          <a:p>
            <a:pPr marL="171450" indent="-171450">
              <a:buClr>
                <a:schemeClr val="tx1"/>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4">
                  <a:extLst>
                    <a:ext uri="{A12FA001-AC4F-418D-AE19-62706E023703}">
                      <ahyp:hlinkClr xmlns:ahyp="http://schemas.microsoft.com/office/drawing/2018/hyperlinkcolor" val="tx"/>
                    </a:ext>
                  </a:extLst>
                </a:hlinkClick>
              </a:rPr>
              <a:t>GUIDANCE FOR SUSPECTED MEASLES PATIENT</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1"/>
              </a:buClr>
              <a:buFont typeface="Arial" panose="020B0604020202020204" pitchFamily="34" charset="0"/>
              <a:buChar char="•"/>
            </a:pPr>
            <a:r>
              <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5">
                  <a:extLst>
                    <a:ext uri="{A12FA001-AC4F-418D-AE19-62706E023703}">
                      <ahyp:hlinkClr xmlns:ahyp="http://schemas.microsoft.com/office/drawing/2018/hyperlinkcolor" val="tx"/>
                    </a:ext>
                  </a:extLst>
                </a:hlinkClick>
              </a:rPr>
              <a:t>NYSDOH POLICY STATEMENT</a:t>
            </a:r>
            <a:endParaRPr lang="en-US" sz="8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E98AEFE2-EA7E-735B-12CB-68DA0C21AAAA}"/>
              </a:ext>
            </a:extLst>
          </p:cNvPr>
          <p:cNvSpPr/>
          <p:nvPr/>
        </p:nvSpPr>
        <p:spPr>
          <a:xfrm>
            <a:off x="11025751" y="1227173"/>
            <a:ext cx="1163139" cy="1852815"/>
          </a:xfrm>
          <a:prstGeom prst="rect">
            <a:avLst/>
          </a:prstGeom>
        </p:spPr>
        <p:txBody>
          <a:bodyPr wrap="square">
            <a:spAutoFit/>
          </a:bodyPr>
          <a:lstStyle/>
          <a:p>
            <a:pPr lvl="0"/>
            <a:r>
              <a:rPr lang="en-US" sz="900" b="1" u="sng" dirty="0">
                <a:solidFill>
                  <a:prstClr val="black"/>
                </a:solidFill>
              </a:rPr>
              <a:t> </a:t>
            </a:r>
            <a:endParaRPr lang="en-US" sz="9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56">
                  <a:extLst>
                    <a:ext uri="{A12FA001-AC4F-418D-AE19-62706E023703}">
                      <ahyp:hlinkClr xmlns:ahyp="http://schemas.microsoft.com/office/drawing/2018/hyperlinkcolor" val="tx"/>
                    </a:ext>
                  </a:extLst>
                </a:hlinkClick>
              </a:rPr>
              <a:t>NEWSWEEK</a:t>
            </a:r>
            <a:endParaRPr lang="en-US" sz="800" b="1" dirty="0">
              <a:solidFill>
                <a:srgbClr val="0070C0"/>
              </a:solidFill>
              <a:cs typeface="Arial" charset="0"/>
              <a:hlinkClick r:id="rId57">
                <a:extLst>
                  <a:ext uri="{A12FA001-AC4F-418D-AE19-62706E023703}">
                    <ahyp:hlinkClr xmlns:ahyp="http://schemas.microsoft.com/office/drawing/2018/hyperlinkcolor" val="tx"/>
                  </a:ext>
                </a:extLst>
              </a:hlinkClick>
            </a:endParaRPr>
          </a:p>
          <a:p>
            <a:pPr marL="171450" indent="-171450" fontAlgn="base">
              <a:lnSpc>
                <a:spcPts val="975"/>
              </a:lnSpc>
              <a:buClr>
                <a:schemeClr val="tx1"/>
              </a:buClr>
              <a:buFont typeface="Arial" panose="020B0604020202020204" pitchFamily="34" charset="0"/>
              <a:buChar char="•"/>
            </a:pPr>
            <a:r>
              <a:rPr lang="en-US" sz="800" b="1" u="sng" dirty="0">
                <a:solidFill>
                  <a:srgbClr val="0070C0"/>
                </a:solidFill>
                <a:hlinkClick r:id="rId58">
                  <a:extLst>
                    <a:ext uri="{A12FA001-AC4F-418D-AE19-62706E023703}">
                      <ahyp:hlinkClr xmlns:ahyp="http://schemas.microsoft.com/office/drawing/2018/hyperlinkcolor" val="tx"/>
                    </a:ext>
                  </a:extLst>
                </a:hlinkClick>
              </a:rPr>
              <a:t>NBC NEWS</a:t>
            </a:r>
            <a:r>
              <a:rPr lang="en-US" sz="800" dirty="0">
                <a:solidFill>
                  <a:srgbClr val="0070C0"/>
                </a:solidFill>
              </a:rPr>
              <a:t>​</a:t>
            </a:r>
          </a:p>
          <a:p>
            <a:pPr marL="171450" indent="-171450" fontAlgn="base">
              <a:lnSpc>
                <a:spcPts val="975"/>
              </a:lnSpc>
              <a:buClr>
                <a:schemeClr val="tx1"/>
              </a:buClr>
              <a:buFont typeface="Arial" panose="020B0604020202020204" pitchFamily="34" charset="0"/>
              <a:buChar char="•"/>
            </a:pPr>
            <a:r>
              <a:rPr lang="en-US" sz="800" b="1" u="sng" dirty="0">
                <a:solidFill>
                  <a:srgbClr val="0070C0"/>
                </a:solidFill>
                <a:hlinkClick r:id="rId59">
                  <a:extLst>
                    <a:ext uri="{A12FA001-AC4F-418D-AE19-62706E023703}">
                      <ahyp:hlinkClr xmlns:ahyp="http://schemas.microsoft.com/office/drawing/2018/hyperlinkcolor" val="tx"/>
                    </a:ext>
                  </a:extLst>
                </a:hlinkClick>
              </a:rPr>
              <a:t>NPR</a:t>
            </a:r>
            <a:r>
              <a:rPr lang="en-US" sz="800" dirty="0">
                <a:solidFill>
                  <a:srgbClr val="0070C0"/>
                </a:solidFill>
              </a:rPr>
              <a:t>​</a:t>
            </a: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60">
                  <a:extLst>
                    <a:ext uri="{A12FA001-AC4F-418D-AE19-62706E023703}">
                      <ahyp:hlinkClr xmlns:ahyp="http://schemas.microsoft.com/office/drawing/2018/hyperlinkcolor" val="tx"/>
                    </a:ext>
                  </a:extLst>
                </a:hlinkClick>
              </a:rPr>
              <a:t>OUTBREAK NEWS TODAY</a:t>
            </a:r>
            <a:endParaRPr lang="en-US" sz="800" b="1" dirty="0">
              <a:solidFill>
                <a:srgbClr val="0070C0"/>
              </a:solidFill>
              <a:cs typeface="Arial" charset="0"/>
            </a:endParaRPr>
          </a:p>
          <a:p>
            <a:pPr marL="171450" indent="-171450" fontAlgn="base">
              <a:lnSpc>
                <a:spcPts val="975"/>
              </a:lnSpc>
              <a:buClr>
                <a:schemeClr val="tx1"/>
              </a:buClr>
              <a:buFont typeface="Arial" panose="020B0604020202020204" pitchFamily="34" charset="0"/>
              <a:buChar char="•"/>
            </a:pPr>
            <a:r>
              <a:rPr lang="en-US" sz="800" b="1" u="sng" dirty="0">
                <a:solidFill>
                  <a:srgbClr val="0070C0"/>
                </a:solidFill>
                <a:hlinkClick r:id="rId61">
                  <a:extLst>
                    <a:ext uri="{A12FA001-AC4F-418D-AE19-62706E023703}">
                      <ahyp:hlinkClr xmlns:ahyp="http://schemas.microsoft.com/office/drawing/2018/hyperlinkcolor" val="tx"/>
                    </a:ext>
                  </a:extLst>
                </a:hlinkClick>
              </a:rPr>
              <a:t>PBS NEWS</a:t>
            </a:r>
            <a:r>
              <a:rPr lang="en-US" sz="800" dirty="0">
                <a:solidFill>
                  <a:srgbClr val="0070C0"/>
                </a:solidFill>
              </a:rPr>
              <a:t>​</a:t>
            </a: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57">
                  <a:extLst>
                    <a:ext uri="{A12FA001-AC4F-418D-AE19-62706E023703}">
                      <ahyp:hlinkClr xmlns:ahyp="http://schemas.microsoft.com/office/drawing/2018/hyperlinkcolor" val="tx"/>
                    </a:ext>
                  </a:extLst>
                </a:hlinkClick>
              </a:rPr>
              <a:t>REUTERS</a:t>
            </a:r>
            <a:endParaRPr lang="en-US" sz="800" b="1" dirty="0">
              <a:solidFill>
                <a:srgbClr val="0070C0"/>
              </a:solidFill>
              <a:cs typeface="Arial" charset="0"/>
            </a:endParaRPr>
          </a:p>
          <a:p>
            <a:pPr marL="171450" indent="-171450" eaLnBrk="0" hangingPunct="0">
              <a:spcBef>
                <a:spcPct val="20000"/>
              </a:spcBef>
              <a:buClr>
                <a:schemeClr val="tx1"/>
              </a:buClr>
              <a:buFont typeface="Arial" panose="020B0604020202020204" pitchFamily="34" charset="0"/>
              <a:buChar char="•"/>
            </a:pPr>
            <a:r>
              <a:rPr lang="en-US" sz="800" b="1" dirty="0">
                <a:solidFill>
                  <a:srgbClr val="0070C0"/>
                </a:solidFill>
                <a:cs typeface="Arial" charset="0"/>
                <a:hlinkClick r:id="rId62">
                  <a:extLst>
                    <a:ext uri="{A12FA001-AC4F-418D-AE19-62706E023703}">
                      <ahyp:hlinkClr xmlns:ahyp="http://schemas.microsoft.com/office/drawing/2018/hyperlinkcolor" val="tx"/>
                    </a:ext>
                  </a:extLst>
                </a:hlinkClick>
              </a:rPr>
              <a:t>TX PUBLIC RADIO</a:t>
            </a:r>
            <a:endParaRPr lang="en-US" sz="800" dirty="0">
              <a:solidFill>
                <a:srgbClr val="0070C0"/>
              </a:solidFill>
            </a:endParaRPr>
          </a:p>
          <a:p>
            <a:pPr marL="171450" indent="-171450" algn="l" rtl="0" fontAlgn="base">
              <a:lnSpc>
                <a:spcPts val="975"/>
              </a:lnSpc>
              <a:buClr>
                <a:schemeClr val="tx1"/>
              </a:buClr>
              <a:buFont typeface="Arial" panose="020B0604020202020204" pitchFamily="34" charset="0"/>
              <a:buChar char="•"/>
            </a:pPr>
            <a:r>
              <a:rPr lang="en-US" sz="800" b="1" i="0" u="sng" strike="noStrike" dirty="0">
                <a:solidFill>
                  <a:srgbClr val="0070C0"/>
                </a:solidFill>
                <a:effectLst/>
                <a:hlinkClick r:id="rId63">
                  <a:extLst>
                    <a:ext uri="{A12FA001-AC4F-418D-AE19-62706E023703}">
                      <ahyp:hlinkClr xmlns:ahyp="http://schemas.microsoft.com/office/drawing/2018/hyperlinkcolor" val="tx"/>
                    </a:ext>
                  </a:extLst>
                </a:hlinkClick>
              </a:rPr>
              <a:t>USA TODAY</a:t>
            </a:r>
            <a:r>
              <a:rPr lang="en-US" sz="800" b="0" i="0" dirty="0">
                <a:solidFill>
                  <a:srgbClr val="0070C0"/>
                </a:solidFill>
                <a:effectLst/>
              </a:rPr>
              <a:t>​</a:t>
            </a:r>
          </a:p>
          <a:p>
            <a:pPr marL="171450" indent="-171450" algn="l" rtl="0" fontAlgn="base">
              <a:lnSpc>
                <a:spcPts val="975"/>
              </a:lnSpc>
              <a:buClr>
                <a:schemeClr val="tx1"/>
              </a:buClr>
              <a:buFont typeface="Arial" panose="020B0604020202020204" pitchFamily="34" charset="0"/>
              <a:buChar char="•"/>
            </a:pPr>
            <a:r>
              <a:rPr lang="en-US" sz="800" b="1" i="0" u="sng" strike="noStrike" dirty="0">
                <a:solidFill>
                  <a:srgbClr val="0070C0"/>
                </a:solidFill>
                <a:effectLst/>
                <a:hlinkClick r:id="rId64">
                  <a:extLst>
                    <a:ext uri="{A12FA001-AC4F-418D-AE19-62706E023703}">
                      <ahyp:hlinkClr xmlns:ahyp="http://schemas.microsoft.com/office/drawing/2018/hyperlinkcolor" val="tx"/>
                    </a:ext>
                  </a:extLst>
                </a:hlinkClick>
              </a:rPr>
              <a:t>WASHINGTON POST</a:t>
            </a:r>
            <a:r>
              <a:rPr lang="en-US" sz="800" b="0" i="0" dirty="0">
                <a:solidFill>
                  <a:srgbClr val="0070C0"/>
                </a:solidFill>
                <a:effectLst/>
              </a:rPr>
              <a:t>​</a:t>
            </a:r>
          </a:p>
          <a:p>
            <a:pPr marL="114300" indent="-114300">
              <a:buFont typeface="Arial" panose="020B0604020202090204" pitchFamily="34" charset="0"/>
              <a:buChar char="•"/>
            </a:pPr>
            <a:endParaRPr lang="en-US" sz="900" b="1" dirty="0"/>
          </a:p>
        </p:txBody>
      </p:sp>
      <p:sp>
        <p:nvSpPr>
          <p:cNvPr id="28" name="TextBox 27">
            <a:extLst>
              <a:ext uri="{FF2B5EF4-FFF2-40B4-BE49-F238E27FC236}">
                <a16:creationId xmlns:a16="http://schemas.microsoft.com/office/drawing/2014/main" id="{28C032EE-FEC6-4697-95D8-E15DEFE1DF03}"/>
              </a:ext>
            </a:extLst>
          </p:cNvPr>
          <p:cNvSpPr txBox="1"/>
          <p:nvPr/>
        </p:nvSpPr>
        <p:spPr>
          <a:xfrm>
            <a:off x="10387626" y="1176310"/>
            <a:ext cx="1219694" cy="230832"/>
          </a:xfrm>
          <a:prstGeom prst="rect">
            <a:avLst/>
          </a:prstGeom>
          <a:noFill/>
        </p:spPr>
        <p:txBody>
          <a:bodyPr wrap="square">
            <a:spAutoFit/>
          </a:bodyPr>
          <a:lstStyle/>
          <a:p>
            <a:pPr lvl="0"/>
            <a:r>
              <a:rPr lang="en-US" sz="900" b="1" u="sng" dirty="0">
                <a:solidFill>
                  <a:prstClr val="black"/>
                </a:solidFill>
              </a:rPr>
              <a:t>NEWS SOURCES</a:t>
            </a:r>
          </a:p>
        </p:txBody>
      </p:sp>
      <p:cxnSp>
        <p:nvCxnSpPr>
          <p:cNvPr id="41" name="Straight Connector 40">
            <a:extLst>
              <a:ext uri="{FF2B5EF4-FFF2-40B4-BE49-F238E27FC236}">
                <a16:creationId xmlns:a16="http://schemas.microsoft.com/office/drawing/2014/main" id="{E3CA3993-A02C-791C-0773-1AF6417D8739}"/>
              </a:ext>
            </a:extLst>
          </p:cNvPr>
          <p:cNvCxnSpPr>
            <a:cxnSpLocks/>
          </p:cNvCxnSpPr>
          <p:nvPr/>
        </p:nvCxnSpPr>
        <p:spPr>
          <a:xfrm flipV="1">
            <a:off x="141592" y="5487985"/>
            <a:ext cx="4293817" cy="1316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6B5817F9-00D9-FD83-941A-CDB6A87041C1}"/>
              </a:ext>
            </a:extLst>
          </p:cNvPr>
          <p:cNvSpPr txBox="1"/>
          <p:nvPr/>
        </p:nvSpPr>
        <p:spPr>
          <a:xfrm>
            <a:off x="399362" y="5162412"/>
            <a:ext cx="1578843" cy="261610"/>
          </a:xfrm>
          <a:prstGeom prst="rect">
            <a:avLst/>
          </a:prstGeom>
          <a:noFill/>
        </p:spPr>
        <p:txBody>
          <a:bodyPr wrap="square">
            <a:spAutoFit/>
          </a:bodyPr>
          <a:lstStyle/>
          <a:p>
            <a:pPr algn="ctr"/>
            <a:r>
              <a:rPr lang="en-US" sz="1100" b="1" dirty="0"/>
              <a:t>AS OF 3/4/2025</a:t>
            </a:r>
          </a:p>
        </p:txBody>
      </p:sp>
      <p:cxnSp>
        <p:nvCxnSpPr>
          <p:cNvPr id="45" name="Straight Connector 44">
            <a:extLst>
              <a:ext uri="{FF2B5EF4-FFF2-40B4-BE49-F238E27FC236}">
                <a16:creationId xmlns:a16="http://schemas.microsoft.com/office/drawing/2014/main" id="{EA438252-723A-B443-A36E-92AEE5DCE089}"/>
              </a:ext>
            </a:extLst>
          </p:cNvPr>
          <p:cNvCxnSpPr>
            <a:cxnSpLocks/>
          </p:cNvCxnSpPr>
          <p:nvPr/>
        </p:nvCxnSpPr>
        <p:spPr>
          <a:xfrm>
            <a:off x="2305739" y="5189850"/>
            <a:ext cx="0" cy="1548112"/>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ECC13DE-CB85-B0B6-561B-6ACB2E91859E}"/>
              </a:ext>
            </a:extLst>
          </p:cNvPr>
          <p:cNvCxnSpPr>
            <a:cxnSpLocks/>
          </p:cNvCxnSpPr>
          <p:nvPr/>
        </p:nvCxnSpPr>
        <p:spPr>
          <a:xfrm>
            <a:off x="3317957" y="5219926"/>
            <a:ext cx="0" cy="1545917"/>
          </a:xfrm>
          <a:prstGeom prst="line">
            <a:avLst/>
          </a:prstGeom>
        </p:spPr>
        <p:style>
          <a:lnRef idx="3">
            <a:schemeClr val="accent1"/>
          </a:lnRef>
          <a:fillRef idx="0">
            <a:schemeClr val="accent1"/>
          </a:fillRef>
          <a:effectRef idx="2">
            <a:schemeClr val="accent1"/>
          </a:effectRef>
          <a:fontRef idx="minor">
            <a:schemeClr val="tx1"/>
          </a:fontRef>
        </p:style>
      </p:cxnSp>
      <p:sp>
        <p:nvSpPr>
          <p:cNvPr id="56" name="TextBox 55">
            <a:extLst>
              <a:ext uri="{FF2B5EF4-FFF2-40B4-BE49-F238E27FC236}">
                <a16:creationId xmlns:a16="http://schemas.microsoft.com/office/drawing/2014/main" id="{8A2F3468-B3ED-8BB7-C33A-1E98F78678F9}"/>
              </a:ext>
            </a:extLst>
          </p:cNvPr>
          <p:cNvSpPr txBox="1"/>
          <p:nvPr/>
        </p:nvSpPr>
        <p:spPr>
          <a:xfrm>
            <a:off x="2309370" y="5176442"/>
            <a:ext cx="1005791" cy="261610"/>
          </a:xfrm>
          <a:prstGeom prst="rect">
            <a:avLst/>
          </a:prstGeom>
          <a:noFill/>
        </p:spPr>
        <p:txBody>
          <a:bodyPr wrap="square" rtlCol="0">
            <a:spAutoFit/>
          </a:bodyPr>
          <a:lstStyle/>
          <a:p>
            <a:pPr algn="ctr"/>
            <a:r>
              <a:rPr lang="en-US" sz="1100" b="1" dirty="0"/>
              <a:t>TEXAS</a:t>
            </a:r>
          </a:p>
        </p:txBody>
      </p:sp>
      <p:sp>
        <p:nvSpPr>
          <p:cNvPr id="57" name="TextBox 56">
            <a:extLst>
              <a:ext uri="{FF2B5EF4-FFF2-40B4-BE49-F238E27FC236}">
                <a16:creationId xmlns:a16="http://schemas.microsoft.com/office/drawing/2014/main" id="{DF9EBC0A-CC58-B1A5-6AE3-B5591484BD7B}"/>
              </a:ext>
            </a:extLst>
          </p:cNvPr>
          <p:cNvSpPr txBox="1"/>
          <p:nvPr/>
        </p:nvSpPr>
        <p:spPr>
          <a:xfrm>
            <a:off x="3399931" y="5146686"/>
            <a:ext cx="1069032" cy="261610"/>
          </a:xfrm>
          <a:prstGeom prst="rect">
            <a:avLst/>
          </a:prstGeom>
          <a:noFill/>
        </p:spPr>
        <p:txBody>
          <a:bodyPr wrap="square" rtlCol="0">
            <a:spAutoFit/>
          </a:bodyPr>
          <a:lstStyle/>
          <a:p>
            <a:r>
              <a:rPr lang="en-US" sz="1100" b="1" dirty="0"/>
              <a:t>NEW MEXICO</a:t>
            </a:r>
          </a:p>
        </p:txBody>
      </p:sp>
      <p:sp>
        <p:nvSpPr>
          <p:cNvPr id="121873" name="TextBox 121872">
            <a:extLst>
              <a:ext uri="{FF2B5EF4-FFF2-40B4-BE49-F238E27FC236}">
                <a16:creationId xmlns:a16="http://schemas.microsoft.com/office/drawing/2014/main" id="{051EDF9D-ADC8-9311-51B8-F5E2217F857B}"/>
              </a:ext>
            </a:extLst>
          </p:cNvPr>
          <p:cNvSpPr txBox="1"/>
          <p:nvPr/>
        </p:nvSpPr>
        <p:spPr>
          <a:xfrm>
            <a:off x="2567583" y="5569406"/>
            <a:ext cx="435480" cy="261610"/>
          </a:xfrm>
          <a:prstGeom prst="rect">
            <a:avLst/>
          </a:prstGeom>
          <a:noFill/>
        </p:spPr>
        <p:txBody>
          <a:bodyPr wrap="square" rtlCol="0">
            <a:spAutoFit/>
          </a:bodyPr>
          <a:lstStyle/>
          <a:p>
            <a:r>
              <a:rPr lang="en-US" sz="1100" b="1" dirty="0"/>
              <a:t>159</a:t>
            </a:r>
          </a:p>
        </p:txBody>
      </p:sp>
      <p:sp>
        <p:nvSpPr>
          <p:cNvPr id="121874" name="TextBox 121873">
            <a:extLst>
              <a:ext uri="{FF2B5EF4-FFF2-40B4-BE49-F238E27FC236}">
                <a16:creationId xmlns:a16="http://schemas.microsoft.com/office/drawing/2014/main" id="{377D0259-485D-CE9A-064C-4BE797E759C9}"/>
              </a:ext>
            </a:extLst>
          </p:cNvPr>
          <p:cNvSpPr txBox="1"/>
          <p:nvPr/>
        </p:nvSpPr>
        <p:spPr>
          <a:xfrm>
            <a:off x="3612870" y="5588678"/>
            <a:ext cx="278834" cy="261610"/>
          </a:xfrm>
          <a:prstGeom prst="rect">
            <a:avLst/>
          </a:prstGeom>
          <a:noFill/>
        </p:spPr>
        <p:txBody>
          <a:bodyPr wrap="square" rtlCol="0">
            <a:spAutoFit/>
          </a:bodyPr>
          <a:lstStyle/>
          <a:p>
            <a:r>
              <a:rPr lang="en-US" sz="1100" b="1" dirty="0"/>
              <a:t>9</a:t>
            </a:r>
          </a:p>
        </p:txBody>
      </p:sp>
      <p:sp>
        <p:nvSpPr>
          <p:cNvPr id="121875" name="TextBox 121874">
            <a:extLst>
              <a:ext uri="{FF2B5EF4-FFF2-40B4-BE49-F238E27FC236}">
                <a16:creationId xmlns:a16="http://schemas.microsoft.com/office/drawing/2014/main" id="{FEF9A93F-1A4F-D38F-A23C-5A66DEE4A047}"/>
              </a:ext>
            </a:extLst>
          </p:cNvPr>
          <p:cNvSpPr txBox="1"/>
          <p:nvPr/>
        </p:nvSpPr>
        <p:spPr>
          <a:xfrm>
            <a:off x="2615743" y="6105098"/>
            <a:ext cx="357156" cy="261610"/>
          </a:xfrm>
          <a:prstGeom prst="rect">
            <a:avLst/>
          </a:prstGeom>
          <a:noFill/>
        </p:spPr>
        <p:txBody>
          <a:bodyPr wrap="square" rtlCol="0">
            <a:spAutoFit/>
          </a:bodyPr>
          <a:lstStyle/>
          <a:p>
            <a:r>
              <a:rPr lang="en-US" sz="1100" b="1" dirty="0"/>
              <a:t>22</a:t>
            </a:r>
          </a:p>
        </p:txBody>
      </p:sp>
      <p:sp>
        <p:nvSpPr>
          <p:cNvPr id="121876" name="TextBox 121875">
            <a:extLst>
              <a:ext uri="{FF2B5EF4-FFF2-40B4-BE49-F238E27FC236}">
                <a16:creationId xmlns:a16="http://schemas.microsoft.com/office/drawing/2014/main" id="{B48B0F24-6FF1-D07E-EB77-3D0BE5052636}"/>
              </a:ext>
            </a:extLst>
          </p:cNvPr>
          <p:cNvSpPr txBox="1"/>
          <p:nvPr/>
        </p:nvSpPr>
        <p:spPr>
          <a:xfrm>
            <a:off x="2656905" y="6523829"/>
            <a:ext cx="278834" cy="261610"/>
          </a:xfrm>
          <a:prstGeom prst="rect">
            <a:avLst/>
          </a:prstGeom>
          <a:noFill/>
        </p:spPr>
        <p:txBody>
          <a:bodyPr wrap="square" rtlCol="0">
            <a:spAutoFit/>
          </a:bodyPr>
          <a:lstStyle/>
          <a:p>
            <a:r>
              <a:rPr lang="en-US" sz="1100" b="1" dirty="0"/>
              <a:t>1</a:t>
            </a:r>
          </a:p>
        </p:txBody>
      </p:sp>
      <p:sp>
        <p:nvSpPr>
          <p:cNvPr id="1029" name="TextBox 1037">
            <a:extLst>
              <a:ext uri="{FF2B5EF4-FFF2-40B4-BE49-F238E27FC236}">
                <a16:creationId xmlns:a16="http://schemas.microsoft.com/office/drawing/2014/main" id="{4EEF1128-AA9A-19FF-533C-D3FEF64E6645}"/>
              </a:ext>
            </a:extLst>
          </p:cNvPr>
          <p:cNvSpPr txBox="1"/>
          <p:nvPr/>
        </p:nvSpPr>
        <p:spPr>
          <a:xfrm>
            <a:off x="361191" y="5797703"/>
            <a:ext cx="4060840" cy="25391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t>*Situation is still developing. Numbers are expected to increase</a:t>
            </a:r>
          </a:p>
        </p:txBody>
      </p:sp>
      <p:pic>
        <p:nvPicPr>
          <p:cNvPr id="5" name="Picture 4">
            <a:extLst>
              <a:ext uri="{FF2B5EF4-FFF2-40B4-BE49-F238E27FC236}">
                <a16:creationId xmlns:a16="http://schemas.microsoft.com/office/drawing/2014/main" id="{713E28AE-826B-B1C2-2C0D-B109F8DA4DC7}"/>
              </a:ext>
            </a:extLst>
          </p:cNvPr>
          <p:cNvPicPr>
            <a:picLocks noChangeAspect="1"/>
          </p:cNvPicPr>
          <p:nvPr/>
        </p:nvPicPr>
        <p:blipFill>
          <a:blip r:embed="rId65" cstate="email">
            <a:extLst>
              <a:ext uri="{28A0092B-C50C-407E-A947-70E740481C1C}">
                <a14:useLocalDpi xmlns:a14="http://schemas.microsoft.com/office/drawing/2010/main"/>
              </a:ext>
            </a:extLst>
          </a:blip>
          <a:srcRect/>
          <a:stretch/>
        </p:blipFill>
        <p:spPr>
          <a:xfrm>
            <a:off x="31000" y="5598637"/>
            <a:ext cx="569654" cy="326024"/>
          </a:xfrm>
          <a:prstGeom prst="rect">
            <a:avLst/>
          </a:prstGeom>
        </p:spPr>
      </p:pic>
      <p:cxnSp>
        <p:nvCxnSpPr>
          <p:cNvPr id="1030" name="Straight Connector 1029">
            <a:extLst>
              <a:ext uri="{FF2B5EF4-FFF2-40B4-BE49-F238E27FC236}">
                <a16:creationId xmlns:a16="http://schemas.microsoft.com/office/drawing/2014/main" id="{7C8E9E16-FA57-0288-83EC-7F8EDEF2403A}"/>
              </a:ext>
            </a:extLst>
          </p:cNvPr>
          <p:cNvCxnSpPr>
            <a:cxnSpLocks/>
          </p:cNvCxnSpPr>
          <p:nvPr/>
        </p:nvCxnSpPr>
        <p:spPr>
          <a:xfrm>
            <a:off x="28782" y="6022466"/>
            <a:ext cx="4259823"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31" name="Straight Connector 1030">
            <a:extLst>
              <a:ext uri="{FF2B5EF4-FFF2-40B4-BE49-F238E27FC236}">
                <a16:creationId xmlns:a16="http://schemas.microsoft.com/office/drawing/2014/main" id="{4E25DA53-6267-26C9-71B8-E914C7BB10F1}"/>
              </a:ext>
            </a:extLst>
          </p:cNvPr>
          <p:cNvCxnSpPr>
            <a:cxnSpLocks/>
          </p:cNvCxnSpPr>
          <p:nvPr/>
        </p:nvCxnSpPr>
        <p:spPr>
          <a:xfrm>
            <a:off x="26185" y="6459144"/>
            <a:ext cx="4259823"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033" name="Picture 1032">
            <a:extLst>
              <a:ext uri="{FF2B5EF4-FFF2-40B4-BE49-F238E27FC236}">
                <a16:creationId xmlns:a16="http://schemas.microsoft.com/office/drawing/2014/main" id="{E44CB4AE-049D-E27E-E196-5E5C774379B3}"/>
              </a:ext>
            </a:extLst>
          </p:cNvPr>
          <p:cNvPicPr>
            <a:picLocks noChangeAspect="1"/>
          </p:cNvPicPr>
          <p:nvPr/>
        </p:nvPicPr>
        <p:blipFill>
          <a:blip r:embed="rId66" cstate="email">
            <a:extLst>
              <a:ext uri="{BEBA8EAE-BF5A-486C-A8C5-ECC9F3942E4B}">
                <a14:imgProps xmlns:a14="http://schemas.microsoft.com/office/drawing/2010/main">
                  <a14:imgLayer r:embed="rId67">
                    <a14:imgEffect>
                      <a14:sharpenSoften amount="50000"/>
                    </a14:imgEffect>
                  </a14:imgLayer>
                </a14:imgProps>
              </a:ext>
              <a:ext uri="{28A0092B-C50C-407E-A947-70E740481C1C}">
                <a14:useLocalDpi xmlns:a14="http://schemas.microsoft.com/office/drawing/2010/main"/>
              </a:ext>
            </a:extLst>
          </a:blip>
          <a:stretch>
            <a:fillRect/>
          </a:stretch>
        </p:blipFill>
        <p:spPr>
          <a:xfrm>
            <a:off x="10655197" y="5062860"/>
            <a:ext cx="1201291" cy="12510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7">
            <a:hlinkClick r:id="rId68" action="ppaction://hlinksldjump"/>
            <a:extLst>
              <a:ext uri="{FF2B5EF4-FFF2-40B4-BE49-F238E27FC236}">
                <a16:creationId xmlns:a16="http://schemas.microsoft.com/office/drawing/2014/main" id="{70CA3F50-C658-01DC-7EA1-B37526D7F960}"/>
              </a:ext>
            </a:extLst>
          </p:cNvPr>
          <p:cNvSpPr>
            <a:spLocks noChangeArrowheads="1"/>
          </p:cNvSpPr>
          <p:nvPr/>
        </p:nvSpPr>
        <p:spPr bwMode="auto">
          <a:xfrm>
            <a:off x="4553846" y="3022789"/>
            <a:ext cx="2871773"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MMR VACCINE</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7" name="Rectangle 7">
            <a:hlinkClick r:id="rId69" action="ppaction://hlinksldjump"/>
            <a:extLst>
              <a:ext uri="{FF2B5EF4-FFF2-40B4-BE49-F238E27FC236}">
                <a16:creationId xmlns:a16="http://schemas.microsoft.com/office/drawing/2014/main" id="{246C300C-55B7-38AC-11BA-58DF60F605E6}"/>
              </a:ext>
            </a:extLst>
          </p:cNvPr>
          <p:cNvSpPr>
            <a:spLocks noChangeArrowheads="1"/>
          </p:cNvSpPr>
          <p:nvPr/>
        </p:nvSpPr>
        <p:spPr bwMode="auto">
          <a:xfrm>
            <a:off x="4534095" y="4733869"/>
            <a:ext cx="2861400"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PRIORITY OF NEEDS</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sp>
        <p:nvSpPr>
          <p:cNvPr id="21" name="Rectangle 3">
            <a:hlinkClick r:id="rId70" action="ppaction://hlinksldjump"/>
            <a:extLst>
              <a:ext uri="{FF2B5EF4-FFF2-40B4-BE49-F238E27FC236}">
                <a16:creationId xmlns:a16="http://schemas.microsoft.com/office/drawing/2014/main" id="{22A98CEF-FC5F-7F63-67DC-C421845CB0EF}"/>
              </a:ext>
            </a:extLst>
          </p:cNvPr>
          <p:cNvSpPr>
            <a:spLocks noChangeArrowheads="1"/>
          </p:cNvSpPr>
          <p:nvPr/>
        </p:nvSpPr>
        <p:spPr bwMode="auto">
          <a:xfrm>
            <a:off x="4569393" y="2167249"/>
            <a:ext cx="2868150"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ltLang="en-US" sz="1050" b="1" dirty="0">
                <a:solidFill>
                  <a:schemeClr val="bg1"/>
                </a:solidFill>
                <a:latin typeface="Arial" panose="020B0604020202020204" pitchFamily="34" charset="0"/>
                <a:cs typeface="Arial" panose="020B0604020202020204" pitchFamily="34" charset="0"/>
              </a:rPr>
              <a:t>CURRENT SITUATION  </a:t>
            </a:r>
          </a:p>
        </p:txBody>
      </p:sp>
      <p:sp>
        <p:nvSpPr>
          <p:cNvPr id="27" name="Rectangle 7">
            <a:hlinkClick r:id="rId71" action="ppaction://hlinksldjump"/>
            <a:extLst>
              <a:ext uri="{FF2B5EF4-FFF2-40B4-BE49-F238E27FC236}">
                <a16:creationId xmlns:a16="http://schemas.microsoft.com/office/drawing/2014/main" id="{2402426F-0947-F415-5BF2-3431638BE75E}"/>
              </a:ext>
            </a:extLst>
          </p:cNvPr>
          <p:cNvSpPr>
            <a:spLocks noChangeArrowheads="1"/>
          </p:cNvSpPr>
          <p:nvPr/>
        </p:nvSpPr>
        <p:spPr bwMode="auto">
          <a:xfrm>
            <a:off x="4577132" y="5589409"/>
            <a:ext cx="2834627" cy="376949"/>
          </a:xfrm>
          <a:prstGeom prst="rect">
            <a:avLst/>
          </a:prstGeom>
          <a:solidFill>
            <a:srgbClr val="0E4D9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endParaRPr lang="en-US" sz="1050" b="1" dirty="0">
              <a:solidFill>
                <a:schemeClr val="bg1"/>
              </a:solidFill>
              <a:effectLst>
                <a:outerShdw blurRad="38100" dist="38100" dir="2700000" algn="tl">
                  <a:srgbClr val="000000"/>
                </a:outerShdw>
              </a:effectLst>
              <a:latin typeface="Arial" charset="0"/>
              <a:cs typeface="Arial" charset="0"/>
            </a:endParaRPr>
          </a:p>
          <a:p>
            <a:pPr algn="ctr">
              <a:defRPr/>
            </a:pPr>
            <a:r>
              <a:rPr lang="en-US" sz="1050" b="1" dirty="0">
                <a:solidFill>
                  <a:schemeClr val="bg1"/>
                </a:solidFill>
                <a:effectLst>
                  <a:outerShdw blurRad="38100" dist="38100" dir="2700000" algn="tl">
                    <a:srgbClr val="000000"/>
                  </a:outerShdw>
                </a:effectLst>
                <a:latin typeface="Arial" charset="0"/>
                <a:cs typeface="Arial" charset="0"/>
              </a:rPr>
              <a:t>RISK COMMUNICATIONS</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a:p>
            <a:pPr algn="ctr">
              <a:defRPr/>
            </a:pPr>
            <a:r>
              <a:rPr lang="en-US" sz="1050" b="1" dirty="0">
                <a:solidFill>
                  <a:schemeClr val="bg1"/>
                </a:solidFill>
                <a:effectLst>
                  <a:outerShdw blurRad="38100" dist="38100" dir="2700000" algn="tl">
                    <a:srgbClr val="000000"/>
                  </a:outerShdw>
                </a:effectLst>
                <a:latin typeface="Arial" charset="0"/>
                <a:cs typeface="Arial" charset="0"/>
              </a:rPr>
              <a:t>  </a:t>
            </a:r>
          </a:p>
        </p:txBody>
      </p:sp>
      <p:pic>
        <p:nvPicPr>
          <p:cNvPr id="30" name="Picture 29">
            <a:extLst>
              <a:ext uri="{FF2B5EF4-FFF2-40B4-BE49-F238E27FC236}">
                <a16:creationId xmlns:a16="http://schemas.microsoft.com/office/drawing/2014/main" id="{1105FD2F-0630-395C-23EF-E311248F8E38}"/>
              </a:ext>
            </a:extLst>
          </p:cNvPr>
          <p:cNvPicPr>
            <a:picLocks noChangeAspect="1"/>
          </p:cNvPicPr>
          <p:nvPr/>
        </p:nvPicPr>
        <p:blipFill>
          <a:blip r:embed="rId72"/>
          <a:stretch>
            <a:fillRect/>
          </a:stretch>
        </p:blipFill>
        <p:spPr>
          <a:xfrm>
            <a:off x="138482" y="862682"/>
            <a:ext cx="4317964" cy="4064306"/>
          </a:xfrm>
          <a:prstGeom prst="rect">
            <a:avLst/>
          </a:prstGeom>
        </p:spPr>
      </p:pic>
      <p:sp>
        <p:nvSpPr>
          <p:cNvPr id="33" name="TextBox 32">
            <a:extLst>
              <a:ext uri="{FF2B5EF4-FFF2-40B4-BE49-F238E27FC236}">
                <a16:creationId xmlns:a16="http://schemas.microsoft.com/office/drawing/2014/main" id="{4F3BAC48-3064-D554-5DE4-8F17245EEFFC}"/>
              </a:ext>
            </a:extLst>
          </p:cNvPr>
          <p:cNvSpPr txBox="1"/>
          <p:nvPr/>
        </p:nvSpPr>
        <p:spPr>
          <a:xfrm>
            <a:off x="3612870" y="6095827"/>
            <a:ext cx="377640" cy="261610"/>
          </a:xfrm>
          <a:prstGeom prst="rect">
            <a:avLst/>
          </a:prstGeom>
          <a:noFill/>
        </p:spPr>
        <p:txBody>
          <a:bodyPr wrap="square" rtlCol="0">
            <a:spAutoFit/>
          </a:bodyPr>
          <a:lstStyle/>
          <a:p>
            <a:r>
              <a:rPr lang="en-US" sz="1100" b="1" dirty="0"/>
              <a:t>0</a:t>
            </a:r>
          </a:p>
        </p:txBody>
      </p:sp>
    </p:spTree>
    <p:extLst>
      <p:ext uri="{BB962C8B-B14F-4D97-AF65-F5344CB8AC3E}">
        <p14:creationId xmlns:p14="http://schemas.microsoft.com/office/powerpoint/2010/main" val="371486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FD5AD7-B9FF-FF6F-FAAA-892819FB2011}"/>
              </a:ext>
            </a:extLst>
          </p:cNvPr>
          <p:cNvSpPr/>
          <p:nvPr/>
        </p:nvSpPr>
        <p:spPr>
          <a:xfrm>
            <a:off x="245498" y="933350"/>
            <a:ext cx="5724071"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TEXAS</a:t>
            </a:r>
          </a:p>
        </p:txBody>
      </p:sp>
      <p:sp>
        <p:nvSpPr>
          <p:cNvPr id="2" name="Rectangle: Rounded Corners 1">
            <a:extLst>
              <a:ext uri="{FF2B5EF4-FFF2-40B4-BE49-F238E27FC236}">
                <a16:creationId xmlns:a16="http://schemas.microsoft.com/office/drawing/2014/main" id="{BBEEA8B2-5855-6D07-97BC-16E5D83508EA}"/>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STATE RESPONSE</a:t>
            </a:r>
          </a:p>
        </p:txBody>
      </p:sp>
      <p:sp>
        <p:nvSpPr>
          <p:cNvPr id="3" name="Content Placeholder 2">
            <a:extLst>
              <a:ext uri="{FF2B5EF4-FFF2-40B4-BE49-F238E27FC236}">
                <a16:creationId xmlns:a16="http://schemas.microsoft.com/office/drawing/2014/main" id="{ADCF307A-91F1-49C8-10C0-380F1D4C0F6A}"/>
              </a:ext>
            </a:extLst>
          </p:cNvPr>
          <p:cNvSpPr>
            <a:spLocks noGrp="1"/>
          </p:cNvSpPr>
          <p:nvPr>
            <p:ph idx="1"/>
          </p:nvPr>
        </p:nvSpPr>
        <p:spPr>
          <a:xfrm>
            <a:off x="317180" y="1283527"/>
            <a:ext cx="5638802" cy="5436296"/>
          </a:xfrm>
        </p:spPr>
        <p:txBody>
          <a:bodyPr>
            <a:noAutofit/>
          </a:bodyPr>
          <a:lstStyle/>
          <a:p>
            <a:pPr marL="0" indent="0">
              <a:buNone/>
            </a:pPr>
            <a:r>
              <a:rPr lang="en-US" sz="1300" b="1" dirty="0">
                <a:solidFill>
                  <a:srgbClr val="4472C4"/>
                </a:solidFill>
                <a:cs typeface="Arial"/>
              </a:rPr>
              <a:t>DSHS: </a:t>
            </a:r>
          </a:p>
          <a:p>
            <a:r>
              <a:rPr lang="en-US" sz="1300" dirty="0">
                <a:cs typeface="Arial"/>
              </a:rPr>
              <a:t>Recommends that providers send specimens to the DSHS Laboratory for PCR testing, identification, and genotyping.</a:t>
            </a:r>
          </a:p>
          <a:p>
            <a:r>
              <a:rPr lang="en-US" sz="1300" dirty="0">
                <a:cs typeface="Arial"/>
              </a:rPr>
              <a:t>Offers measles PCR and serology (IgM and IgG) testing at the state laboratory.</a:t>
            </a:r>
          </a:p>
          <a:p>
            <a:r>
              <a:rPr lang="en-US" sz="1300" dirty="0">
                <a:cs typeface="Arial"/>
              </a:rPr>
              <a:t>Requests that clinicians report cases to DSHS or their local health department. </a:t>
            </a:r>
          </a:p>
          <a:p>
            <a:r>
              <a:rPr lang="en-US" sz="1300" dirty="0">
                <a:cs typeface="Arial"/>
              </a:rPr>
              <a:t>Set up faster processing in Austin lab. Equipped nearby Texas Tech with necessary resources to process specimens.</a:t>
            </a:r>
          </a:p>
          <a:p>
            <a:r>
              <a:rPr lang="en-US" sz="1300" dirty="0">
                <a:cs typeface="Arial"/>
              </a:rPr>
              <a:t>Set up 2 specimen collection sites in the outbreak area open 7 days a week. </a:t>
            </a:r>
          </a:p>
          <a:p>
            <a:r>
              <a:rPr lang="en-US" sz="1300" dirty="0">
                <a:cs typeface="Arial"/>
              </a:rPr>
              <a:t>Deployed 4 strike teams to collect specimens in high impacted areas, employed surge staffing and 24/7 contractors, brought in CDC physicians and epidemiologists.</a:t>
            </a:r>
          </a:p>
          <a:p>
            <a:r>
              <a:rPr lang="en-US" sz="1300" dirty="0"/>
              <a:t>Provides messaging about the Measles Outbreak, availability of vaccines, public health education efforts through billboards and social media.</a:t>
            </a:r>
          </a:p>
          <a:p>
            <a:r>
              <a:rPr lang="en-US" sz="1300" dirty="0"/>
              <a:t>Provides health alerts in rural hospitals and hospital planning for ICU pediatric beds.</a:t>
            </a:r>
            <a:endParaRPr lang="en-US" sz="1300" b="1" dirty="0">
              <a:solidFill>
                <a:schemeClr val="accent1"/>
              </a:solidFill>
              <a:cs typeface="Arial"/>
            </a:endParaRPr>
          </a:p>
          <a:p>
            <a:pPr marL="0" lvl="0" indent="0">
              <a:buNone/>
              <a:defRPr/>
            </a:pPr>
            <a:r>
              <a:rPr lang="en-US" sz="1300" b="1" dirty="0">
                <a:solidFill>
                  <a:srgbClr val="4472C4"/>
                </a:solidFill>
                <a:cs typeface="Arial"/>
              </a:rPr>
              <a:t>DSHS Region 1 Office: </a:t>
            </a:r>
          </a:p>
          <a:p>
            <a:pPr lvl="0">
              <a:defRPr/>
            </a:pPr>
            <a:r>
              <a:rPr lang="en-US" sz="1300" b="1" dirty="0">
                <a:solidFill>
                  <a:prstClr val="black"/>
                </a:solidFill>
                <a:cs typeface="Arial"/>
              </a:rPr>
              <a:t>Is leading the outbreak response. </a:t>
            </a:r>
            <a:r>
              <a:rPr lang="en-US" sz="1300" dirty="0">
                <a:solidFill>
                  <a:prstClr val="black"/>
                </a:solidFill>
                <a:cs typeface="Arial"/>
              </a:rPr>
              <a:t>The outbreak response team recommends that unvaccinated individuals in the affected area receive the MMR vaccine per the CDC schedule, either preventatively or within 72 hours of exposure</a:t>
            </a:r>
            <a:endParaRPr lang="en-US" sz="1300" dirty="0">
              <a:cs typeface="Arial"/>
            </a:endParaRPr>
          </a:p>
        </p:txBody>
      </p:sp>
      <p:cxnSp>
        <p:nvCxnSpPr>
          <p:cNvPr id="7" name="Straight Connector 6">
            <a:extLst>
              <a:ext uri="{FF2B5EF4-FFF2-40B4-BE49-F238E27FC236}">
                <a16:creationId xmlns:a16="http://schemas.microsoft.com/office/drawing/2014/main" id="{0B733C75-F593-A162-707C-8423B8BD8CF1}"/>
              </a:ext>
            </a:extLst>
          </p:cNvPr>
          <p:cNvCxnSpPr/>
          <p:nvPr/>
        </p:nvCxnSpPr>
        <p:spPr>
          <a:xfrm>
            <a:off x="6048374" y="1053560"/>
            <a:ext cx="0" cy="5436296"/>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1">
            <a:extLst>
              <a:ext uri="{FF2B5EF4-FFF2-40B4-BE49-F238E27FC236}">
                <a16:creationId xmlns:a16="http://schemas.microsoft.com/office/drawing/2014/main" id="{A98511A0-AEE0-71E6-5525-00196553D8CA}"/>
              </a:ext>
            </a:extLst>
          </p:cNvPr>
          <p:cNvSpPr txBox="1"/>
          <p:nvPr/>
        </p:nvSpPr>
        <p:spPr>
          <a:xfrm>
            <a:off x="5914878" y="6596712"/>
            <a:ext cx="6277122" cy="246221"/>
          </a:xfrm>
          <a:prstGeom prst="rect">
            <a:avLst/>
          </a:prstGeom>
          <a:no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t> SOURCES</a:t>
            </a:r>
            <a:r>
              <a:rPr lang="en-US" sz="1000" dirty="0"/>
              <a:t>: </a:t>
            </a:r>
            <a:r>
              <a:rPr lang="en-US" sz="1000" dirty="0">
                <a:hlinkClick r:id="rId2"/>
              </a:rPr>
              <a:t>Texas Department of  State Health Services, </a:t>
            </a:r>
            <a:r>
              <a:rPr lang="en-US" sz="1000" dirty="0">
                <a:hlinkClick r:id="rId3"/>
              </a:rPr>
              <a:t>South Plains Health, </a:t>
            </a:r>
            <a:r>
              <a:rPr lang="en-US" sz="1000" dirty="0">
                <a:hlinkClick r:id="rId4"/>
              </a:rPr>
              <a:t>NMDOH</a:t>
            </a:r>
            <a:r>
              <a:rPr lang="en-US" sz="1000" dirty="0">
                <a:hlinkClick r:id="rId3"/>
              </a:rPr>
              <a:t> </a:t>
            </a:r>
            <a:endParaRPr lang="en-US" sz="1000" dirty="0"/>
          </a:p>
        </p:txBody>
      </p:sp>
      <p:sp>
        <p:nvSpPr>
          <p:cNvPr id="9" name="Rectangle 8">
            <a:extLst>
              <a:ext uri="{FF2B5EF4-FFF2-40B4-BE49-F238E27FC236}">
                <a16:creationId xmlns:a16="http://schemas.microsoft.com/office/drawing/2014/main" id="{4BC46B48-5DB5-DED4-BF9F-A17C10DA0F7E}"/>
              </a:ext>
            </a:extLst>
          </p:cNvPr>
          <p:cNvSpPr/>
          <p:nvPr/>
        </p:nvSpPr>
        <p:spPr>
          <a:xfrm>
            <a:off x="6326331" y="2651627"/>
            <a:ext cx="572407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NEW MEXICO</a:t>
            </a:r>
          </a:p>
        </p:txBody>
      </p:sp>
      <p:sp>
        <p:nvSpPr>
          <p:cNvPr id="15" name="TextBox 14">
            <a:extLst>
              <a:ext uri="{FF2B5EF4-FFF2-40B4-BE49-F238E27FC236}">
                <a16:creationId xmlns:a16="http://schemas.microsoft.com/office/drawing/2014/main" id="{DA0CC1D0-C520-DEF9-3E4D-D9D357EACAE7}"/>
              </a:ext>
            </a:extLst>
          </p:cNvPr>
          <p:cNvSpPr txBox="1"/>
          <p:nvPr/>
        </p:nvSpPr>
        <p:spPr>
          <a:xfrm>
            <a:off x="6127180" y="1032968"/>
            <a:ext cx="6095202" cy="1492716"/>
          </a:xfrm>
          <a:prstGeom prst="rect">
            <a:avLst/>
          </a:prstGeom>
          <a:noFill/>
        </p:spPr>
        <p:txBody>
          <a:bodyPr wrap="square">
            <a:spAutoFit/>
          </a:bodyPr>
          <a:lstStyle/>
          <a:p>
            <a:pPr lvl="0">
              <a:defRPr/>
            </a:pPr>
            <a:r>
              <a:rPr lang="en-US" sz="1300" dirty="0">
                <a:solidFill>
                  <a:prstClr val="black"/>
                </a:solidFill>
                <a:cs typeface="Arial"/>
              </a:rPr>
              <a:t>For unvaccinated and already exposed, the DSHS advises administering immunoglobulin (IG) within six days of initial exposure for partial protection. IG is available at local hospitals and health departments, especially for those under the age of 1.</a:t>
            </a:r>
          </a:p>
          <a:p>
            <a:pPr lvl="0">
              <a:defRPr/>
            </a:pPr>
            <a:r>
              <a:rPr lang="en-US" sz="1300" dirty="0">
                <a:solidFill>
                  <a:prstClr val="black"/>
                </a:solidFill>
                <a:cs typeface="Arial"/>
              </a:rPr>
              <a:t>Those who have been exposed to someone with measles:</a:t>
            </a:r>
          </a:p>
          <a:p>
            <a:pPr marL="685800" lvl="1" indent="-285750">
              <a:buFont typeface="Calibri" panose="020F0502020204030204" pitchFamily="34" charset="0"/>
              <a:buChar char="‒"/>
              <a:defRPr/>
            </a:pPr>
            <a:r>
              <a:rPr lang="en-US" sz="1300" dirty="0">
                <a:solidFill>
                  <a:prstClr val="black"/>
                </a:solidFill>
                <a:cs typeface="Arial"/>
              </a:rPr>
              <a:t>Self-isolate to prevent further spread.</a:t>
            </a:r>
          </a:p>
          <a:p>
            <a:pPr marL="685800" lvl="1" indent="-285750">
              <a:buFont typeface="Calibri" panose="020F0502020204030204" pitchFamily="34" charset="0"/>
              <a:buChar char="‒"/>
              <a:defRPr/>
            </a:pPr>
            <a:r>
              <a:rPr lang="en-US" sz="1300" dirty="0">
                <a:solidFill>
                  <a:prstClr val="black"/>
                </a:solidFill>
                <a:cs typeface="Arial"/>
              </a:rPr>
              <a:t>Contact their healthcare provider before arriving for testing to minimize additional exposure.</a:t>
            </a:r>
          </a:p>
        </p:txBody>
      </p:sp>
      <p:sp>
        <p:nvSpPr>
          <p:cNvPr id="20" name="Content Placeholder 2">
            <a:extLst>
              <a:ext uri="{FF2B5EF4-FFF2-40B4-BE49-F238E27FC236}">
                <a16:creationId xmlns:a16="http://schemas.microsoft.com/office/drawing/2014/main" id="{C4013817-7253-BB5C-24C7-4B59085F0A91}"/>
              </a:ext>
            </a:extLst>
          </p:cNvPr>
          <p:cNvSpPr txBox="1">
            <a:spLocks/>
          </p:cNvSpPr>
          <p:nvPr/>
        </p:nvSpPr>
        <p:spPr>
          <a:xfrm>
            <a:off x="6184741" y="3146902"/>
            <a:ext cx="5865665" cy="3071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solidFill>
                  <a:srgbClr val="4472C4"/>
                </a:solidFill>
              </a:rPr>
              <a:t>New Mexico Department of Health (NMDOH):</a:t>
            </a:r>
          </a:p>
          <a:p>
            <a:r>
              <a:rPr lang="en-US" sz="1300" dirty="0"/>
              <a:t>If measles is suspected, NMDOH has asked clinicians to immediately notify them by calling </a:t>
            </a:r>
            <a:r>
              <a:rPr lang="en-US" sz="1300" b="1" dirty="0"/>
              <a:t>1-833-SWNURSE</a:t>
            </a:r>
            <a:r>
              <a:rPr lang="en-US" sz="1300" dirty="0"/>
              <a:t>, option 4 </a:t>
            </a:r>
            <a:r>
              <a:rPr lang="en-US" sz="1300" b="1" dirty="0"/>
              <a:t>(1-833-796-8773</a:t>
            </a:r>
            <a:r>
              <a:rPr lang="en-US" sz="1300" dirty="0"/>
              <a:t>) for further guidance and testing approval. They’ve also released a list of potential community exposures.</a:t>
            </a:r>
          </a:p>
          <a:p>
            <a:r>
              <a:rPr lang="en-US" sz="1300" dirty="0"/>
              <a:t>Clinicians are also being asked to obtain a throat swab or nasopharyngeal swab in viral transport medium for PCR testing at the State Public Health Laboratory.</a:t>
            </a:r>
          </a:p>
          <a:p>
            <a:r>
              <a:rPr lang="en-US" sz="1300" dirty="0"/>
              <a:t>NMDOH recommends that patients with suspected measles (fever and rash) not be allowed in the waiting room with others. If measles is suspected, the patient should wear a mask and immediately be isolated in a negative pressure room.</a:t>
            </a:r>
          </a:p>
          <a:p>
            <a:r>
              <a:rPr lang="en-US" sz="1300" dirty="0"/>
              <a:t>Appointments for MMR vaccines are available for those without insurance at the New Mexico Department of Health, Ben Archer Clinics, or La Clinica de Familia clinics.</a:t>
            </a:r>
          </a:p>
          <a:p>
            <a:r>
              <a:rPr lang="en-US" sz="1300" dirty="0"/>
              <a:t>More than 800 people have been involved in contract tracing and more than 5,135 MMR vaccines have been provided statewide. </a:t>
            </a:r>
          </a:p>
        </p:txBody>
      </p:sp>
    </p:spTree>
    <p:extLst>
      <p:ext uri="{BB962C8B-B14F-4D97-AF65-F5344CB8AC3E}">
        <p14:creationId xmlns:p14="http://schemas.microsoft.com/office/powerpoint/2010/main" val="151712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C434D1-13A6-F053-B7A0-0C97485CA83B}"/>
              </a:ext>
            </a:extLst>
          </p:cNvPr>
          <p:cNvSpPr/>
          <p:nvPr/>
        </p:nvSpPr>
        <p:spPr>
          <a:xfrm>
            <a:off x="4821107" y="1216802"/>
            <a:ext cx="7186220" cy="4180253"/>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 name="TextBox 5">
            <a:extLst>
              <a:ext uri="{FF2B5EF4-FFF2-40B4-BE49-F238E27FC236}">
                <a16:creationId xmlns:a16="http://schemas.microsoft.com/office/drawing/2014/main" id="{97455C0F-C044-8C87-2844-C979A79AFAD6}"/>
              </a:ext>
            </a:extLst>
          </p:cNvPr>
          <p:cNvSpPr txBox="1"/>
          <p:nvPr/>
        </p:nvSpPr>
        <p:spPr>
          <a:xfrm>
            <a:off x="4879990" y="1450177"/>
            <a:ext cx="958381" cy="461665"/>
          </a:xfrm>
          <a:prstGeom prst="rect">
            <a:avLst/>
          </a:prstGeom>
          <a:noFill/>
        </p:spPr>
        <p:txBody>
          <a:bodyPr wrap="square" rtlCol="0">
            <a:spAutoFit/>
          </a:bodyPr>
          <a:lstStyle/>
          <a:p>
            <a:r>
              <a:rPr lang="en-US" sz="1200" b="1" u="sng" dirty="0"/>
              <a:t>General Population</a:t>
            </a:r>
          </a:p>
        </p:txBody>
      </p:sp>
      <p:sp>
        <p:nvSpPr>
          <p:cNvPr id="14" name="Rectangle 13">
            <a:extLst>
              <a:ext uri="{FF2B5EF4-FFF2-40B4-BE49-F238E27FC236}">
                <a16:creationId xmlns:a16="http://schemas.microsoft.com/office/drawing/2014/main" id="{F942E139-108E-9305-D1AF-5AC47DAEC231}"/>
              </a:ext>
            </a:extLst>
          </p:cNvPr>
          <p:cNvSpPr/>
          <p:nvPr/>
        </p:nvSpPr>
        <p:spPr>
          <a:xfrm>
            <a:off x="5837023" y="1082844"/>
            <a:ext cx="5282419" cy="374917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5" name="TextBox 14">
            <a:extLst>
              <a:ext uri="{FF2B5EF4-FFF2-40B4-BE49-F238E27FC236}">
                <a16:creationId xmlns:a16="http://schemas.microsoft.com/office/drawing/2014/main" id="{D8688B7D-F2F9-5B70-4AF3-9FA31B400C49}"/>
              </a:ext>
            </a:extLst>
          </p:cNvPr>
          <p:cNvSpPr txBox="1"/>
          <p:nvPr/>
        </p:nvSpPr>
        <p:spPr>
          <a:xfrm>
            <a:off x="5838371" y="1228556"/>
            <a:ext cx="1200286" cy="461665"/>
          </a:xfrm>
          <a:prstGeom prst="rect">
            <a:avLst/>
          </a:prstGeom>
          <a:noFill/>
        </p:spPr>
        <p:txBody>
          <a:bodyPr wrap="square" rtlCol="0">
            <a:spAutoFit/>
          </a:bodyPr>
          <a:lstStyle/>
          <a:p>
            <a:r>
              <a:rPr lang="en-US" sz="1200" b="1" u="sng" dirty="0"/>
              <a:t>Outbreak</a:t>
            </a:r>
          </a:p>
          <a:p>
            <a:r>
              <a:rPr lang="en-US" sz="1200" b="1" u="sng" dirty="0"/>
              <a:t>Area</a:t>
            </a:r>
          </a:p>
        </p:txBody>
      </p:sp>
      <p:sp>
        <p:nvSpPr>
          <p:cNvPr id="16" name="TextBox 15">
            <a:extLst>
              <a:ext uri="{FF2B5EF4-FFF2-40B4-BE49-F238E27FC236}">
                <a16:creationId xmlns:a16="http://schemas.microsoft.com/office/drawing/2014/main" id="{774DA1CF-6D46-C4B5-02A0-300B8EDE3334}"/>
              </a:ext>
            </a:extLst>
          </p:cNvPr>
          <p:cNvSpPr txBox="1"/>
          <p:nvPr/>
        </p:nvSpPr>
        <p:spPr>
          <a:xfrm>
            <a:off x="5644423" y="1675977"/>
            <a:ext cx="1678746" cy="246221"/>
          </a:xfrm>
          <a:prstGeom prst="rect">
            <a:avLst/>
          </a:prstGeom>
          <a:noFill/>
        </p:spPr>
        <p:txBody>
          <a:bodyPr wrap="square" rtlCol="0">
            <a:spAutoFit/>
          </a:bodyPr>
          <a:lstStyle/>
          <a:p>
            <a:pPr algn="ctr"/>
            <a:r>
              <a:rPr lang="en-US" sz="1000" b="1" dirty="0"/>
              <a:t>- Enhanced Surveillance</a:t>
            </a:r>
          </a:p>
        </p:txBody>
      </p:sp>
      <p:sp>
        <p:nvSpPr>
          <p:cNvPr id="17" name="TextBox 16">
            <a:extLst>
              <a:ext uri="{FF2B5EF4-FFF2-40B4-BE49-F238E27FC236}">
                <a16:creationId xmlns:a16="http://schemas.microsoft.com/office/drawing/2014/main" id="{FA8B786B-B969-18CB-38EF-9435A0C5F63B}"/>
              </a:ext>
            </a:extLst>
          </p:cNvPr>
          <p:cNvSpPr txBox="1"/>
          <p:nvPr/>
        </p:nvSpPr>
        <p:spPr>
          <a:xfrm>
            <a:off x="5783933" y="1911842"/>
            <a:ext cx="1452761" cy="211225"/>
          </a:xfrm>
          <a:prstGeom prst="rect">
            <a:avLst/>
          </a:prstGeom>
          <a:noFill/>
        </p:spPr>
        <p:txBody>
          <a:bodyPr wrap="square" rtlCol="0">
            <a:spAutoFit/>
          </a:bodyPr>
          <a:lstStyle/>
          <a:p>
            <a:r>
              <a:rPr lang="en-US" sz="900" b="1" dirty="0"/>
              <a:t>- Collect Data</a:t>
            </a:r>
          </a:p>
        </p:txBody>
      </p:sp>
      <p:sp>
        <p:nvSpPr>
          <p:cNvPr id="18" name="TextBox 17">
            <a:extLst>
              <a:ext uri="{FF2B5EF4-FFF2-40B4-BE49-F238E27FC236}">
                <a16:creationId xmlns:a16="http://schemas.microsoft.com/office/drawing/2014/main" id="{0D823F62-4A2C-C402-5CD7-82BC36B44C5D}"/>
              </a:ext>
            </a:extLst>
          </p:cNvPr>
          <p:cNvSpPr txBox="1"/>
          <p:nvPr/>
        </p:nvSpPr>
        <p:spPr>
          <a:xfrm>
            <a:off x="5168554" y="4827916"/>
            <a:ext cx="6708249" cy="428077"/>
          </a:xfrm>
          <a:prstGeom prst="rect">
            <a:avLst/>
          </a:prstGeom>
          <a:solidFill>
            <a:srgbClr val="70C1BA"/>
          </a:solidFill>
          <a:ln>
            <a:solidFill>
              <a:schemeClr val="accent1">
                <a:shade val="15000"/>
              </a:schemeClr>
            </a:solidFill>
          </a:ln>
          <a:effectLst>
            <a:outerShdw blurRad="50800" dist="50800" dir="5400000" sx="2000" sy="2000" algn="ctr" rotWithShape="0">
              <a:srgbClr val="000000">
                <a:alpha val="43137"/>
              </a:srgbClr>
            </a:outerShdw>
          </a:effectLst>
        </p:spPr>
        <p:txBody>
          <a:bodyPr wrap="square" rtlCol="0">
            <a:spAutoFit/>
          </a:bodyPr>
          <a:lstStyle/>
          <a:p>
            <a:pPr marL="171450" indent="-171450" algn="ctr">
              <a:buFont typeface="Arial" panose="020B0604020202020204" pitchFamily="34" charset="0"/>
              <a:buChar char="•"/>
            </a:pPr>
            <a:r>
              <a:rPr lang="en-US" sz="1050" b="1" dirty="0"/>
              <a:t>Assemble outbreak response committee • Determine coverage in affected and surrounding areas</a:t>
            </a:r>
          </a:p>
          <a:p>
            <a:pPr marL="171450" indent="-171450" algn="ctr">
              <a:buFont typeface="Arial" panose="020B0604020202020204" pitchFamily="34" charset="0"/>
              <a:buChar char="•"/>
            </a:pPr>
            <a:r>
              <a:rPr lang="en-US" sz="1050" b="1" dirty="0"/>
              <a:t>Inform public and health authorities </a:t>
            </a:r>
          </a:p>
        </p:txBody>
      </p:sp>
      <p:sp>
        <p:nvSpPr>
          <p:cNvPr id="25" name="TextBox 24">
            <a:extLst>
              <a:ext uri="{FF2B5EF4-FFF2-40B4-BE49-F238E27FC236}">
                <a16:creationId xmlns:a16="http://schemas.microsoft.com/office/drawing/2014/main" id="{6294404E-84BA-3741-B783-DC9E00D9FF67}"/>
              </a:ext>
            </a:extLst>
          </p:cNvPr>
          <p:cNvSpPr txBox="1"/>
          <p:nvPr/>
        </p:nvSpPr>
        <p:spPr>
          <a:xfrm>
            <a:off x="9720399" y="1216802"/>
            <a:ext cx="1179633" cy="261610"/>
          </a:xfrm>
          <a:prstGeom prst="rect">
            <a:avLst/>
          </a:prstGeom>
          <a:noFill/>
        </p:spPr>
        <p:txBody>
          <a:bodyPr wrap="square" rtlCol="0">
            <a:spAutoFit/>
          </a:bodyPr>
          <a:lstStyle/>
          <a:p>
            <a:pPr algn="ctr"/>
            <a:r>
              <a:rPr lang="en-US" sz="1100" b="1" dirty="0"/>
              <a:t>Unexposed</a:t>
            </a:r>
          </a:p>
        </p:txBody>
      </p:sp>
      <p:pic>
        <p:nvPicPr>
          <p:cNvPr id="34" name="Picture 33">
            <a:extLst>
              <a:ext uri="{FF2B5EF4-FFF2-40B4-BE49-F238E27FC236}">
                <a16:creationId xmlns:a16="http://schemas.microsoft.com/office/drawing/2014/main" id="{5E17663E-875B-88CE-5ED2-66F7BAD0D7FD}"/>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896761" y="1503401"/>
            <a:ext cx="327069" cy="402018"/>
          </a:xfrm>
          <a:prstGeom prst="rect">
            <a:avLst/>
          </a:prstGeom>
        </p:spPr>
      </p:pic>
      <p:pic>
        <p:nvPicPr>
          <p:cNvPr id="35" name="Picture 34">
            <a:extLst>
              <a:ext uri="{FF2B5EF4-FFF2-40B4-BE49-F238E27FC236}">
                <a16:creationId xmlns:a16="http://schemas.microsoft.com/office/drawing/2014/main" id="{FB27F956-540D-040E-471E-EE9D55DDBE0B}"/>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896761" y="1991644"/>
            <a:ext cx="327069" cy="402018"/>
          </a:xfrm>
          <a:prstGeom prst="rect">
            <a:avLst/>
          </a:prstGeom>
        </p:spPr>
      </p:pic>
      <p:pic>
        <p:nvPicPr>
          <p:cNvPr id="38" name="Picture 37">
            <a:extLst>
              <a:ext uri="{FF2B5EF4-FFF2-40B4-BE49-F238E27FC236}">
                <a16:creationId xmlns:a16="http://schemas.microsoft.com/office/drawing/2014/main" id="{0D7ABFB2-C564-62E7-5BEF-37E05CB1A965}"/>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896761" y="3456374"/>
            <a:ext cx="327069" cy="402018"/>
          </a:xfrm>
          <a:prstGeom prst="rect">
            <a:avLst/>
          </a:prstGeom>
        </p:spPr>
      </p:pic>
      <p:pic>
        <p:nvPicPr>
          <p:cNvPr id="39" name="Picture 38">
            <a:extLst>
              <a:ext uri="{FF2B5EF4-FFF2-40B4-BE49-F238E27FC236}">
                <a16:creationId xmlns:a16="http://schemas.microsoft.com/office/drawing/2014/main" id="{B3590400-0950-D81D-4CEA-5E4E97303380}"/>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896761" y="3944618"/>
            <a:ext cx="327069" cy="402018"/>
          </a:xfrm>
          <a:prstGeom prst="rect">
            <a:avLst/>
          </a:prstGeom>
        </p:spPr>
      </p:pic>
      <p:pic>
        <p:nvPicPr>
          <p:cNvPr id="40" name="Picture 39">
            <a:extLst>
              <a:ext uri="{FF2B5EF4-FFF2-40B4-BE49-F238E27FC236}">
                <a16:creationId xmlns:a16="http://schemas.microsoft.com/office/drawing/2014/main" id="{0004D3C3-878C-B372-AA80-A0B5F8F729E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974214" y="4389744"/>
            <a:ext cx="327069" cy="402018"/>
          </a:xfrm>
          <a:prstGeom prst="rect">
            <a:avLst/>
          </a:prstGeom>
        </p:spPr>
      </p:pic>
      <p:sp>
        <p:nvSpPr>
          <p:cNvPr id="54" name="TextBox 53">
            <a:extLst>
              <a:ext uri="{FF2B5EF4-FFF2-40B4-BE49-F238E27FC236}">
                <a16:creationId xmlns:a16="http://schemas.microsoft.com/office/drawing/2014/main" id="{22B6DC6E-BEB5-CE10-CD82-EF982176672F}"/>
              </a:ext>
            </a:extLst>
          </p:cNvPr>
          <p:cNvSpPr txBox="1"/>
          <p:nvPr/>
        </p:nvSpPr>
        <p:spPr>
          <a:xfrm>
            <a:off x="11100323" y="1947718"/>
            <a:ext cx="992866" cy="261610"/>
          </a:xfrm>
          <a:prstGeom prst="rect">
            <a:avLst/>
          </a:prstGeom>
          <a:noFill/>
        </p:spPr>
        <p:txBody>
          <a:bodyPr wrap="square" rtlCol="0">
            <a:spAutoFit/>
          </a:bodyPr>
          <a:lstStyle/>
          <a:p>
            <a:pPr algn="ctr"/>
            <a:r>
              <a:rPr lang="en-US" sz="1100" b="1" dirty="0"/>
              <a:t>Unexposed</a:t>
            </a:r>
          </a:p>
        </p:txBody>
      </p:sp>
      <p:sp>
        <p:nvSpPr>
          <p:cNvPr id="60" name="TextBox 59">
            <a:extLst>
              <a:ext uri="{FF2B5EF4-FFF2-40B4-BE49-F238E27FC236}">
                <a16:creationId xmlns:a16="http://schemas.microsoft.com/office/drawing/2014/main" id="{A07D7ECB-3729-29A8-430C-54E4D503B30A}"/>
              </a:ext>
            </a:extLst>
          </p:cNvPr>
          <p:cNvSpPr txBox="1"/>
          <p:nvPr/>
        </p:nvSpPr>
        <p:spPr>
          <a:xfrm>
            <a:off x="9588088" y="2438657"/>
            <a:ext cx="1525884" cy="1015663"/>
          </a:xfrm>
          <a:prstGeom prst="rect">
            <a:avLst/>
          </a:prstGeom>
          <a:solidFill>
            <a:srgbClr val="F14E51"/>
          </a:solidFill>
          <a:ln w="38100">
            <a:solidFill>
              <a:schemeClr val="tx1"/>
            </a:solidFill>
            <a:prstDash val="sysDash"/>
          </a:ln>
        </p:spPr>
        <p:txBody>
          <a:bodyPr wrap="square" rtlCol="0">
            <a:spAutoFit/>
          </a:bodyPr>
          <a:lstStyle/>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65" name="Rectangle 64">
            <a:extLst>
              <a:ext uri="{FF2B5EF4-FFF2-40B4-BE49-F238E27FC236}">
                <a16:creationId xmlns:a16="http://schemas.microsoft.com/office/drawing/2014/main" id="{981ABFE4-AC8E-A70E-CF37-8D7AB57390EB}"/>
              </a:ext>
            </a:extLst>
          </p:cNvPr>
          <p:cNvSpPr/>
          <p:nvPr/>
        </p:nvSpPr>
        <p:spPr>
          <a:xfrm>
            <a:off x="7139335" y="881099"/>
            <a:ext cx="2304139" cy="3824157"/>
          </a:xfrm>
          <a:prstGeom prst="rect">
            <a:avLst/>
          </a:prstGeom>
          <a:solidFill>
            <a:srgbClr val="DCECF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9" name="Rectangle 68">
            <a:extLst>
              <a:ext uri="{FF2B5EF4-FFF2-40B4-BE49-F238E27FC236}">
                <a16:creationId xmlns:a16="http://schemas.microsoft.com/office/drawing/2014/main" id="{D88AAE05-02A7-562C-BBC1-B85CC9BE47FE}"/>
              </a:ext>
            </a:extLst>
          </p:cNvPr>
          <p:cNvSpPr/>
          <p:nvPr/>
        </p:nvSpPr>
        <p:spPr>
          <a:xfrm>
            <a:off x="8435421" y="1707085"/>
            <a:ext cx="894373" cy="1336842"/>
          </a:xfrm>
          <a:prstGeom prst="rect">
            <a:avLst/>
          </a:prstGeom>
          <a:solidFill>
            <a:srgbClr val="FACBAD"/>
          </a:solidFill>
          <a:ln>
            <a:solidFill>
              <a:srgbClr val="FAC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0" name="Rectangle 69">
            <a:extLst>
              <a:ext uri="{FF2B5EF4-FFF2-40B4-BE49-F238E27FC236}">
                <a16:creationId xmlns:a16="http://schemas.microsoft.com/office/drawing/2014/main" id="{B60DFDAA-748E-E685-47F4-7F7D40E2A2AB}"/>
              </a:ext>
            </a:extLst>
          </p:cNvPr>
          <p:cNvSpPr/>
          <p:nvPr/>
        </p:nvSpPr>
        <p:spPr>
          <a:xfrm>
            <a:off x="8496863" y="3280951"/>
            <a:ext cx="894373" cy="1336842"/>
          </a:xfrm>
          <a:prstGeom prst="rect">
            <a:avLst/>
          </a:prstGeom>
          <a:solidFill>
            <a:srgbClr val="C6DD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72" name="Picture 71">
            <a:extLst>
              <a:ext uri="{FF2B5EF4-FFF2-40B4-BE49-F238E27FC236}">
                <a16:creationId xmlns:a16="http://schemas.microsoft.com/office/drawing/2014/main" id="{6B406BAA-8165-5F88-5EF3-8955E1DF35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93714" y="2097077"/>
            <a:ext cx="429439" cy="483036"/>
          </a:xfrm>
          <a:prstGeom prst="rect">
            <a:avLst/>
          </a:prstGeom>
          <a:solidFill>
            <a:srgbClr val="FACBAD"/>
          </a:solidFill>
        </p:spPr>
      </p:pic>
      <p:sp>
        <p:nvSpPr>
          <p:cNvPr id="73" name="TextBox 72">
            <a:extLst>
              <a:ext uri="{FF2B5EF4-FFF2-40B4-BE49-F238E27FC236}">
                <a16:creationId xmlns:a16="http://schemas.microsoft.com/office/drawing/2014/main" id="{33B12595-C50E-31BA-9540-D55DAD52D5A8}"/>
              </a:ext>
            </a:extLst>
          </p:cNvPr>
          <p:cNvSpPr txBox="1"/>
          <p:nvPr/>
        </p:nvSpPr>
        <p:spPr>
          <a:xfrm>
            <a:off x="8452734" y="1788019"/>
            <a:ext cx="847545" cy="246221"/>
          </a:xfrm>
          <a:prstGeom prst="rect">
            <a:avLst/>
          </a:prstGeom>
          <a:noFill/>
        </p:spPr>
        <p:txBody>
          <a:bodyPr wrap="square" rtlCol="0">
            <a:spAutoFit/>
          </a:bodyPr>
          <a:lstStyle/>
          <a:p>
            <a:pPr algn="ctr"/>
            <a:r>
              <a:rPr lang="en-US" sz="1000" b="1" dirty="0">
                <a:effectLst>
                  <a:outerShdw blurRad="38100" dist="38100" dir="2700000" algn="tl">
                    <a:srgbClr val="000000">
                      <a:alpha val="43137"/>
                    </a:srgbClr>
                  </a:outerShdw>
                </a:effectLst>
              </a:rPr>
              <a:t>Exposed S</a:t>
            </a:r>
          </a:p>
        </p:txBody>
      </p:sp>
      <p:sp>
        <p:nvSpPr>
          <p:cNvPr id="74" name="TextBox 73">
            <a:extLst>
              <a:ext uri="{FF2B5EF4-FFF2-40B4-BE49-F238E27FC236}">
                <a16:creationId xmlns:a16="http://schemas.microsoft.com/office/drawing/2014/main" id="{82B82B4E-0DEF-E9A6-4D61-F5E1BEFA28ED}"/>
              </a:ext>
            </a:extLst>
          </p:cNvPr>
          <p:cNvSpPr txBox="1"/>
          <p:nvPr/>
        </p:nvSpPr>
        <p:spPr>
          <a:xfrm>
            <a:off x="8493916" y="2615686"/>
            <a:ext cx="873950" cy="400110"/>
          </a:xfrm>
          <a:prstGeom prst="rect">
            <a:avLst/>
          </a:prstGeom>
          <a:noFill/>
        </p:spPr>
        <p:txBody>
          <a:bodyPr wrap="square" rtlCol="0">
            <a:spAutoFit/>
          </a:bodyPr>
          <a:lstStyle/>
          <a:p>
            <a:pPr algn="ctr"/>
            <a:r>
              <a:rPr lang="en-US" sz="1000" b="1" dirty="0"/>
              <a:t>Offer PEP</a:t>
            </a:r>
          </a:p>
          <a:p>
            <a:pPr algn="ctr"/>
            <a:r>
              <a:rPr lang="en-US" sz="1000" b="1" dirty="0"/>
              <a:t>(Vaccine, IG)</a:t>
            </a:r>
          </a:p>
        </p:txBody>
      </p:sp>
      <p:cxnSp>
        <p:nvCxnSpPr>
          <p:cNvPr id="76" name="Straight Arrow Connector 75">
            <a:extLst>
              <a:ext uri="{FF2B5EF4-FFF2-40B4-BE49-F238E27FC236}">
                <a16:creationId xmlns:a16="http://schemas.microsoft.com/office/drawing/2014/main" id="{B81155D7-0283-B0BE-D478-B998456AECE0}"/>
              </a:ext>
            </a:extLst>
          </p:cNvPr>
          <p:cNvCxnSpPr>
            <a:cxnSpLocks/>
            <a:stCxn id="69" idx="3"/>
            <a:endCxn id="34" idx="1"/>
          </p:cNvCxnSpPr>
          <p:nvPr/>
        </p:nvCxnSpPr>
        <p:spPr>
          <a:xfrm flipV="1">
            <a:off x="9329794" y="1704410"/>
            <a:ext cx="566967" cy="671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a:extLst>
              <a:ext uri="{FF2B5EF4-FFF2-40B4-BE49-F238E27FC236}">
                <a16:creationId xmlns:a16="http://schemas.microsoft.com/office/drawing/2014/main" id="{70BA27FE-FA65-ADA3-65FA-40A439187C46}"/>
              </a:ext>
            </a:extLst>
          </p:cNvPr>
          <p:cNvCxnSpPr>
            <a:cxnSpLocks/>
            <a:stCxn id="69" idx="3"/>
          </p:cNvCxnSpPr>
          <p:nvPr/>
        </p:nvCxnSpPr>
        <p:spPr>
          <a:xfrm flipV="1">
            <a:off x="9329794" y="2091310"/>
            <a:ext cx="588460" cy="284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3" name="TextBox 82">
            <a:extLst>
              <a:ext uri="{FF2B5EF4-FFF2-40B4-BE49-F238E27FC236}">
                <a16:creationId xmlns:a16="http://schemas.microsoft.com/office/drawing/2014/main" id="{DE7D97FA-C0A5-47EE-A810-D4DC2FC8D519}"/>
              </a:ext>
            </a:extLst>
          </p:cNvPr>
          <p:cNvSpPr txBox="1"/>
          <p:nvPr/>
        </p:nvSpPr>
        <p:spPr>
          <a:xfrm>
            <a:off x="7139335" y="1000675"/>
            <a:ext cx="2384718" cy="415498"/>
          </a:xfrm>
          <a:prstGeom prst="rect">
            <a:avLst/>
          </a:prstGeom>
          <a:noFill/>
        </p:spPr>
        <p:txBody>
          <a:bodyPr wrap="square" rtlCol="0">
            <a:spAutoFit/>
          </a:bodyPr>
          <a:lstStyle/>
          <a:p>
            <a:pPr algn="ctr"/>
            <a:r>
              <a:rPr lang="en-US" sz="1050" b="1" dirty="0"/>
              <a:t>Educate about the modes of transmission  to minimize spread</a:t>
            </a:r>
          </a:p>
        </p:txBody>
      </p:sp>
      <p:sp>
        <p:nvSpPr>
          <p:cNvPr id="84" name="TextBox 83">
            <a:extLst>
              <a:ext uri="{FF2B5EF4-FFF2-40B4-BE49-F238E27FC236}">
                <a16:creationId xmlns:a16="http://schemas.microsoft.com/office/drawing/2014/main" id="{D9D5F426-8768-3DF7-7A46-B8084215D003}"/>
              </a:ext>
            </a:extLst>
          </p:cNvPr>
          <p:cNvSpPr txBox="1"/>
          <p:nvPr/>
        </p:nvSpPr>
        <p:spPr>
          <a:xfrm>
            <a:off x="8600987" y="3380372"/>
            <a:ext cx="874798" cy="246221"/>
          </a:xfrm>
          <a:prstGeom prst="rect">
            <a:avLst/>
          </a:prstGeom>
          <a:noFill/>
        </p:spPr>
        <p:txBody>
          <a:bodyPr wrap="square" rtlCol="0">
            <a:spAutoFit/>
          </a:bodyPr>
          <a:lstStyle/>
          <a:p>
            <a:r>
              <a:rPr lang="en-US" sz="1000" b="1" dirty="0">
                <a:effectLst>
                  <a:outerShdw blurRad="38100" dist="38100" dir="2700000" algn="tl">
                    <a:srgbClr val="000000">
                      <a:alpha val="43137"/>
                    </a:srgbClr>
                  </a:outerShdw>
                </a:effectLst>
              </a:rPr>
              <a:t>Exposed S</a:t>
            </a:r>
          </a:p>
        </p:txBody>
      </p:sp>
      <p:pic>
        <p:nvPicPr>
          <p:cNvPr id="86" name="Picture 85">
            <a:extLst>
              <a:ext uri="{FF2B5EF4-FFF2-40B4-BE49-F238E27FC236}">
                <a16:creationId xmlns:a16="http://schemas.microsoft.com/office/drawing/2014/main" id="{0657A0E1-5C0D-F017-3396-DE37408DB9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5474" y="3604987"/>
            <a:ext cx="306110" cy="453375"/>
          </a:xfrm>
          <a:prstGeom prst="rect">
            <a:avLst/>
          </a:prstGeom>
          <a:solidFill>
            <a:srgbClr val="C6DDB6"/>
          </a:solidFill>
        </p:spPr>
      </p:pic>
      <p:cxnSp>
        <p:nvCxnSpPr>
          <p:cNvPr id="90" name="Straight Arrow Connector 89">
            <a:extLst>
              <a:ext uri="{FF2B5EF4-FFF2-40B4-BE49-F238E27FC236}">
                <a16:creationId xmlns:a16="http://schemas.microsoft.com/office/drawing/2014/main" id="{B88BDF27-BAE3-4005-ED6A-7A69469D312E}"/>
              </a:ext>
            </a:extLst>
          </p:cNvPr>
          <p:cNvCxnSpPr>
            <a:cxnSpLocks/>
          </p:cNvCxnSpPr>
          <p:nvPr/>
        </p:nvCxnSpPr>
        <p:spPr>
          <a:xfrm flipV="1">
            <a:off x="9391236" y="3674805"/>
            <a:ext cx="582978" cy="1738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EF2BCCD9-544B-8B73-35F1-E387CA7FE2F3}"/>
              </a:ext>
            </a:extLst>
          </p:cNvPr>
          <p:cNvCxnSpPr>
            <a:cxnSpLocks/>
            <a:endCxn id="39" idx="1"/>
          </p:cNvCxnSpPr>
          <p:nvPr/>
        </p:nvCxnSpPr>
        <p:spPr>
          <a:xfrm>
            <a:off x="9394607" y="3848627"/>
            <a:ext cx="502154" cy="297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4" name="Straight Arrow Connector 93">
            <a:extLst>
              <a:ext uri="{FF2B5EF4-FFF2-40B4-BE49-F238E27FC236}">
                <a16:creationId xmlns:a16="http://schemas.microsoft.com/office/drawing/2014/main" id="{492D1BA3-25D3-DA22-2D33-9FA7ADE89480}"/>
              </a:ext>
            </a:extLst>
          </p:cNvPr>
          <p:cNvCxnSpPr>
            <a:cxnSpLocks/>
          </p:cNvCxnSpPr>
          <p:nvPr/>
        </p:nvCxnSpPr>
        <p:spPr>
          <a:xfrm>
            <a:off x="9392973" y="3843697"/>
            <a:ext cx="573019" cy="7594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14318F84-A352-69FE-AF55-5EBF864104E8}"/>
              </a:ext>
            </a:extLst>
          </p:cNvPr>
          <p:cNvCxnSpPr>
            <a:cxnSpLocks/>
          </p:cNvCxnSpPr>
          <p:nvPr/>
        </p:nvCxnSpPr>
        <p:spPr>
          <a:xfrm>
            <a:off x="8135229" y="2968791"/>
            <a:ext cx="366646" cy="975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713D6746-47CE-8F28-388D-6C83C56187C9}"/>
              </a:ext>
            </a:extLst>
          </p:cNvPr>
          <p:cNvCxnSpPr>
            <a:cxnSpLocks/>
            <a:stCxn id="66" idx="3"/>
          </p:cNvCxnSpPr>
          <p:nvPr/>
        </p:nvCxnSpPr>
        <p:spPr>
          <a:xfrm flipV="1">
            <a:off x="8133156" y="2316904"/>
            <a:ext cx="263875" cy="6686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6" name="Rectangle 65">
            <a:extLst>
              <a:ext uri="{FF2B5EF4-FFF2-40B4-BE49-F238E27FC236}">
                <a16:creationId xmlns:a16="http://schemas.microsoft.com/office/drawing/2014/main" id="{F77D770D-1593-17F0-91B4-9458D31B8641}"/>
              </a:ext>
            </a:extLst>
          </p:cNvPr>
          <p:cNvSpPr/>
          <p:nvPr/>
        </p:nvSpPr>
        <p:spPr>
          <a:xfrm>
            <a:off x="7238783" y="2259580"/>
            <a:ext cx="894373" cy="1451921"/>
          </a:xfrm>
          <a:prstGeom prst="rect">
            <a:avLst/>
          </a:prstGeom>
          <a:solidFill>
            <a:srgbClr val="2275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7" name="TextBox 66">
            <a:extLst>
              <a:ext uri="{FF2B5EF4-FFF2-40B4-BE49-F238E27FC236}">
                <a16:creationId xmlns:a16="http://schemas.microsoft.com/office/drawing/2014/main" id="{FE68856A-AB8C-415B-6732-E9448DAFC736}"/>
              </a:ext>
            </a:extLst>
          </p:cNvPr>
          <p:cNvSpPr txBox="1"/>
          <p:nvPr/>
        </p:nvSpPr>
        <p:spPr>
          <a:xfrm>
            <a:off x="7236710" y="2238782"/>
            <a:ext cx="900712" cy="246221"/>
          </a:xfrm>
          <a:prstGeom prst="rect">
            <a:avLst/>
          </a:prstGeom>
          <a:noFill/>
        </p:spPr>
        <p:txBody>
          <a:bodyPr wrap="square" rtlCol="0">
            <a:spAutoFit/>
          </a:bodyPr>
          <a:lstStyle/>
          <a:p>
            <a:pPr algn="ctr"/>
            <a:r>
              <a:rPr lang="en-US" sz="1000" b="1" dirty="0">
                <a:solidFill>
                  <a:schemeClr val="bg1"/>
                </a:solidFill>
                <a:effectLst>
                  <a:outerShdw blurRad="38100" dist="38100" dir="2700000" algn="tl">
                    <a:srgbClr val="000000">
                      <a:alpha val="43137"/>
                    </a:srgbClr>
                  </a:outerShdw>
                </a:effectLst>
              </a:rPr>
              <a:t>Index Case</a:t>
            </a:r>
          </a:p>
        </p:txBody>
      </p:sp>
      <p:sp>
        <p:nvSpPr>
          <p:cNvPr id="68" name="TextBox 67">
            <a:extLst>
              <a:ext uri="{FF2B5EF4-FFF2-40B4-BE49-F238E27FC236}">
                <a16:creationId xmlns:a16="http://schemas.microsoft.com/office/drawing/2014/main" id="{726BF51A-F6E5-68CA-9676-4D3350103D53}"/>
              </a:ext>
            </a:extLst>
          </p:cNvPr>
          <p:cNvSpPr txBox="1"/>
          <p:nvPr/>
        </p:nvSpPr>
        <p:spPr>
          <a:xfrm>
            <a:off x="7190807" y="2861388"/>
            <a:ext cx="978666" cy="815608"/>
          </a:xfrm>
          <a:prstGeom prst="rect">
            <a:avLst/>
          </a:prstGeom>
          <a:noFill/>
          <a:ln>
            <a:noFill/>
          </a:ln>
        </p:spPr>
        <p:txBody>
          <a:bodyPr wrap="square" rtlCol="0">
            <a:spAutoFit/>
          </a:bodyPr>
          <a:lstStyle/>
          <a:p>
            <a:pPr algn="ctr"/>
            <a:r>
              <a:rPr lang="en-US" sz="1000" b="1" dirty="0">
                <a:solidFill>
                  <a:schemeClr val="bg1"/>
                </a:solidFill>
                <a:effectLst>
                  <a:outerShdw blurRad="38100" dist="38100" dir="2700000" algn="tl">
                    <a:srgbClr val="000000">
                      <a:alpha val="43137"/>
                    </a:srgbClr>
                  </a:outerShdw>
                </a:effectLst>
              </a:rPr>
              <a:t>Confirm, and genotype (lab)</a:t>
            </a:r>
          </a:p>
          <a:p>
            <a:pPr algn="ctr"/>
            <a:endParaRPr lang="en-US" sz="700" b="1" dirty="0">
              <a:solidFill>
                <a:schemeClr val="bg1"/>
              </a:solidFill>
              <a:effectLst>
                <a:outerShdw blurRad="38100" dist="38100" dir="2700000" algn="tl">
                  <a:srgbClr val="000000">
                    <a:alpha val="43137"/>
                  </a:srgbClr>
                </a:outerShdw>
              </a:effectLst>
            </a:endParaRPr>
          </a:p>
          <a:p>
            <a:pPr algn="ctr"/>
            <a:r>
              <a:rPr lang="en-US" sz="1000" b="1" dirty="0">
                <a:solidFill>
                  <a:schemeClr val="bg1"/>
                </a:solidFill>
                <a:effectLst>
                  <a:outerShdw blurRad="38100" dist="38100" dir="2700000" algn="tl">
                    <a:srgbClr val="000000">
                      <a:alpha val="43137"/>
                    </a:srgbClr>
                  </a:outerShdw>
                </a:effectLst>
              </a:rPr>
              <a:t>Proper Case Management </a:t>
            </a:r>
          </a:p>
        </p:txBody>
      </p:sp>
      <p:pic>
        <p:nvPicPr>
          <p:cNvPr id="117" name="Picture 116">
            <a:extLst>
              <a:ext uri="{FF2B5EF4-FFF2-40B4-BE49-F238E27FC236}">
                <a16:creationId xmlns:a16="http://schemas.microsoft.com/office/drawing/2014/main" id="{E408149D-BAB3-E14F-FC97-54457819C9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57913" y="2451719"/>
            <a:ext cx="402561" cy="396350"/>
          </a:xfrm>
          <a:prstGeom prst="rect">
            <a:avLst/>
          </a:prstGeom>
        </p:spPr>
      </p:pic>
      <p:cxnSp>
        <p:nvCxnSpPr>
          <p:cNvPr id="79" name="Straight Arrow Connector 78">
            <a:extLst>
              <a:ext uri="{FF2B5EF4-FFF2-40B4-BE49-F238E27FC236}">
                <a16:creationId xmlns:a16="http://schemas.microsoft.com/office/drawing/2014/main" id="{A28F3D89-E372-2EB0-01FF-380CEF02F8F7}"/>
              </a:ext>
            </a:extLst>
          </p:cNvPr>
          <p:cNvCxnSpPr>
            <a:cxnSpLocks/>
            <a:stCxn id="69" idx="3"/>
          </p:cNvCxnSpPr>
          <p:nvPr/>
        </p:nvCxnSpPr>
        <p:spPr>
          <a:xfrm>
            <a:off x="9329794" y="2375506"/>
            <a:ext cx="577860" cy="1856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19" name="Picture 118">
            <a:extLst>
              <a:ext uri="{FF2B5EF4-FFF2-40B4-BE49-F238E27FC236}">
                <a16:creationId xmlns:a16="http://schemas.microsoft.com/office/drawing/2014/main" id="{BC6DD4CD-C62D-FEA8-F8C8-0F9003A121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436255">
            <a:off x="9967121" y="2906245"/>
            <a:ext cx="402561" cy="396350"/>
          </a:xfrm>
          <a:prstGeom prst="rect">
            <a:avLst/>
          </a:prstGeom>
        </p:spPr>
      </p:pic>
      <p:sp>
        <p:nvSpPr>
          <p:cNvPr id="64" name="TextBox 63">
            <a:extLst>
              <a:ext uri="{FF2B5EF4-FFF2-40B4-BE49-F238E27FC236}">
                <a16:creationId xmlns:a16="http://schemas.microsoft.com/office/drawing/2014/main" id="{8CA43C33-5655-91AA-D894-992575BC242A}"/>
              </a:ext>
            </a:extLst>
          </p:cNvPr>
          <p:cNvSpPr txBox="1"/>
          <p:nvPr/>
        </p:nvSpPr>
        <p:spPr>
          <a:xfrm>
            <a:off x="10273068" y="2517981"/>
            <a:ext cx="930168" cy="707886"/>
          </a:xfrm>
          <a:prstGeom prst="rect">
            <a:avLst/>
          </a:prstGeom>
          <a:noFill/>
        </p:spPr>
        <p:txBody>
          <a:bodyPr wrap="square" rtlCol="0">
            <a:spAutoFit/>
          </a:bodyPr>
          <a:lstStyle/>
          <a:p>
            <a:pPr algn="ctr"/>
            <a:r>
              <a:rPr lang="en-US" sz="1000" b="1" dirty="0">
                <a:solidFill>
                  <a:schemeClr val="bg1"/>
                </a:solidFill>
                <a:effectLst>
                  <a:outerShdw blurRad="38100" dist="38100" dir="2700000" algn="tl">
                    <a:srgbClr val="000000">
                      <a:alpha val="43137"/>
                    </a:srgbClr>
                  </a:outerShdw>
                </a:effectLst>
              </a:rPr>
              <a:t>Vaccinate</a:t>
            </a:r>
          </a:p>
          <a:p>
            <a:pPr algn="ctr"/>
            <a:r>
              <a:rPr lang="en-US" sz="1000" b="1" dirty="0">
                <a:solidFill>
                  <a:schemeClr val="bg1"/>
                </a:solidFill>
                <a:effectLst>
                  <a:outerShdw blurRad="38100" dist="38100" dir="2700000" algn="tl">
                    <a:srgbClr val="000000">
                      <a:alpha val="43137"/>
                    </a:srgbClr>
                  </a:outerShdw>
                </a:effectLst>
              </a:rPr>
              <a:t>or</a:t>
            </a:r>
          </a:p>
          <a:p>
            <a:pPr algn="ctr"/>
            <a:r>
              <a:rPr lang="en-US" sz="1000" b="1" dirty="0">
                <a:solidFill>
                  <a:schemeClr val="bg1"/>
                </a:solidFill>
                <a:effectLst>
                  <a:outerShdw blurRad="38100" dist="38100" dir="2700000" algn="tl">
                    <a:srgbClr val="000000">
                      <a:alpha val="43137"/>
                    </a:srgbClr>
                  </a:outerShdw>
                </a:effectLst>
              </a:rPr>
              <a:t>Exclude from outbreak area </a:t>
            </a:r>
          </a:p>
        </p:txBody>
      </p:sp>
      <p:cxnSp>
        <p:nvCxnSpPr>
          <p:cNvPr id="88" name="Straight Arrow Connector 87">
            <a:extLst>
              <a:ext uri="{FF2B5EF4-FFF2-40B4-BE49-F238E27FC236}">
                <a16:creationId xmlns:a16="http://schemas.microsoft.com/office/drawing/2014/main" id="{FB27E67E-44B8-86F3-9E5A-39C1F8FDE587}"/>
              </a:ext>
            </a:extLst>
          </p:cNvPr>
          <p:cNvCxnSpPr>
            <a:cxnSpLocks/>
          </p:cNvCxnSpPr>
          <p:nvPr/>
        </p:nvCxnSpPr>
        <p:spPr>
          <a:xfrm flipV="1">
            <a:off x="9394607" y="3164198"/>
            <a:ext cx="563307" cy="6844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24" name="Picture 123">
            <a:extLst>
              <a:ext uri="{FF2B5EF4-FFF2-40B4-BE49-F238E27FC236}">
                <a16:creationId xmlns:a16="http://schemas.microsoft.com/office/drawing/2014/main" id="{20ED6BA7-7F2A-5BE9-D80E-E725E059FCDB}"/>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450099" y="2297499"/>
            <a:ext cx="246091" cy="401735"/>
          </a:xfrm>
          <a:prstGeom prst="rect">
            <a:avLst/>
          </a:prstGeom>
          <a:solidFill>
            <a:srgbClr val="FFEDA5"/>
          </a:solidFill>
        </p:spPr>
      </p:pic>
      <p:pic>
        <p:nvPicPr>
          <p:cNvPr id="125" name="Picture 124">
            <a:extLst>
              <a:ext uri="{FF2B5EF4-FFF2-40B4-BE49-F238E27FC236}">
                <a16:creationId xmlns:a16="http://schemas.microsoft.com/office/drawing/2014/main" id="{5B3E9AA2-BAF0-1FCA-5DCC-E4AAC4649F9A}"/>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425108" y="2746492"/>
            <a:ext cx="246091" cy="401735"/>
          </a:xfrm>
          <a:prstGeom prst="rect">
            <a:avLst/>
          </a:prstGeom>
          <a:solidFill>
            <a:srgbClr val="FFEDA5"/>
          </a:solidFill>
        </p:spPr>
      </p:pic>
      <p:pic>
        <p:nvPicPr>
          <p:cNvPr id="126" name="Picture 125">
            <a:extLst>
              <a:ext uri="{FF2B5EF4-FFF2-40B4-BE49-F238E27FC236}">
                <a16:creationId xmlns:a16="http://schemas.microsoft.com/office/drawing/2014/main" id="{B3CC7A6C-462C-AF13-1E2A-3A63F74E5F42}"/>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425108" y="3181408"/>
            <a:ext cx="246091" cy="401735"/>
          </a:xfrm>
          <a:prstGeom prst="rect">
            <a:avLst/>
          </a:prstGeom>
          <a:solidFill>
            <a:srgbClr val="FFEDA5"/>
          </a:solidFill>
        </p:spPr>
      </p:pic>
      <p:pic>
        <p:nvPicPr>
          <p:cNvPr id="127" name="Picture 126">
            <a:extLst>
              <a:ext uri="{FF2B5EF4-FFF2-40B4-BE49-F238E27FC236}">
                <a16:creationId xmlns:a16="http://schemas.microsoft.com/office/drawing/2014/main" id="{5AB67859-1108-E073-F9A8-6B95FF2D49E6}"/>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439051" y="3633341"/>
            <a:ext cx="246091" cy="401735"/>
          </a:xfrm>
          <a:prstGeom prst="rect">
            <a:avLst/>
          </a:prstGeom>
          <a:solidFill>
            <a:srgbClr val="FFEDA5"/>
          </a:solidFill>
        </p:spPr>
      </p:pic>
      <p:pic>
        <p:nvPicPr>
          <p:cNvPr id="128" name="Picture 127">
            <a:extLst>
              <a:ext uri="{FF2B5EF4-FFF2-40B4-BE49-F238E27FC236}">
                <a16:creationId xmlns:a16="http://schemas.microsoft.com/office/drawing/2014/main" id="{C8DBB428-EE51-C465-7CF2-605F1EC49F09}"/>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413264" y="4101438"/>
            <a:ext cx="246091" cy="401735"/>
          </a:xfrm>
          <a:prstGeom prst="rect">
            <a:avLst/>
          </a:prstGeom>
          <a:solidFill>
            <a:srgbClr val="FFEDA5"/>
          </a:solidFill>
        </p:spPr>
      </p:pic>
      <p:pic>
        <p:nvPicPr>
          <p:cNvPr id="130" name="Picture 129">
            <a:extLst>
              <a:ext uri="{FF2B5EF4-FFF2-40B4-BE49-F238E27FC236}">
                <a16:creationId xmlns:a16="http://schemas.microsoft.com/office/drawing/2014/main" id="{48F21B48-94D8-C5CA-6A7F-62FE92BA8A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96966" y="2481178"/>
            <a:ext cx="438385" cy="457456"/>
          </a:xfrm>
          <a:prstGeom prst="rect">
            <a:avLst/>
          </a:prstGeom>
          <a:solidFill>
            <a:srgbClr val="2275B7"/>
          </a:solidFill>
        </p:spPr>
      </p:pic>
      <p:sp>
        <p:nvSpPr>
          <p:cNvPr id="132" name="Rectangle: Rounded Corners 131">
            <a:extLst>
              <a:ext uri="{FF2B5EF4-FFF2-40B4-BE49-F238E27FC236}">
                <a16:creationId xmlns:a16="http://schemas.microsoft.com/office/drawing/2014/main" id="{224F78EF-1340-DC7F-85C5-B4C4E8E2329A}"/>
              </a:ext>
            </a:extLst>
          </p:cNvPr>
          <p:cNvSpPr/>
          <p:nvPr/>
        </p:nvSpPr>
        <p:spPr>
          <a:xfrm>
            <a:off x="4791067" y="5359674"/>
            <a:ext cx="7274832" cy="1393293"/>
          </a:xfrm>
          <a:prstGeom prst="roundRect">
            <a:avLst/>
          </a:prstGeom>
          <a:solidFill>
            <a:schemeClr val="accent1">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33" name="TextBox 132">
            <a:extLst>
              <a:ext uri="{FF2B5EF4-FFF2-40B4-BE49-F238E27FC236}">
                <a16:creationId xmlns:a16="http://schemas.microsoft.com/office/drawing/2014/main" id="{CBD581BD-77DF-BCDD-34A5-74EE3816BA32}"/>
              </a:ext>
            </a:extLst>
          </p:cNvPr>
          <p:cNvSpPr txBox="1"/>
          <p:nvPr/>
        </p:nvSpPr>
        <p:spPr>
          <a:xfrm>
            <a:off x="5068329" y="5203250"/>
            <a:ext cx="7422262" cy="646331"/>
          </a:xfrm>
          <a:prstGeom prst="rect">
            <a:avLst/>
          </a:prstGeom>
          <a:noFill/>
        </p:spPr>
        <p:txBody>
          <a:bodyPr wrap="square">
            <a:spAutoFit/>
          </a:bodyPr>
          <a:lstStyle/>
          <a:p>
            <a:endParaRPr kumimoji="0" lang="en-US" sz="12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endParaRPr>
          </a:p>
          <a:p>
            <a:r>
              <a:rPr kumimoji="0" lang="en-US" sz="12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ABBREVIATIONS: I = Immune; S = Susceptible;  IG = Immunoglobulin;</a:t>
            </a:r>
            <a:r>
              <a:rPr lang="en-US" sz="1200" b="1" dirty="0">
                <a:solidFill>
                  <a:srgbClr val="4472C4"/>
                </a:solidFill>
                <a:latin typeface="Calibri" panose="020F0502020204030204" pitchFamily="34" charset="0"/>
                <a:cs typeface="Calibri" panose="020F0502020204030204" pitchFamily="34" charset="0"/>
              </a:rPr>
              <a:t> </a:t>
            </a:r>
            <a:r>
              <a:rPr kumimoji="0" lang="en-US" sz="12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PEP = Post-exposure prophylaxis</a:t>
            </a:r>
            <a:endParaRPr kumimoji="0" lang="en-US"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endParaRPr>
          </a:p>
          <a:p>
            <a:endParaRPr lang="en-US" sz="1200" b="1" dirty="0">
              <a:solidFill>
                <a:srgbClr val="4472C4"/>
              </a:solidFill>
            </a:endParaRPr>
          </a:p>
        </p:txBody>
      </p:sp>
      <p:sp>
        <p:nvSpPr>
          <p:cNvPr id="135" name="TextBox 134">
            <a:extLst>
              <a:ext uri="{FF2B5EF4-FFF2-40B4-BE49-F238E27FC236}">
                <a16:creationId xmlns:a16="http://schemas.microsoft.com/office/drawing/2014/main" id="{9F5D0620-1BB2-3762-FB33-82C3F9CC24C6}"/>
              </a:ext>
            </a:extLst>
          </p:cNvPr>
          <p:cNvSpPr txBox="1"/>
          <p:nvPr/>
        </p:nvSpPr>
        <p:spPr>
          <a:xfrm>
            <a:off x="4879990" y="5612799"/>
            <a:ext cx="7167849"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Measles virus transmission and measles disease burden can be mitigated through </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vaccination of susceptible persons</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administration of </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post-exposure prophylaxis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(vaccine and immunoglobulin), and</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social distancing</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techniques (isolation, quarantine, and exclusion). In elimination settings, where general population immunity is high, outbreak response is prioritized in areas with a high risk of transmission or among persons at risk of severe disease.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lang="en-US" sz="1000" b="1" dirty="0">
                <a:solidFill>
                  <a:srgbClr val="000000"/>
                </a:solidFill>
                <a:latin typeface="Calibri" panose="020F0502020204030204" pitchFamily="34" charset="0"/>
              </a:rPr>
              <a:t>S</a:t>
            </a:r>
            <a:r>
              <a:rPr lang="en-US" sz="1000" b="1" i="0" u="none" strike="noStrike" dirty="0">
                <a:solidFill>
                  <a:srgbClr val="000000"/>
                </a:solidFill>
                <a:effectLst/>
                <a:latin typeface="Calibri" panose="020F0502020204030204" pitchFamily="34" charset="0"/>
              </a:rPr>
              <a:t>OURCE</a:t>
            </a:r>
            <a:r>
              <a:rPr lang="en-US" sz="1000" b="1" dirty="0">
                <a:solidFill>
                  <a:srgbClr val="000000"/>
                </a:solidFill>
                <a:latin typeface="Calibri" panose="020F0502020204030204" pitchFamily="34" charset="0"/>
              </a:rPr>
              <a:t>S</a:t>
            </a:r>
            <a:r>
              <a:rPr lang="en-US" sz="1000" i="0" u="none" strike="noStrike" dirty="0">
                <a:solidFill>
                  <a:srgbClr val="0070C0"/>
                </a:solidFill>
                <a:effectLst/>
                <a:latin typeface="Calibri" panose="020F0502020204030204" pitchFamily="34" charset="0"/>
              </a:rPr>
              <a:t>: </a:t>
            </a:r>
            <a:r>
              <a:rPr lang="en-US" sz="1000" i="0" u="sng" strike="noStrike" dirty="0">
                <a:solidFill>
                  <a:srgbClr val="0070C0"/>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Public Health Response During Measles Outbreaks</a:t>
            </a:r>
            <a:endParaRPr kumimoji="0" lang="en-US" sz="100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36" name="Rectangle: Rounded Corners 135">
            <a:extLst>
              <a:ext uri="{FF2B5EF4-FFF2-40B4-BE49-F238E27FC236}">
                <a16:creationId xmlns:a16="http://schemas.microsoft.com/office/drawing/2014/main" id="{29A2B8EC-A782-950B-6350-08AB8984FA5D}"/>
              </a:ext>
            </a:extLst>
          </p:cNvPr>
          <p:cNvSpPr/>
          <p:nvPr/>
        </p:nvSpPr>
        <p:spPr>
          <a:xfrm>
            <a:off x="100585" y="81635"/>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PRIORITY OF NEEDS</a:t>
            </a:r>
          </a:p>
        </p:txBody>
      </p:sp>
      <p:sp>
        <p:nvSpPr>
          <p:cNvPr id="141" name="TextBox 140">
            <a:extLst>
              <a:ext uri="{FF2B5EF4-FFF2-40B4-BE49-F238E27FC236}">
                <a16:creationId xmlns:a16="http://schemas.microsoft.com/office/drawing/2014/main" id="{89175F8E-557E-CED3-D028-4756FC03A7FF}"/>
              </a:ext>
            </a:extLst>
          </p:cNvPr>
          <p:cNvSpPr txBox="1"/>
          <p:nvPr/>
        </p:nvSpPr>
        <p:spPr>
          <a:xfrm>
            <a:off x="4791067" y="1926225"/>
            <a:ext cx="992866" cy="261610"/>
          </a:xfrm>
          <a:prstGeom prst="rect">
            <a:avLst/>
          </a:prstGeom>
          <a:noFill/>
        </p:spPr>
        <p:txBody>
          <a:bodyPr wrap="square" rtlCol="0">
            <a:spAutoFit/>
          </a:bodyPr>
          <a:lstStyle/>
          <a:p>
            <a:pPr algn="ctr"/>
            <a:r>
              <a:rPr lang="en-US" sz="1100" b="1" dirty="0"/>
              <a:t>Unexposed</a:t>
            </a:r>
          </a:p>
        </p:txBody>
      </p:sp>
      <p:pic>
        <p:nvPicPr>
          <p:cNvPr id="142" name="Picture 141">
            <a:extLst>
              <a:ext uri="{FF2B5EF4-FFF2-40B4-BE49-F238E27FC236}">
                <a16:creationId xmlns:a16="http://schemas.microsoft.com/office/drawing/2014/main" id="{1014BEC6-B8ED-7976-FD31-7628C98B8CEE}"/>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68554" y="2212253"/>
            <a:ext cx="246091" cy="401735"/>
          </a:xfrm>
          <a:prstGeom prst="rect">
            <a:avLst/>
          </a:prstGeom>
          <a:solidFill>
            <a:srgbClr val="FFEDA5"/>
          </a:solidFill>
        </p:spPr>
      </p:pic>
      <p:pic>
        <p:nvPicPr>
          <p:cNvPr id="143" name="Picture 142">
            <a:extLst>
              <a:ext uri="{FF2B5EF4-FFF2-40B4-BE49-F238E27FC236}">
                <a16:creationId xmlns:a16="http://schemas.microsoft.com/office/drawing/2014/main" id="{9610F545-623E-3133-B5CC-4D1696C3308F}"/>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68554" y="2712610"/>
            <a:ext cx="246091" cy="401735"/>
          </a:xfrm>
          <a:prstGeom prst="rect">
            <a:avLst/>
          </a:prstGeom>
          <a:solidFill>
            <a:srgbClr val="FFEDA5"/>
          </a:solidFill>
        </p:spPr>
      </p:pic>
      <p:pic>
        <p:nvPicPr>
          <p:cNvPr id="144" name="Picture 143">
            <a:extLst>
              <a:ext uri="{FF2B5EF4-FFF2-40B4-BE49-F238E27FC236}">
                <a16:creationId xmlns:a16="http://schemas.microsoft.com/office/drawing/2014/main" id="{3EE2D5F6-DD8B-FB6D-6A58-BE73AD33A255}"/>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60598" y="3191948"/>
            <a:ext cx="246091" cy="401735"/>
          </a:xfrm>
          <a:prstGeom prst="rect">
            <a:avLst/>
          </a:prstGeom>
          <a:solidFill>
            <a:srgbClr val="FFEDA5"/>
          </a:solidFill>
        </p:spPr>
      </p:pic>
      <p:pic>
        <p:nvPicPr>
          <p:cNvPr id="145" name="Picture 144">
            <a:extLst>
              <a:ext uri="{FF2B5EF4-FFF2-40B4-BE49-F238E27FC236}">
                <a16:creationId xmlns:a16="http://schemas.microsoft.com/office/drawing/2014/main" id="{07F8980C-4847-CDA7-D65F-8B31152114D2}"/>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68554" y="3682385"/>
            <a:ext cx="246091" cy="401735"/>
          </a:xfrm>
          <a:prstGeom prst="rect">
            <a:avLst/>
          </a:prstGeom>
          <a:solidFill>
            <a:srgbClr val="FFEDA5"/>
          </a:solidFill>
        </p:spPr>
      </p:pic>
      <p:pic>
        <p:nvPicPr>
          <p:cNvPr id="146" name="Picture 145">
            <a:extLst>
              <a:ext uri="{FF2B5EF4-FFF2-40B4-BE49-F238E27FC236}">
                <a16:creationId xmlns:a16="http://schemas.microsoft.com/office/drawing/2014/main" id="{861FB469-C763-D74D-A193-2DC59A6510AC}"/>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60633" y="4112886"/>
            <a:ext cx="246091" cy="401735"/>
          </a:xfrm>
          <a:prstGeom prst="rect">
            <a:avLst/>
          </a:prstGeom>
          <a:solidFill>
            <a:srgbClr val="FFEDA5"/>
          </a:solidFill>
        </p:spPr>
      </p:pic>
      <p:sp>
        <p:nvSpPr>
          <p:cNvPr id="149" name="TextBox 148">
            <a:extLst>
              <a:ext uri="{FF2B5EF4-FFF2-40B4-BE49-F238E27FC236}">
                <a16:creationId xmlns:a16="http://schemas.microsoft.com/office/drawing/2014/main" id="{BCF82551-5018-0441-8D21-0DC63356205F}"/>
              </a:ext>
            </a:extLst>
          </p:cNvPr>
          <p:cNvSpPr txBox="1"/>
          <p:nvPr/>
        </p:nvSpPr>
        <p:spPr>
          <a:xfrm>
            <a:off x="29608" y="880654"/>
            <a:ext cx="4617981" cy="5955476"/>
          </a:xfrm>
          <a:prstGeom prst="rect">
            <a:avLst/>
          </a:prstGeom>
          <a:noFill/>
        </p:spPr>
        <p:txBody>
          <a:bodyPr wrap="square">
            <a:spAutoFit/>
          </a:bodyPr>
          <a:lstStyle/>
          <a:p>
            <a:r>
              <a:rPr lang="en-US" sz="1050" b="1" dirty="0">
                <a:solidFill>
                  <a:srgbClr val="0070C0"/>
                </a:solidFill>
              </a:rPr>
              <a:t>CONTAINMENT &amp; CASE MANAGEMENT</a:t>
            </a:r>
          </a:p>
          <a:p>
            <a:pPr marL="171450" indent="-171450">
              <a:buFontTx/>
              <a:buChar char="-"/>
            </a:pPr>
            <a:r>
              <a:rPr lang="en-US" sz="1050" b="1" dirty="0"/>
              <a:t>Identification &amp; Isolation:</a:t>
            </a:r>
            <a:r>
              <a:rPr lang="en-US" sz="1050" dirty="0"/>
              <a:t> Isolate confirmed and suspected measles cases in hospitals (airborne precaution rooms) and at home.</a:t>
            </a:r>
          </a:p>
          <a:p>
            <a:pPr marL="171450" indent="-171450">
              <a:buFontTx/>
              <a:buChar char="-"/>
            </a:pPr>
            <a:r>
              <a:rPr lang="en-US" sz="1050" b="1" dirty="0"/>
              <a:t>Quarantine &amp; Contact Tracing: </a:t>
            </a:r>
            <a:r>
              <a:rPr lang="en-US" sz="1050" dirty="0"/>
              <a:t>Identify exposed individuals and advise quarantine for those at risk.</a:t>
            </a:r>
          </a:p>
          <a:p>
            <a:pPr marL="171450" indent="-171450">
              <a:buFontTx/>
              <a:buChar char="-"/>
            </a:pPr>
            <a:r>
              <a:rPr lang="en-US" sz="1050" b="1" dirty="0"/>
              <a:t>Hospital Support: </a:t>
            </a:r>
            <a:r>
              <a:rPr lang="en-US" sz="1050" dirty="0"/>
              <a:t>Ensure adequate beds, staff, and supplies to manage cases. Strict isolation measures to prevent nosocomial transmission. </a:t>
            </a:r>
          </a:p>
          <a:p>
            <a:pPr marL="742950" lvl="1" indent="-285750">
              <a:buFont typeface="Calibri" panose="020F0502020204030204" pitchFamily="34" charset="0"/>
              <a:buChar char="‒"/>
            </a:pPr>
            <a:endParaRPr lang="en-US" sz="800" dirty="0"/>
          </a:p>
          <a:p>
            <a:r>
              <a:rPr lang="en-US" sz="1050" b="1" dirty="0">
                <a:solidFill>
                  <a:srgbClr val="0070C0"/>
                </a:solidFill>
              </a:rPr>
              <a:t>HEALTHCARE SYSTEM SUPPORT</a:t>
            </a:r>
          </a:p>
          <a:p>
            <a:pPr marL="171450" indent="-171450">
              <a:buFontTx/>
              <a:buChar char="-"/>
            </a:pPr>
            <a:r>
              <a:rPr lang="en-US" sz="1050" b="1" dirty="0"/>
              <a:t>PPE: </a:t>
            </a:r>
            <a:r>
              <a:rPr lang="en-US" sz="1050" dirty="0"/>
              <a:t>Ensure that PPE is available for doctors and hospital staff who may be examining and caring for infected individuals.</a:t>
            </a:r>
          </a:p>
          <a:p>
            <a:pPr marL="171450" indent="-171450">
              <a:buFontTx/>
              <a:buChar char="-"/>
            </a:pPr>
            <a:r>
              <a:rPr lang="en-US" sz="1050" b="1" dirty="0"/>
              <a:t>Medical Supplies: </a:t>
            </a:r>
            <a:r>
              <a:rPr lang="en-US" sz="1050" dirty="0"/>
              <a:t>Ensure hospitals and clinics have adequate stock of measles-related treatments, IV fluids, and ventilators.</a:t>
            </a:r>
          </a:p>
          <a:p>
            <a:pPr marL="171450" indent="-171450">
              <a:buFontTx/>
              <a:buChar char="-"/>
            </a:pPr>
            <a:r>
              <a:rPr lang="en-US" sz="1050" b="1" dirty="0"/>
              <a:t>Healthcare Worker Support: </a:t>
            </a:r>
            <a:r>
              <a:rPr lang="en-US" sz="1050" dirty="0"/>
              <a:t>Deploy additional staff where hospitals are overwhelmed.</a:t>
            </a:r>
          </a:p>
          <a:p>
            <a:pPr marL="171450" indent="-171450">
              <a:buFontTx/>
              <a:buChar char="-"/>
            </a:pPr>
            <a:r>
              <a:rPr lang="en-US" sz="1050" b="1" dirty="0"/>
              <a:t>Surge Capacity Planning: </a:t>
            </a:r>
            <a:r>
              <a:rPr lang="en-US" sz="1050" dirty="0"/>
              <a:t>Prepare for an increase in hospital admissions and outpatient cases.</a:t>
            </a:r>
          </a:p>
          <a:p>
            <a:pPr marL="742950" lvl="1" indent="-285750">
              <a:buFont typeface="Calibri" panose="020F0502020204030204" pitchFamily="34" charset="0"/>
              <a:buChar char="‒"/>
            </a:pPr>
            <a:endParaRPr lang="en-US" sz="800" dirty="0"/>
          </a:p>
          <a:p>
            <a:r>
              <a:rPr lang="en-US" sz="1050" b="1" dirty="0">
                <a:solidFill>
                  <a:srgbClr val="0070C0"/>
                </a:solidFill>
              </a:rPr>
              <a:t>SURVEILLANCE &amp; DATA MONITORING</a:t>
            </a:r>
          </a:p>
          <a:p>
            <a:pPr marL="171450" indent="-171450">
              <a:buFontTx/>
              <a:buChar char="-"/>
            </a:pPr>
            <a:r>
              <a:rPr lang="en-US" sz="1050" b="1" dirty="0"/>
              <a:t>Real-Time Case Tracking: </a:t>
            </a:r>
            <a:r>
              <a:rPr lang="en-US" sz="1050" dirty="0"/>
              <a:t>Strengthen surveillance systems to monitor new cases.</a:t>
            </a:r>
          </a:p>
          <a:p>
            <a:pPr marL="171450" indent="-171450">
              <a:buFontTx/>
              <a:buChar char="-"/>
            </a:pPr>
            <a:r>
              <a:rPr lang="en-US" sz="1050" b="1" dirty="0"/>
              <a:t>Testing &amp; Lab Support: </a:t>
            </a:r>
            <a:r>
              <a:rPr lang="en-US" sz="1050" dirty="0"/>
              <a:t>Expand laboratory capacity to quickly confirm cases and identify outbreak trends.</a:t>
            </a:r>
          </a:p>
          <a:p>
            <a:pPr marL="742950" lvl="1" indent="-285750">
              <a:buFont typeface="Calibri" panose="020F0502020204030204" pitchFamily="34" charset="0"/>
              <a:buChar char="‒"/>
            </a:pPr>
            <a:endParaRPr lang="en-US" sz="800" dirty="0"/>
          </a:p>
          <a:p>
            <a:r>
              <a:rPr lang="en-US" sz="1050" b="1" dirty="0">
                <a:solidFill>
                  <a:srgbClr val="0070C0"/>
                </a:solidFill>
              </a:rPr>
              <a:t>VACCINATION CAMPAIGN &amp; PUBLIC HEALTH MESSAGING</a:t>
            </a:r>
          </a:p>
          <a:p>
            <a:pPr marL="171450" indent="-171450">
              <a:buFontTx/>
              <a:buChar char="-"/>
            </a:pPr>
            <a:r>
              <a:rPr lang="en-US" sz="1050" b="1" dirty="0"/>
              <a:t>Emergency Vaccination Drive: </a:t>
            </a:r>
            <a:r>
              <a:rPr lang="en-US" sz="1050" dirty="0"/>
              <a:t>Immediate measles-mumps-rubella vaccinations, targeting unvaccinated children and high-risk groups.</a:t>
            </a:r>
          </a:p>
          <a:p>
            <a:pPr marL="171450" indent="-171450">
              <a:buFontTx/>
              <a:buChar char="-"/>
            </a:pPr>
            <a:r>
              <a:rPr lang="en-US" sz="1050" b="1" dirty="0"/>
              <a:t>Community Outreach: </a:t>
            </a:r>
            <a:r>
              <a:rPr lang="en-US" sz="1050" dirty="0"/>
              <a:t>Public education on vaccination to combat misinformation and vaccine hesitancy.</a:t>
            </a:r>
          </a:p>
          <a:p>
            <a:pPr marL="171450" indent="-171450">
              <a:buFontTx/>
              <a:buChar char="-"/>
            </a:pPr>
            <a:r>
              <a:rPr lang="en-US" sz="1050" b="1" dirty="0"/>
              <a:t>Mobile Vaccination Clinics: </a:t>
            </a:r>
            <a:r>
              <a:rPr lang="en-US" sz="1050" dirty="0"/>
              <a:t>Deploy clinics in low-coverage areas, schools, and workplaces.</a:t>
            </a:r>
          </a:p>
          <a:p>
            <a:pPr marL="171450" indent="-171450">
              <a:buFontTx/>
              <a:buChar char="-"/>
            </a:pPr>
            <a:r>
              <a:rPr lang="en-US" sz="1050" b="1" dirty="0"/>
              <a:t>Additional Vaccine Doses: </a:t>
            </a:r>
            <a:r>
              <a:rPr lang="en-US" sz="1050" dirty="0"/>
              <a:t>Either MMR II or PRIORIX for prophylactic use.</a:t>
            </a:r>
          </a:p>
          <a:p>
            <a:pPr marL="171450" indent="-171450">
              <a:buFontTx/>
              <a:buChar char="-"/>
            </a:pPr>
            <a:r>
              <a:rPr lang="en-US" sz="1050" b="1" dirty="0"/>
              <a:t>Post-exposure Prophylaxis: Human immunoglobulin (IG) </a:t>
            </a:r>
            <a:r>
              <a:rPr lang="en-US" sz="1050" dirty="0"/>
              <a:t>given within 6 days of exposure to measles in susceptible individuals.</a:t>
            </a:r>
          </a:p>
          <a:p>
            <a:pPr marL="171450" indent="-171450">
              <a:buFontTx/>
              <a:buChar char="-"/>
            </a:pPr>
            <a:r>
              <a:rPr lang="en-US" sz="1050" b="1" dirty="0"/>
              <a:t>Vitamin A Supplementation: </a:t>
            </a:r>
            <a:r>
              <a:rPr lang="en-US" sz="1050" dirty="0"/>
              <a:t>The American Academy of Pediatrics recommends high doses of Vitamin A to all children with severe measles to reduce risk of death and complications.</a:t>
            </a:r>
            <a:endParaRPr lang="en-US" sz="1050" b="1" dirty="0"/>
          </a:p>
        </p:txBody>
      </p:sp>
      <p:sp>
        <p:nvSpPr>
          <p:cNvPr id="87" name="TextBox 86">
            <a:extLst>
              <a:ext uri="{FF2B5EF4-FFF2-40B4-BE49-F238E27FC236}">
                <a16:creationId xmlns:a16="http://schemas.microsoft.com/office/drawing/2014/main" id="{5686B6BE-3F60-AB30-806B-3C637439A4BB}"/>
              </a:ext>
            </a:extLst>
          </p:cNvPr>
          <p:cNvSpPr txBox="1"/>
          <p:nvPr/>
        </p:nvSpPr>
        <p:spPr>
          <a:xfrm>
            <a:off x="8494007" y="4036755"/>
            <a:ext cx="897744" cy="553998"/>
          </a:xfrm>
          <a:prstGeom prst="rect">
            <a:avLst/>
          </a:prstGeom>
          <a:noFill/>
        </p:spPr>
        <p:txBody>
          <a:bodyPr wrap="square" rtlCol="0">
            <a:spAutoFit/>
          </a:bodyPr>
          <a:lstStyle/>
          <a:p>
            <a:pPr algn="ctr"/>
            <a:r>
              <a:rPr lang="en-US" sz="1000" b="1" dirty="0"/>
              <a:t>Quarantine</a:t>
            </a:r>
          </a:p>
          <a:p>
            <a:pPr algn="ctr"/>
            <a:r>
              <a:rPr lang="en-US" sz="1000" b="1" dirty="0"/>
              <a:t>(If outside PEP window)</a:t>
            </a:r>
          </a:p>
        </p:txBody>
      </p:sp>
      <p:cxnSp>
        <p:nvCxnSpPr>
          <p:cNvPr id="4" name="Straight Connector 3">
            <a:extLst>
              <a:ext uri="{FF2B5EF4-FFF2-40B4-BE49-F238E27FC236}">
                <a16:creationId xmlns:a16="http://schemas.microsoft.com/office/drawing/2014/main" id="{D2024DDF-9E1B-BA9C-44EE-F5BEECA29E2A}"/>
              </a:ext>
            </a:extLst>
          </p:cNvPr>
          <p:cNvCxnSpPr>
            <a:cxnSpLocks/>
          </p:cNvCxnSpPr>
          <p:nvPr/>
        </p:nvCxnSpPr>
        <p:spPr>
          <a:xfrm>
            <a:off x="4648200" y="925219"/>
            <a:ext cx="0" cy="578038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935BB6-B60A-B764-8689-073ADF8D4B15}"/>
              </a:ext>
            </a:extLst>
          </p:cNvPr>
          <p:cNvPicPr>
            <a:picLocks noChangeAspect="1"/>
          </p:cNvPicPr>
          <p:nvPr/>
        </p:nvPicPr>
        <p:blipFill>
          <a:blip r:embed="rId2"/>
          <a:stretch>
            <a:fillRect/>
          </a:stretch>
        </p:blipFill>
        <p:spPr>
          <a:xfrm>
            <a:off x="229071" y="2211029"/>
            <a:ext cx="5640792" cy="3583928"/>
          </a:xfrm>
          <a:prstGeom prst="rect">
            <a:avLst/>
          </a:prstGeom>
        </p:spPr>
      </p:pic>
      <p:sp>
        <p:nvSpPr>
          <p:cNvPr id="12" name="Rectangle 11">
            <a:extLst>
              <a:ext uri="{FF2B5EF4-FFF2-40B4-BE49-F238E27FC236}">
                <a16:creationId xmlns:a16="http://schemas.microsoft.com/office/drawing/2014/main" id="{B65581DA-2649-2FAC-B876-D0FF61B3C4BD}"/>
              </a:ext>
            </a:extLst>
          </p:cNvPr>
          <p:cNvSpPr/>
          <p:nvPr/>
        </p:nvSpPr>
        <p:spPr>
          <a:xfrm>
            <a:off x="4825947" y="944355"/>
            <a:ext cx="1043916" cy="489306"/>
          </a:xfrm>
          <a:prstGeom prst="rect">
            <a:avLst/>
          </a:pr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189* </a:t>
            </a:r>
            <a:endParaRPr lang="en-US" b="1" dirty="0"/>
          </a:p>
        </p:txBody>
      </p:sp>
      <p:sp>
        <p:nvSpPr>
          <p:cNvPr id="5" name="TextBox 4">
            <a:extLst>
              <a:ext uri="{FF2B5EF4-FFF2-40B4-BE49-F238E27FC236}">
                <a16:creationId xmlns:a16="http://schemas.microsoft.com/office/drawing/2014/main" id="{9AC9FC6E-B0EC-07FA-F312-15428EA1A53E}"/>
              </a:ext>
            </a:extLst>
          </p:cNvPr>
          <p:cNvSpPr txBox="1"/>
          <p:nvPr/>
        </p:nvSpPr>
        <p:spPr>
          <a:xfrm>
            <a:off x="141593" y="1574244"/>
            <a:ext cx="6021979" cy="461665"/>
          </a:xfrm>
          <a:prstGeom prst="rect">
            <a:avLst/>
          </a:prstGeom>
          <a:noFill/>
          <a:ln>
            <a:noFill/>
          </a:ln>
        </p:spPr>
        <p:txBody>
          <a:bodyPr wrap="square" rtlCol="0">
            <a:spAutoFit/>
          </a:bodyPr>
          <a:lstStyle/>
          <a:p>
            <a:pPr algn="ctr"/>
            <a:r>
              <a:rPr lang="en-US" sz="1200" b="1" i="1" dirty="0">
                <a:solidFill>
                  <a:schemeClr val="tx2"/>
                </a:solidFill>
              </a:rPr>
              <a:t>* NOTE: The information on this page has been gathered by reviewing data from several health departments and news media sources.</a:t>
            </a:r>
          </a:p>
        </p:txBody>
      </p:sp>
      <p:graphicFrame>
        <p:nvGraphicFramePr>
          <p:cNvPr id="14" name="Table 13">
            <a:extLst>
              <a:ext uri="{FF2B5EF4-FFF2-40B4-BE49-F238E27FC236}">
                <a16:creationId xmlns:a16="http://schemas.microsoft.com/office/drawing/2014/main" id="{A70397FF-F612-6F9E-FAB3-B5B0E3C2C2CB}"/>
              </a:ext>
            </a:extLst>
          </p:cNvPr>
          <p:cNvGraphicFramePr>
            <a:graphicFrameLocks noGrp="1"/>
          </p:cNvGraphicFramePr>
          <p:nvPr>
            <p:extLst>
              <p:ext uri="{D42A27DB-BD31-4B8C-83A1-F6EECF244321}">
                <p14:modId xmlns:p14="http://schemas.microsoft.com/office/powerpoint/2010/main" val="1093147889"/>
              </p:ext>
            </p:extLst>
          </p:nvPr>
        </p:nvGraphicFramePr>
        <p:xfrm>
          <a:off x="6509986" y="1027160"/>
          <a:ext cx="2815376" cy="3666157"/>
        </p:xfrm>
        <a:graphic>
          <a:graphicData uri="http://schemas.openxmlformats.org/drawingml/2006/table">
            <a:tbl>
              <a:tblPr firstRow="1" bandRow="1">
                <a:tableStyleId>{5C22544A-7EE6-4342-B048-85BDC9FD1C3A}</a:tableStyleId>
              </a:tblPr>
              <a:tblGrid>
                <a:gridCol w="1605575">
                  <a:extLst>
                    <a:ext uri="{9D8B030D-6E8A-4147-A177-3AD203B41FA5}">
                      <a16:colId xmlns:a16="http://schemas.microsoft.com/office/drawing/2014/main" val="2227881264"/>
                    </a:ext>
                  </a:extLst>
                </a:gridCol>
                <a:gridCol w="1209801">
                  <a:extLst>
                    <a:ext uri="{9D8B030D-6E8A-4147-A177-3AD203B41FA5}">
                      <a16:colId xmlns:a16="http://schemas.microsoft.com/office/drawing/2014/main" val="2720830487"/>
                    </a:ext>
                  </a:extLst>
                </a:gridCol>
              </a:tblGrid>
              <a:tr h="292933">
                <a:tc>
                  <a:txBody>
                    <a:bodyPr/>
                    <a:lstStyle/>
                    <a:p>
                      <a:pPr algn="ctr"/>
                      <a:r>
                        <a:rPr lang="en-US" sz="1100" dirty="0"/>
                        <a:t>STATE</a:t>
                      </a:r>
                    </a:p>
                  </a:txBody>
                  <a:tcPr anchor="ctr"/>
                </a:tc>
                <a:tc>
                  <a:txBody>
                    <a:bodyPr/>
                    <a:lstStyle/>
                    <a:p>
                      <a:pPr algn="ctr"/>
                      <a:r>
                        <a:rPr lang="en-US" sz="1100" dirty="0"/>
                        <a:t>CASES  </a:t>
                      </a:r>
                    </a:p>
                  </a:txBody>
                  <a:tcPr anchor="ctr"/>
                </a:tc>
                <a:extLst>
                  <a:ext uri="{0D108BD9-81ED-4DB2-BD59-A6C34878D82A}">
                    <a16:rowId xmlns:a16="http://schemas.microsoft.com/office/drawing/2014/main" val="882548771"/>
                  </a:ext>
                </a:extLst>
              </a:tr>
              <a:tr h="209238">
                <a:tc>
                  <a:txBody>
                    <a:bodyPr/>
                    <a:lstStyle/>
                    <a:p>
                      <a:pPr algn="ctr"/>
                      <a:r>
                        <a:rPr lang="en-US" sz="1200" b="1" dirty="0">
                          <a:solidFill>
                            <a:schemeClr val="accent1"/>
                          </a:solidFill>
                          <a:latin typeface="+mn-lt"/>
                          <a:hlinkClick r:id="rId3">
                            <a:extLst>
                              <a:ext uri="{A12FA001-AC4F-418D-AE19-62706E023703}">
                                <ahyp:hlinkClr xmlns:ahyp="http://schemas.microsoft.com/office/drawing/2018/hyperlinkcolor" val="tx"/>
                              </a:ext>
                            </a:extLst>
                          </a:hlinkClick>
                        </a:rPr>
                        <a:t>ALASKA</a:t>
                      </a:r>
                      <a:endParaRPr lang="en-US" sz="1200" b="1" dirty="0">
                        <a:solidFill>
                          <a:schemeClr val="accent1"/>
                        </a:solidFill>
                        <a:latin typeface="+mn-lt"/>
                      </a:endParaRPr>
                    </a:p>
                  </a:txBody>
                  <a:tcPr/>
                </a:tc>
                <a:tc>
                  <a:txBody>
                    <a:bodyPr/>
                    <a:lstStyle/>
                    <a:p>
                      <a:pPr algn="ctr"/>
                      <a:r>
                        <a:rPr lang="en-US" sz="1200" dirty="0">
                          <a:latin typeface="+mn-lt"/>
                        </a:rPr>
                        <a:t>2</a:t>
                      </a:r>
                    </a:p>
                  </a:txBody>
                  <a:tcPr/>
                </a:tc>
                <a:extLst>
                  <a:ext uri="{0D108BD9-81ED-4DB2-BD59-A6C34878D82A}">
                    <a16:rowId xmlns:a16="http://schemas.microsoft.com/office/drawing/2014/main" val="3565268294"/>
                  </a:ext>
                </a:extLst>
              </a:tr>
              <a:tr h="209238">
                <a:tc>
                  <a:txBody>
                    <a:bodyPr/>
                    <a:lstStyle/>
                    <a:p>
                      <a:pPr algn="ctr"/>
                      <a:r>
                        <a:rPr lang="en-US" sz="1200" b="1" dirty="0">
                          <a:solidFill>
                            <a:schemeClr val="accent1"/>
                          </a:solidFill>
                          <a:latin typeface="+mn-lt"/>
                          <a:hlinkClick r:id="rId4"/>
                        </a:rPr>
                        <a:t>CALIFORNIA</a:t>
                      </a:r>
                      <a:endParaRPr lang="en-US" sz="1200" b="1" dirty="0">
                        <a:solidFill>
                          <a:schemeClr val="accent1"/>
                        </a:solidFill>
                        <a:latin typeface="+mn-lt"/>
                      </a:endParaRPr>
                    </a:p>
                  </a:txBody>
                  <a:tcPr/>
                </a:tc>
                <a:tc>
                  <a:txBody>
                    <a:bodyPr/>
                    <a:lstStyle/>
                    <a:p>
                      <a:pPr algn="ctr"/>
                      <a:r>
                        <a:rPr lang="en-US" sz="1200" dirty="0">
                          <a:latin typeface="+mn-lt"/>
                        </a:rPr>
                        <a:t>3</a:t>
                      </a:r>
                    </a:p>
                  </a:txBody>
                  <a:tcPr/>
                </a:tc>
                <a:extLst>
                  <a:ext uri="{0D108BD9-81ED-4DB2-BD59-A6C34878D82A}">
                    <a16:rowId xmlns:a16="http://schemas.microsoft.com/office/drawing/2014/main" val="534663267"/>
                  </a:ext>
                </a:extLst>
              </a:tr>
              <a:tr h="209238">
                <a:tc>
                  <a:txBody>
                    <a:bodyPr/>
                    <a:lstStyle/>
                    <a:p>
                      <a:pPr algn="ctr"/>
                      <a:r>
                        <a:rPr lang="en-US" sz="1200" b="1" dirty="0">
                          <a:solidFill>
                            <a:schemeClr val="accent1"/>
                          </a:solidFill>
                          <a:latin typeface="+mn-lt"/>
                          <a:hlinkClick r:id="rId5">
                            <a:extLst>
                              <a:ext uri="{A12FA001-AC4F-418D-AE19-62706E023703}">
                                <ahyp:hlinkClr xmlns:ahyp="http://schemas.microsoft.com/office/drawing/2018/hyperlinkcolor" val="tx"/>
                              </a:ext>
                            </a:extLst>
                          </a:hlinkClick>
                        </a:rPr>
                        <a:t>GEORGIA</a:t>
                      </a:r>
                      <a:endParaRPr lang="en-US" sz="1200" b="1" dirty="0">
                        <a:solidFill>
                          <a:schemeClr val="accent1"/>
                        </a:solidFill>
                        <a:latin typeface="+mn-lt"/>
                      </a:endParaRPr>
                    </a:p>
                  </a:txBody>
                  <a:tcPr/>
                </a:tc>
                <a:tc>
                  <a:txBody>
                    <a:bodyPr/>
                    <a:lstStyle/>
                    <a:p>
                      <a:pPr algn="ctr"/>
                      <a:r>
                        <a:rPr lang="en-US" sz="1200" dirty="0">
                          <a:latin typeface="+mn-lt"/>
                        </a:rPr>
                        <a:t>3</a:t>
                      </a:r>
                    </a:p>
                  </a:txBody>
                  <a:tcPr/>
                </a:tc>
                <a:extLst>
                  <a:ext uri="{0D108BD9-81ED-4DB2-BD59-A6C34878D82A}">
                    <a16:rowId xmlns:a16="http://schemas.microsoft.com/office/drawing/2014/main" val="2741487867"/>
                  </a:ext>
                </a:extLst>
              </a:tr>
              <a:tr h="209238">
                <a:tc>
                  <a:txBody>
                    <a:bodyPr/>
                    <a:lstStyle/>
                    <a:p>
                      <a:pPr algn="ctr"/>
                      <a:r>
                        <a:rPr lang="en-US" sz="1200" b="1" dirty="0">
                          <a:solidFill>
                            <a:schemeClr val="accent1"/>
                          </a:solidFill>
                          <a:latin typeface="+mn-lt"/>
                          <a:hlinkClick r:id="rId6"/>
                        </a:rPr>
                        <a:t>KENTUCKY</a:t>
                      </a:r>
                      <a:endParaRPr lang="en-US" sz="1200" b="1" dirty="0">
                        <a:solidFill>
                          <a:schemeClr val="accent1"/>
                        </a:solidFill>
                        <a:latin typeface="+mn-lt"/>
                      </a:endParaRPr>
                    </a:p>
                  </a:txBody>
                  <a:tcPr/>
                </a:tc>
                <a:tc>
                  <a:txBody>
                    <a:bodyPr/>
                    <a:lstStyle/>
                    <a:p>
                      <a:pPr algn="ctr"/>
                      <a:r>
                        <a:rPr lang="en-US" sz="1200" dirty="0">
                          <a:latin typeface="+mn-lt"/>
                        </a:rPr>
                        <a:t>1</a:t>
                      </a:r>
                    </a:p>
                  </a:txBody>
                  <a:tcPr/>
                </a:tc>
                <a:extLst>
                  <a:ext uri="{0D108BD9-81ED-4DB2-BD59-A6C34878D82A}">
                    <a16:rowId xmlns:a16="http://schemas.microsoft.com/office/drawing/2014/main" val="3406859451"/>
                  </a:ext>
                </a:extLst>
              </a:tr>
              <a:tr h="355704">
                <a:tc>
                  <a:txBody>
                    <a:bodyPr/>
                    <a:lstStyle/>
                    <a:p>
                      <a:pPr algn="ctr"/>
                      <a:r>
                        <a:rPr lang="en-US" sz="1200" b="1" dirty="0">
                          <a:solidFill>
                            <a:schemeClr val="accent1"/>
                          </a:solidFill>
                          <a:latin typeface="+mn-lt"/>
                          <a:hlinkClick r:id="rId7">
                            <a:extLst>
                              <a:ext uri="{A12FA001-AC4F-418D-AE19-62706E023703}">
                                <ahyp:hlinkClr xmlns:ahyp="http://schemas.microsoft.com/office/drawing/2018/hyperlinkcolor" val="tx"/>
                              </a:ext>
                            </a:extLst>
                          </a:hlinkClick>
                        </a:rPr>
                        <a:t>NEW MEXICO</a:t>
                      </a:r>
                      <a:endParaRPr lang="en-US" sz="1200" b="1" dirty="0">
                        <a:solidFill>
                          <a:schemeClr val="accent1"/>
                        </a:solidFill>
                        <a:latin typeface="+mn-lt"/>
                      </a:endParaRPr>
                    </a:p>
                  </a:txBody>
                  <a:tcPr/>
                </a:tc>
                <a:tc>
                  <a:txBody>
                    <a:bodyPr/>
                    <a:lstStyle/>
                    <a:p>
                      <a:pPr algn="ctr"/>
                      <a:r>
                        <a:rPr lang="en-US" sz="1200" dirty="0">
                          <a:latin typeface="+mn-lt"/>
                        </a:rPr>
                        <a:t>9</a:t>
                      </a:r>
                    </a:p>
                  </a:txBody>
                  <a:tcPr/>
                </a:tc>
                <a:extLst>
                  <a:ext uri="{0D108BD9-81ED-4DB2-BD59-A6C34878D82A}">
                    <a16:rowId xmlns:a16="http://schemas.microsoft.com/office/drawing/2014/main" val="631195176"/>
                  </a:ext>
                </a:extLst>
              </a:tr>
              <a:tr h="209238">
                <a:tc>
                  <a:txBody>
                    <a:bodyPr/>
                    <a:lstStyle/>
                    <a:p>
                      <a:pPr algn="ctr"/>
                      <a:r>
                        <a:rPr lang="en-US" sz="1200" b="1" dirty="0">
                          <a:solidFill>
                            <a:schemeClr val="accent1"/>
                          </a:solidFill>
                          <a:latin typeface="+mn-lt"/>
                          <a:hlinkClick r:id="rId8"/>
                        </a:rPr>
                        <a:t>NEW YORK CITY</a:t>
                      </a:r>
                      <a:endParaRPr lang="en-US" sz="1200" b="1" dirty="0">
                        <a:solidFill>
                          <a:schemeClr val="accent1"/>
                        </a:solidFill>
                        <a:latin typeface="+mn-lt"/>
                      </a:endParaRPr>
                    </a:p>
                  </a:txBody>
                  <a:tcPr/>
                </a:tc>
                <a:tc>
                  <a:txBody>
                    <a:bodyPr/>
                    <a:lstStyle/>
                    <a:p>
                      <a:pPr algn="ctr"/>
                      <a:r>
                        <a:rPr lang="en-US" sz="1200" dirty="0">
                          <a:latin typeface="+mn-lt"/>
                        </a:rPr>
                        <a:t>2</a:t>
                      </a:r>
                    </a:p>
                  </a:txBody>
                  <a:tcPr/>
                </a:tc>
                <a:extLst>
                  <a:ext uri="{0D108BD9-81ED-4DB2-BD59-A6C34878D82A}">
                    <a16:rowId xmlns:a16="http://schemas.microsoft.com/office/drawing/2014/main" val="195550001"/>
                  </a:ext>
                </a:extLst>
              </a:tr>
              <a:tr h="209238">
                <a:tc>
                  <a:txBody>
                    <a:bodyPr/>
                    <a:lstStyle/>
                    <a:p>
                      <a:pPr algn="ctr"/>
                      <a:r>
                        <a:rPr lang="en-US" sz="1200" b="1" dirty="0">
                          <a:solidFill>
                            <a:schemeClr val="accent1"/>
                          </a:solidFill>
                          <a:latin typeface="+mn-lt"/>
                          <a:hlinkClick r:id="rId9"/>
                        </a:rPr>
                        <a:t>NEW JERSEY</a:t>
                      </a:r>
                      <a:endParaRPr lang="en-US" sz="1200" b="1" dirty="0">
                        <a:solidFill>
                          <a:schemeClr val="accent1"/>
                        </a:solidFill>
                        <a:latin typeface="+mn-lt"/>
                      </a:endParaRPr>
                    </a:p>
                  </a:txBody>
                  <a:tcPr/>
                </a:tc>
                <a:tc>
                  <a:txBody>
                    <a:bodyPr/>
                    <a:lstStyle/>
                    <a:p>
                      <a:pPr algn="ctr"/>
                      <a:r>
                        <a:rPr lang="en-US" sz="1200" dirty="0">
                          <a:latin typeface="+mn-lt"/>
                        </a:rPr>
                        <a:t>3</a:t>
                      </a:r>
                    </a:p>
                  </a:txBody>
                  <a:tcPr/>
                </a:tc>
                <a:extLst>
                  <a:ext uri="{0D108BD9-81ED-4DB2-BD59-A6C34878D82A}">
                    <a16:rowId xmlns:a16="http://schemas.microsoft.com/office/drawing/2014/main" val="2513912982"/>
                  </a:ext>
                </a:extLst>
              </a:tr>
              <a:tr h="209238">
                <a:tc>
                  <a:txBody>
                    <a:bodyPr/>
                    <a:lstStyle/>
                    <a:p>
                      <a:pPr algn="ctr"/>
                      <a:r>
                        <a:rPr lang="en-US" sz="1200" b="1" dirty="0">
                          <a:solidFill>
                            <a:schemeClr val="accent1"/>
                          </a:solidFill>
                          <a:latin typeface="+mn-lt"/>
                          <a:hlinkClick r:id="rId10"/>
                        </a:rPr>
                        <a:t>PENNSYLVANIA</a:t>
                      </a:r>
                      <a:endParaRPr lang="en-US" sz="1200" b="1" dirty="0">
                        <a:solidFill>
                          <a:schemeClr val="accent1"/>
                        </a:solidFill>
                        <a:latin typeface="+mn-lt"/>
                      </a:endParaRPr>
                    </a:p>
                  </a:txBody>
                  <a:tcPr/>
                </a:tc>
                <a:tc>
                  <a:txBody>
                    <a:bodyPr/>
                    <a:lstStyle/>
                    <a:p>
                      <a:pPr algn="ctr"/>
                      <a:r>
                        <a:rPr lang="en-US" sz="1200" dirty="0">
                          <a:latin typeface="+mn-lt"/>
                        </a:rPr>
                        <a:t>1</a:t>
                      </a:r>
                    </a:p>
                  </a:txBody>
                  <a:tcPr/>
                </a:tc>
                <a:extLst>
                  <a:ext uri="{0D108BD9-81ED-4DB2-BD59-A6C34878D82A}">
                    <a16:rowId xmlns:a16="http://schemas.microsoft.com/office/drawing/2014/main" val="3752113568"/>
                  </a:ext>
                </a:extLst>
              </a:tr>
              <a:tr h="209238">
                <a:tc>
                  <a:txBody>
                    <a:bodyPr/>
                    <a:lstStyle/>
                    <a:p>
                      <a:pPr algn="ctr"/>
                      <a:r>
                        <a:rPr lang="en-US" sz="1200" b="1" dirty="0">
                          <a:solidFill>
                            <a:schemeClr val="accent1"/>
                          </a:solidFill>
                          <a:latin typeface="+mn-lt"/>
                          <a:hlinkClick r:id="rId11">
                            <a:extLst>
                              <a:ext uri="{A12FA001-AC4F-418D-AE19-62706E023703}">
                                <ahyp:hlinkClr xmlns:ahyp="http://schemas.microsoft.com/office/drawing/2018/hyperlinkcolor" val="tx"/>
                              </a:ext>
                            </a:extLst>
                          </a:hlinkClick>
                        </a:rPr>
                        <a:t>RHODE ISLAND</a:t>
                      </a:r>
                      <a:endParaRPr lang="en-US" sz="1200" b="1" dirty="0">
                        <a:solidFill>
                          <a:schemeClr val="accent1"/>
                        </a:solidFill>
                        <a:latin typeface="+mn-lt"/>
                      </a:endParaRPr>
                    </a:p>
                  </a:txBody>
                  <a:tcPr/>
                </a:tc>
                <a:tc>
                  <a:txBody>
                    <a:bodyPr/>
                    <a:lstStyle/>
                    <a:p>
                      <a:pPr algn="ctr"/>
                      <a:r>
                        <a:rPr lang="en-US" sz="1200" dirty="0">
                          <a:latin typeface="+mn-lt"/>
                        </a:rPr>
                        <a:t>1</a:t>
                      </a:r>
                    </a:p>
                  </a:txBody>
                  <a:tcPr/>
                </a:tc>
                <a:extLst>
                  <a:ext uri="{0D108BD9-81ED-4DB2-BD59-A6C34878D82A}">
                    <a16:rowId xmlns:a16="http://schemas.microsoft.com/office/drawing/2014/main" val="3685106831"/>
                  </a:ext>
                </a:extLst>
              </a:tr>
              <a:tr h="209238">
                <a:tc>
                  <a:txBody>
                    <a:bodyPr/>
                    <a:lstStyle/>
                    <a:p>
                      <a:pPr algn="ctr"/>
                      <a:r>
                        <a:rPr lang="en-US" sz="1200" b="1" dirty="0">
                          <a:solidFill>
                            <a:schemeClr val="accent1"/>
                          </a:solidFill>
                          <a:latin typeface="+mn-lt"/>
                          <a:hlinkClick r:id="rId12">
                            <a:extLst>
                              <a:ext uri="{A12FA001-AC4F-418D-AE19-62706E023703}">
                                <ahyp:hlinkClr xmlns:ahyp="http://schemas.microsoft.com/office/drawing/2018/hyperlinkcolor" val="tx"/>
                              </a:ext>
                            </a:extLst>
                          </a:hlinkClick>
                        </a:rPr>
                        <a:t>TEXAS</a:t>
                      </a:r>
                      <a:endParaRPr lang="en-US" sz="1200" b="1" dirty="0">
                        <a:solidFill>
                          <a:schemeClr val="accent1"/>
                        </a:solidFill>
                        <a:latin typeface="+mn-lt"/>
                      </a:endParaRPr>
                    </a:p>
                  </a:txBody>
                  <a:tcPr/>
                </a:tc>
                <a:tc>
                  <a:txBody>
                    <a:bodyPr/>
                    <a:lstStyle/>
                    <a:p>
                      <a:pPr algn="ctr"/>
                      <a:r>
                        <a:rPr lang="en-US" sz="1200" dirty="0">
                          <a:latin typeface="+mn-lt"/>
                        </a:rPr>
                        <a:t>163 **</a:t>
                      </a:r>
                    </a:p>
                  </a:txBody>
                  <a:tcPr/>
                </a:tc>
                <a:extLst>
                  <a:ext uri="{0D108BD9-81ED-4DB2-BD59-A6C34878D82A}">
                    <a16:rowId xmlns:a16="http://schemas.microsoft.com/office/drawing/2014/main" val="3733813775"/>
                  </a:ext>
                </a:extLst>
              </a:tr>
              <a:tr h="209238">
                <a:tc>
                  <a:txBody>
                    <a:bodyPr/>
                    <a:lstStyle/>
                    <a:p>
                      <a:pPr algn="ctr"/>
                      <a:r>
                        <a:rPr lang="en-US" sz="1200" b="1" dirty="0">
                          <a:solidFill>
                            <a:schemeClr val="accent1"/>
                          </a:solidFill>
                          <a:latin typeface="+mn-lt"/>
                          <a:hlinkClick r:id="rId13"/>
                        </a:rPr>
                        <a:t>WASHINGTON</a:t>
                      </a:r>
                      <a:endParaRPr lang="en-US" sz="1200" b="1" dirty="0">
                        <a:solidFill>
                          <a:schemeClr val="accent1"/>
                        </a:solidFill>
                        <a:latin typeface="+mn-lt"/>
                      </a:endParaRPr>
                    </a:p>
                  </a:txBody>
                  <a:tcPr/>
                </a:tc>
                <a:tc>
                  <a:txBody>
                    <a:bodyPr/>
                    <a:lstStyle/>
                    <a:p>
                      <a:pPr algn="ctr"/>
                      <a:r>
                        <a:rPr lang="en-US" sz="1200" dirty="0">
                          <a:latin typeface="+mn-lt"/>
                        </a:rPr>
                        <a:t>1</a:t>
                      </a:r>
                    </a:p>
                  </a:txBody>
                  <a:tcPr/>
                </a:tc>
                <a:extLst>
                  <a:ext uri="{0D108BD9-81ED-4DB2-BD59-A6C34878D82A}">
                    <a16:rowId xmlns:a16="http://schemas.microsoft.com/office/drawing/2014/main" val="935706817"/>
                  </a:ext>
                </a:extLst>
              </a:tr>
              <a:tr h="209238">
                <a:tc>
                  <a:txBody>
                    <a:bodyPr/>
                    <a:lstStyle/>
                    <a:p>
                      <a:pPr algn="ctr"/>
                      <a:r>
                        <a:rPr lang="en-US" sz="1200" b="1" dirty="0">
                          <a:solidFill>
                            <a:schemeClr val="accent1"/>
                          </a:solidFill>
                          <a:latin typeface="+mn-lt"/>
                        </a:rPr>
                        <a:t>TOTAL</a:t>
                      </a:r>
                    </a:p>
                  </a:txBody>
                  <a:tcPr/>
                </a:tc>
                <a:tc>
                  <a:txBody>
                    <a:bodyPr/>
                    <a:lstStyle/>
                    <a:p>
                      <a:pPr algn="ctr"/>
                      <a:r>
                        <a:rPr lang="en-US" sz="1200" dirty="0">
                          <a:latin typeface="+mn-lt"/>
                        </a:rPr>
                        <a:t>189</a:t>
                      </a:r>
                    </a:p>
                  </a:txBody>
                  <a:tcPr/>
                </a:tc>
                <a:extLst>
                  <a:ext uri="{0D108BD9-81ED-4DB2-BD59-A6C34878D82A}">
                    <a16:rowId xmlns:a16="http://schemas.microsoft.com/office/drawing/2014/main" val="3907551655"/>
                  </a:ext>
                </a:extLst>
              </a:tr>
            </a:tbl>
          </a:graphicData>
        </a:graphic>
      </p:graphicFrame>
      <p:sp>
        <p:nvSpPr>
          <p:cNvPr id="35" name="TextBox 34">
            <a:extLst>
              <a:ext uri="{FF2B5EF4-FFF2-40B4-BE49-F238E27FC236}">
                <a16:creationId xmlns:a16="http://schemas.microsoft.com/office/drawing/2014/main" id="{C7DB4384-E8F4-D67A-5D23-C396BEA206FA}"/>
              </a:ext>
            </a:extLst>
          </p:cNvPr>
          <p:cNvSpPr txBox="1"/>
          <p:nvPr/>
        </p:nvSpPr>
        <p:spPr>
          <a:xfrm>
            <a:off x="9377750" y="3834374"/>
            <a:ext cx="2725045" cy="923330"/>
          </a:xfrm>
          <a:prstGeom prst="rect">
            <a:avLst/>
          </a:prstGeom>
          <a:noFill/>
          <a:ln>
            <a:solidFill>
              <a:schemeClr val="tx2"/>
            </a:solidFill>
          </a:ln>
        </p:spPr>
        <p:txBody>
          <a:bodyPr wrap="square" rtlCol="0">
            <a:spAutoFit/>
          </a:bodyPr>
          <a:lstStyle/>
          <a:p>
            <a:r>
              <a:rPr lang="en-US" sz="900" b="1" dirty="0"/>
              <a:t>**TEXAS CASES </a:t>
            </a:r>
            <a:r>
              <a:rPr lang="en-US" sz="900" b="1" u="sng" dirty="0"/>
              <a:t>NOT</a:t>
            </a:r>
            <a:r>
              <a:rPr lang="en-US" sz="900" b="1" dirty="0"/>
              <a:t> ASSOCIATED WITH OUTBREAK</a:t>
            </a:r>
            <a:endParaRPr lang="en-US" sz="900" dirty="0"/>
          </a:p>
          <a:p>
            <a:pPr marL="171450" indent="-171450">
              <a:buFont typeface="Arial" panose="020B0604020202020204" pitchFamily="34" charset="0"/>
              <a:buChar char="•"/>
            </a:pPr>
            <a:r>
              <a:rPr lang="en-US" sz="900" dirty="0"/>
              <a:t>2  cases - Adults, Harris County (travel-related)</a:t>
            </a:r>
          </a:p>
          <a:p>
            <a:pPr marL="171450" indent="-171450">
              <a:buFont typeface="Arial" panose="020B0604020202020204" pitchFamily="34" charset="0"/>
              <a:buChar char="•"/>
            </a:pPr>
            <a:r>
              <a:rPr lang="en-US" sz="900" dirty="0"/>
              <a:t>1 case - Infant, Travis County (travel-related)</a:t>
            </a:r>
          </a:p>
          <a:p>
            <a:pPr marL="171450" indent="-171450">
              <a:buFont typeface="Arial" panose="020B0604020202020204" pitchFamily="34" charset="0"/>
              <a:buChar char="•"/>
            </a:pPr>
            <a:r>
              <a:rPr lang="en-US" sz="900" dirty="0"/>
              <a:t>1 case - Adult, Rockwell County (travel-related) </a:t>
            </a:r>
          </a:p>
          <a:p>
            <a:endParaRPr lang="en-US" sz="900" b="1" dirty="0"/>
          </a:p>
          <a:p>
            <a:r>
              <a:rPr lang="en-US" sz="900" b="1" dirty="0"/>
              <a:t>TEXAS CASES </a:t>
            </a:r>
            <a:r>
              <a:rPr lang="en-US" sz="900" b="1" u="sng" dirty="0"/>
              <a:t>ASSOCIATED</a:t>
            </a:r>
            <a:r>
              <a:rPr lang="en-US" sz="900" b="1" dirty="0"/>
              <a:t> WITH THE OUTBREAK: 159</a:t>
            </a:r>
          </a:p>
        </p:txBody>
      </p:sp>
      <p:sp>
        <p:nvSpPr>
          <p:cNvPr id="9" name="TextBox 8">
            <a:extLst>
              <a:ext uri="{FF2B5EF4-FFF2-40B4-BE49-F238E27FC236}">
                <a16:creationId xmlns:a16="http://schemas.microsoft.com/office/drawing/2014/main" id="{798E19A2-F687-0B85-D83C-5985AE559FBA}"/>
              </a:ext>
            </a:extLst>
          </p:cNvPr>
          <p:cNvSpPr txBox="1"/>
          <p:nvPr/>
        </p:nvSpPr>
        <p:spPr>
          <a:xfrm>
            <a:off x="5262282" y="4960374"/>
            <a:ext cx="6648260" cy="1692771"/>
          </a:xfrm>
          <a:prstGeom prst="rect">
            <a:avLst/>
          </a:prstGeom>
          <a:noFill/>
        </p:spPr>
        <p:txBody>
          <a:bodyPr wrap="square">
            <a:spAutoFit/>
          </a:bodyPr>
          <a:lstStyle/>
          <a:p>
            <a:pPr marL="171450" indent="-171450">
              <a:buFont typeface="Arial" panose="020B0604020202020204" pitchFamily="34" charset="0"/>
              <a:buChar char="•"/>
            </a:pPr>
            <a:r>
              <a:rPr lang="en-US" sz="1300" dirty="0">
                <a:solidFill>
                  <a:srgbClr val="1C1D1F"/>
                </a:solidFill>
              </a:rPr>
              <a:t>HHS is providing technical assistance, laboratory support, vaccines, and therapeutic medication as needed to the Texas Department of State Health Services and New Mexico Department of Health, which are leading the responses to the outbreaks in their jurisdictions.</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b="0" i="0" dirty="0">
                <a:solidFill>
                  <a:srgbClr val="1C1D1F"/>
                </a:solidFill>
                <a:effectLst/>
              </a:rPr>
              <a:t>The CDC continues to communicate closely with Texas health authorities about the measles outbreak in West Texas. It has deployed teams from the Epidemic Intelligence Service to assist in contact tracing and has provided additional MMR vaccines.</a:t>
            </a:r>
          </a:p>
          <a:p>
            <a:pPr marL="171450" indent="-171450">
              <a:buFont typeface="Arial" panose="020B0604020202020204" pitchFamily="34" charset="0"/>
              <a:buChar char="•"/>
            </a:pPr>
            <a:endParaRPr lang="en-US" sz="1300" b="0" i="0" dirty="0">
              <a:solidFill>
                <a:srgbClr val="1C1D1F"/>
              </a:solidFill>
              <a:effectLst/>
            </a:endParaRPr>
          </a:p>
        </p:txBody>
      </p:sp>
      <p:sp>
        <p:nvSpPr>
          <p:cNvPr id="6" name="Rectangle: Rounded Corners 5">
            <a:extLst>
              <a:ext uri="{FF2B5EF4-FFF2-40B4-BE49-F238E27FC236}">
                <a16:creationId xmlns:a16="http://schemas.microsoft.com/office/drawing/2014/main" id="{A7862445-9F8F-C8B5-6ABB-D355B0771291}"/>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 NATIONAL CASES IN 2025 AND GOVERNMENT COORDINATION</a:t>
            </a:r>
          </a:p>
        </p:txBody>
      </p:sp>
    </p:spTree>
    <p:extLst>
      <p:ext uri="{BB962C8B-B14F-4D97-AF65-F5344CB8AC3E}">
        <p14:creationId xmlns:p14="http://schemas.microsoft.com/office/powerpoint/2010/main" val="5494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E4318-DC75-2E6F-33B1-B57B02A68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09952"/>
            <a:ext cx="6633530" cy="4063877"/>
          </a:xfrm>
          <a:prstGeom prst="rect">
            <a:avLst/>
          </a:prstGeom>
        </p:spPr>
      </p:pic>
      <p:sp>
        <p:nvSpPr>
          <p:cNvPr id="2" name="Rectangle: Rounded Corners 1">
            <a:extLst>
              <a:ext uri="{FF2B5EF4-FFF2-40B4-BE49-F238E27FC236}">
                <a16:creationId xmlns:a16="http://schemas.microsoft.com/office/drawing/2014/main" id="{4217B8AF-5EB8-3650-E8BA-64DEAE1E3364}"/>
              </a:ext>
            </a:extLst>
          </p:cNvPr>
          <p:cNvSpPr/>
          <p:nvPr/>
        </p:nvSpPr>
        <p:spPr>
          <a:xfrm>
            <a:off x="91300" y="57066"/>
            <a:ext cx="12009399"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MMR VACCINE COVERAGE FOR KINDERGARTENERS BY SCHOOL YEAR </a:t>
            </a: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(2023-2024)</a:t>
            </a:r>
            <a:endParaRPr lang="en-US" sz="24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9122BA45-B0F5-6DAB-E09A-B0E66B565FF9}"/>
              </a:ext>
            </a:extLst>
          </p:cNvPr>
          <p:cNvGraphicFramePr>
            <a:graphicFrameLocks noGrp="1"/>
          </p:cNvGraphicFramePr>
          <p:nvPr>
            <p:extLst>
              <p:ext uri="{D42A27DB-BD31-4B8C-83A1-F6EECF244321}">
                <p14:modId xmlns:p14="http://schemas.microsoft.com/office/powerpoint/2010/main" val="1939023493"/>
              </p:ext>
            </p:extLst>
          </p:nvPr>
        </p:nvGraphicFramePr>
        <p:xfrm>
          <a:off x="6768000" y="863217"/>
          <a:ext cx="2624770" cy="5131566"/>
        </p:xfrm>
        <a:graphic>
          <a:graphicData uri="http://schemas.openxmlformats.org/drawingml/2006/table">
            <a:tbl>
              <a:tblPr>
                <a:tableStyleId>{7DF18680-E054-41AD-8BC1-D1AEF772440D}</a:tableStyleId>
              </a:tblPr>
              <a:tblGrid>
                <a:gridCol w="1657212">
                  <a:extLst>
                    <a:ext uri="{9D8B030D-6E8A-4147-A177-3AD203B41FA5}">
                      <a16:colId xmlns:a16="http://schemas.microsoft.com/office/drawing/2014/main" val="605236613"/>
                    </a:ext>
                  </a:extLst>
                </a:gridCol>
                <a:gridCol w="967558">
                  <a:extLst>
                    <a:ext uri="{9D8B030D-6E8A-4147-A177-3AD203B41FA5}">
                      <a16:colId xmlns:a16="http://schemas.microsoft.com/office/drawing/2014/main" val="1993912357"/>
                    </a:ext>
                  </a:extLst>
                </a:gridCol>
              </a:tblGrid>
              <a:tr h="232464">
                <a:tc>
                  <a:txBody>
                    <a:bodyPr/>
                    <a:lstStyle/>
                    <a:p>
                      <a:pPr algn="ctr" fontAlgn="b"/>
                      <a:r>
                        <a:rPr lang="en-US" sz="105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STATE</a:t>
                      </a:r>
                      <a:endParaRPr lang="en-US" sz="105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accent1">
                        <a:lumMod val="75000"/>
                      </a:schemeClr>
                    </a:solidFill>
                  </a:tcPr>
                </a:tc>
                <a:tc>
                  <a:txBody>
                    <a:bodyPr/>
                    <a:lstStyle/>
                    <a:p>
                      <a:pPr algn="ctr" fontAlgn="b"/>
                      <a:r>
                        <a:rPr lang="en-US"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PERCENT</a:t>
                      </a:r>
                      <a:endParaRPr lang="en-US" sz="105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accent1">
                        <a:lumMod val="75000"/>
                      </a:schemeClr>
                    </a:solidFill>
                  </a:tcPr>
                </a:tc>
                <a:extLst>
                  <a:ext uri="{0D108BD9-81ED-4DB2-BD59-A6C34878D82A}">
                    <a16:rowId xmlns:a16="http://schemas.microsoft.com/office/drawing/2014/main" val="521448917"/>
                  </a:ext>
                </a:extLst>
              </a:tr>
              <a:tr h="17660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Alabama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93.80%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3065632947"/>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Alaska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84.30%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4230666128"/>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Arizona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89.30%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537316443"/>
                  </a:ext>
                </a:extLst>
              </a:tr>
              <a:tr h="199577">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Arkansas</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92.50%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1331288"/>
                  </a:ext>
                </a:extLst>
              </a:tr>
              <a:tr h="149121">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California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96.20%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4074363401"/>
                  </a:ext>
                </a:extLst>
              </a:tr>
              <a:tr h="19010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Colorado</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88.30%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4103581992"/>
                  </a:ext>
                </a:extLst>
              </a:tr>
              <a:tr h="121361">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Connecticut</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97.70%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3489574530"/>
                  </a:ext>
                </a:extLst>
              </a:tr>
              <a:tr h="7090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Delaware</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93.80%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3484219857"/>
                  </a:ext>
                </a:extLst>
              </a:tr>
              <a:tr h="14846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District of Columbia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92.00%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2429485067"/>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Florida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88.10%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149408061"/>
                  </a:ext>
                </a:extLst>
              </a:tr>
              <a:tr h="159882">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Georgia</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88.40%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514549640"/>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Hawaii</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89.80%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4285940041"/>
                  </a:ext>
                </a:extLst>
              </a:tr>
              <a:tr h="73803">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Houston</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2975632256"/>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Idaho</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79.60%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837120136"/>
                  </a:ext>
                </a:extLst>
              </a:tr>
              <a:tr h="159882">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Illinois</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91.60%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889561221"/>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Indiana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90.80%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2697306885"/>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Iowa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89.10%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939243994"/>
                  </a:ext>
                </a:extLst>
              </a:tr>
              <a:tr h="15988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Kansas</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90.40%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1831712307"/>
                  </a:ext>
                </a:extLst>
              </a:tr>
              <a:tr h="4954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Kentucky</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90.00%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1151285778"/>
                  </a:ext>
                </a:extLst>
              </a:tr>
              <a:tr h="123226">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Louisiana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92.40%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506880513"/>
                  </a:ext>
                </a:extLst>
              </a:tr>
              <a:tr h="159882">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Maine</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97.50%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1728008103"/>
                  </a:ext>
                </a:extLst>
              </a:tr>
              <a:tr h="96852">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Maryland</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96.60%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3983768655"/>
                  </a:ext>
                </a:extLst>
              </a:tr>
              <a:tr h="133957">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Massachusetts</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96.30%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2119448425"/>
                  </a:ext>
                </a:extLst>
              </a:tr>
              <a:tr h="125342">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Michigan</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92.10%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1643097477"/>
                  </a:ext>
                </a:extLst>
              </a:tr>
              <a:tr h="98439">
                <a:tc>
                  <a:txBody>
                    <a:bodyPr/>
                    <a:lstStyle/>
                    <a:p>
                      <a:pPr lvl="1" algn="l" fontAlgn="b"/>
                      <a:r>
                        <a:rPr lang="en-US" sz="105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Minnesota</a:t>
                      </a:r>
                      <a:endParaRPr lang="en-US" sz="105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87.00%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3486828451"/>
                  </a:ext>
                </a:extLst>
              </a:tr>
              <a:tr h="126400">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Mississippi</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97.50%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2858209136"/>
                  </a:ext>
                </a:extLst>
              </a:tr>
              <a:tr h="117785">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Missouri</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90.40%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960604619"/>
                  </a:ext>
                </a:extLst>
              </a:tr>
              <a:tr h="231240">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Nebraska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93.90%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bg1"/>
                    </a:solidFill>
                  </a:tcPr>
                </a:tc>
                <a:extLst>
                  <a:ext uri="{0D108BD9-81ED-4DB2-BD59-A6C34878D82A}">
                    <a16:rowId xmlns:a16="http://schemas.microsoft.com/office/drawing/2014/main" val="3532091265"/>
                  </a:ext>
                </a:extLst>
              </a:tr>
              <a:tr h="98718">
                <a:tc>
                  <a:txBody>
                    <a:bodyPr/>
                    <a:lstStyle/>
                    <a:p>
                      <a:pPr lvl="1" algn="l"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Nevada</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tc>
                  <a:txBody>
                    <a:bodyPr/>
                    <a:lstStyle/>
                    <a:p>
                      <a:pPr algn="ctr" fontAlgn="b"/>
                      <a:r>
                        <a:rPr lang="en-US" sz="105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91.90%</a:t>
                      </a:r>
                      <a:endParaRPr lang="en-US" sz="10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043" marR="4043" marT="4043" marB="0" anchor="ctr">
                    <a:solidFill>
                      <a:schemeClr val="tx2">
                        <a:lumMod val="10000"/>
                        <a:lumOff val="90000"/>
                      </a:schemeClr>
                    </a:solidFill>
                  </a:tcPr>
                </a:tc>
                <a:extLst>
                  <a:ext uri="{0D108BD9-81ED-4DB2-BD59-A6C34878D82A}">
                    <a16:rowId xmlns:a16="http://schemas.microsoft.com/office/drawing/2014/main" val="1189861722"/>
                  </a:ext>
                </a:extLst>
              </a:tr>
            </a:tbl>
          </a:graphicData>
        </a:graphic>
      </p:graphicFrame>
      <p:graphicFrame>
        <p:nvGraphicFramePr>
          <p:cNvPr id="6" name="Table 5">
            <a:extLst>
              <a:ext uri="{FF2B5EF4-FFF2-40B4-BE49-F238E27FC236}">
                <a16:creationId xmlns:a16="http://schemas.microsoft.com/office/drawing/2014/main" id="{034C3943-D1C7-B925-3997-FF04802C93CA}"/>
              </a:ext>
            </a:extLst>
          </p:cNvPr>
          <p:cNvGraphicFramePr>
            <a:graphicFrameLocks noGrp="1"/>
          </p:cNvGraphicFramePr>
          <p:nvPr>
            <p:extLst>
              <p:ext uri="{D42A27DB-BD31-4B8C-83A1-F6EECF244321}">
                <p14:modId xmlns:p14="http://schemas.microsoft.com/office/powerpoint/2010/main" val="87749569"/>
              </p:ext>
            </p:extLst>
          </p:nvPr>
        </p:nvGraphicFramePr>
        <p:xfrm>
          <a:off x="9466376" y="863217"/>
          <a:ext cx="2455605" cy="5131558"/>
        </p:xfrm>
        <a:graphic>
          <a:graphicData uri="http://schemas.openxmlformats.org/drawingml/2006/table">
            <a:tbl>
              <a:tblPr/>
              <a:tblGrid>
                <a:gridCol w="1354023">
                  <a:extLst>
                    <a:ext uri="{9D8B030D-6E8A-4147-A177-3AD203B41FA5}">
                      <a16:colId xmlns:a16="http://schemas.microsoft.com/office/drawing/2014/main" val="605236613"/>
                    </a:ext>
                  </a:extLst>
                </a:gridCol>
                <a:gridCol w="1101582">
                  <a:extLst>
                    <a:ext uri="{9D8B030D-6E8A-4147-A177-3AD203B41FA5}">
                      <a16:colId xmlns:a16="http://schemas.microsoft.com/office/drawing/2014/main" val="1993912357"/>
                    </a:ext>
                  </a:extLst>
                </a:gridCol>
              </a:tblGrid>
              <a:tr h="227059">
                <a:tc>
                  <a:txBody>
                    <a:bodyPr/>
                    <a:lstStyle/>
                    <a:p>
                      <a:pPr algn="ctr" fontAlgn="b"/>
                      <a:r>
                        <a:rPr lang="en-US" sz="1050" b="1" i="0" u="none" strike="noStrike" dirty="0">
                          <a:solidFill>
                            <a:schemeClr val="bg1"/>
                          </a:solidFill>
                          <a:effectLst/>
                          <a:latin typeface="+mn-lt"/>
                        </a:rPr>
                        <a:t>STATE</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050" b="1" i="0" dirty="0">
                          <a:solidFill>
                            <a:schemeClr val="bg1"/>
                          </a:solidFill>
                          <a:effectLst/>
                          <a:latin typeface="+mn-lt"/>
                        </a:rPr>
                        <a:t>PERCENT</a:t>
                      </a:r>
                      <a:endParaRPr lang="en-US" sz="1050" b="1" i="0" u="none" strike="noStrike" dirty="0">
                        <a:solidFill>
                          <a:schemeClr val="bg1"/>
                        </a:solidFill>
                        <a:effectLst/>
                        <a:latin typeface="+mn-lt"/>
                      </a:endParaRP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521448917"/>
                  </a:ext>
                </a:extLst>
              </a:tr>
              <a:tr h="254601">
                <a:tc>
                  <a:txBody>
                    <a:bodyPr/>
                    <a:lstStyle/>
                    <a:p>
                      <a:pPr lvl="1" algn="l" fontAlgn="b"/>
                      <a:r>
                        <a:rPr lang="en-US" sz="1000" b="0" i="0" u="none" strike="noStrike" dirty="0">
                          <a:solidFill>
                            <a:srgbClr val="000000"/>
                          </a:solidFill>
                          <a:effectLst/>
                          <a:latin typeface="+mn-lt"/>
                        </a:rPr>
                        <a:t>New Hampshire</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89.20%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706144502"/>
                  </a:ext>
                </a:extLst>
              </a:tr>
              <a:tr h="211359">
                <a:tc>
                  <a:txBody>
                    <a:bodyPr/>
                    <a:lstStyle/>
                    <a:p>
                      <a:pPr lvl="1" algn="l" fontAlgn="b"/>
                      <a:r>
                        <a:rPr lang="en-US" sz="1000" b="0" i="0" u="none" strike="noStrike" dirty="0">
                          <a:solidFill>
                            <a:srgbClr val="000000"/>
                          </a:solidFill>
                          <a:effectLst/>
                          <a:latin typeface="+mn-lt"/>
                        </a:rPr>
                        <a:t>New Jersey</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93.20%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168689"/>
                  </a:ext>
                </a:extLst>
              </a:tr>
              <a:tr h="211359">
                <a:tc>
                  <a:txBody>
                    <a:bodyPr/>
                    <a:lstStyle/>
                    <a:p>
                      <a:pPr lvl="1" algn="l" fontAlgn="b"/>
                      <a:r>
                        <a:rPr lang="en-US" sz="1000" b="0" i="0" u="none" strike="noStrike" dirty="0">
                          <a:solidFill>
                            <a:srgbClr val="000000"/>
                          </a:solidFill>
                          <a:effectLst/>
                          <a:latin typeface="+mn-lt"/>
                        </a:rPr>
                        <a:t>New Mexico</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95.00%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853330666"/>
                  </a:ext>
                </a:extLst>
              </a:tr>
              <a:tr h="211359">
                <a:tc>
                  <a:txBody>
                    <a:bodyPr/>
                    <a:lstStyle/>
                    <a:p>
                      <a:pPr lvl="1" algn="l" fontAlgn="b"/>
                      <a:r>
                        <a:rPr lang="en-US" sz="1000" b="0" i="0" u="none" strike="noStrike">
                          <a:solidFill>
                            <a:srgbClr val="000000"/>
                          </a:solidFill>
                          <a:effectLst/>
                          <a:latin typeface="+mn-lt"/>
                        </a:rPr>
                        <a:t>New York</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97.70%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477968"/>
                  </a:ext>
                </a:extLst>
              </a:tr>
              <a:tr h="211359">
                <a:tc>
                  <a:txBody>
                    <a:bodyPr/>
                    <a:lstStyle/>
                    <a:p>
                      <a:pPr lvl="1" algn="l" fontAlgn="b"/>
                      <a:r>
                        <a:rPr lang="en-US" sz="1000" b="0" i="0" u="none" strike="noStrike" dirty="0">
                          <a:solidFill>
                            <a:srgbClr val="000000"/>
                          </a:solidFill>
                          <a:effectLst/>
                          <a:latin typeface="+mn-lt"/>
                        </a:rPr>
                        <a:t>New York City</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96.70%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023318529"/>
                  </a:ext>
                </a:extLst>
              </a:tr>
              <a:tr h="211359">
                <a:tc>
                  <a:txBody>
                    <a:bodyPr/>
                    <a:lstStyle/>
                    <a:p>
                      <a:pPr lvl="1" algn="l" fontAlgn="b"/>
                      <a:r>
                        <a:rPr lang="en-US" sz="1000" b="0" i="0" u="none" strike="noStrike">
                          <a:solidFill>
                            <a:srgbClr val="000000"/>
                          </a:solidFill>
                          <a:effectLst/>
                          <a:latin typeface="+mn-lt"/>
                        </a:rPr>
                        <a:t>North Carolina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93.80%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702526"/>
                  </a:ext>
                </a:extLst>
              </a:tr>
              <a:tr h="211359">
                <a:tc>
                  <a:txBody>
                    <a:bodyPr/>
                    <a:lstStyle/>
                    <a:p>
                      <a:pPr lvl="1" algn="l" fontAlgn="b"/>
                      <a:r>
                        <a:rPr lang="en-US" sz="1000" b="0" i="0" u="none" strike="noStrike" dirty="0">
                          <a:solidFill>
                            <a:srgbClr val="000000"/>
                          </a:solidFill>
                          <a:effectLst/>
                          <a:latin typeface="+mn-lt"/>
                        </a:rPr>
                        <a:t>North Dakota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91.00%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037472845"/>
                  </a:ext>
                </a:extLst>
              </a:tr>
              <a:tr h="211359">
                <a:tc>
                  <a:txBody>
                    <a:bodyPr/>
                    <a:lstStyle/>
                    <a:p>
                      <a:pPr lvl="1" algn="l" fontAlgn="b"/>
                      <a:r>
                        <a:rPr lang="en-US" sz="1000" b="0" i="0" u="none" strike="noStrike">
                          <a:solidFill>
                            <a:srgbClr val="000000"/>
                          </a:solidFill>
                          <a:effectLst/>
                          <a:latin typeface="+mn-lt"/>
                        </a:rPr>
                        <a:t>Ohio</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89.20%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307623"/>
                  </a:ext>
                </a:extLst>
              </a:tr>
              <a:tr h="211359">
                <a:tc>
                  <a:txBody>
                    <a:bodyPr/>
                    <a:lstStyle/>
                    <a:p>
                      <a:pPr lvl="1" algn="l" fontAlgn="b"/>
                      <a:r>
                        <a:rPr lang="en-US" sz="1000" b="0" i="0" u="none" strike="noStrike" dirty="0">
                          <a:solidFill>
                            <a:srgbClr val="000000"/>
                          </a:solidFill>
                          <a:effectLst/>
                          <a:latin typeface="+mn-lt"/>
                        </a:rPr>
                        <a:t>Oklahoma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88.30%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374571034"/>
                  </a:ext>
                </a:extLst>
              </a:tr>
              <a:tr h="211359">
                <a:tc>
                  <a:txBody>
                    <a:bodyPr/>
                    <a:lstStyle/>
                    <a:p>
                      <a:pPr lvl="1" algn="l" fontAlgn="b"/>
                      <a:r>
                        <a:rPr lang="en-US" sz="1000" b="0" i="0" u="none" strike="noStrike">
                          <a:solidFill>
                            <a:srgbClr val="000000"/>
                          </a:solidFill>
                          <a:effectLst/>
                          <a:latin typeface="+mn-lt"/>
                        </a:rPr>
                        <a:t>Oregon</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91.20%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468415"/>
                  </a:ext>
                </a:extLst>
              </a:tr>
              <a:tr h="211359">
                <a:tc>
                  <a:txBody>
                    <a:bodyPr/>
                    <a:lstStyle/>
                    <a:p>
                      <a:pPr lvl="1" algn="l" fontAlgn="b"/>
                      <a:r>
                        <a:rPr lang="en-US" sz="1000" b="0" i="0" u="none" strike="noStrike" dirty="0">
                          <a:solidFill>
                            <a:srgbClr val="000000"/>
                          </a:solidFill>
                          <a:effectLst/>
                          <a:latin typeface="+mn-lt"/>
                        </a:rPr>
                        <a:t>Pennsylvania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93.50%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11471707"/>
                  </a:ext>
                </a:extLst>
              </a:tr>
              <a:tr h="211359">
                <a:tc>
                  <a:txBody>
                    <a:bodyPr/>
                    <a:lstStyle/>
                    <a:p>
                      <a:pPr lvl="1" algn="l" fontAlgn="b"/>
                      <a:r>
                        <a:rPr lang="en-US" sz="1000" b="0" i="0" u="none" strike="noStrike">
                          <a:solidFill>
                            <a:srgbClr val="000000"/>
                          </a:solidFill>
                          <a:effectLst/>
                          <a:latin typeface="+mn-lt"/>
                        </a:rPr>
                        <a:t>Rhode Island</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97.10%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2760818"/>
                  </a:ext>
                </a:extLst>
              </a:tr>
              <a:tr h="211359">
                <a:tc>
                  <a:txBody>
                    <a:bodyPr/>
                    <a:lstStyle/>
                    <a:p>
                      <a:pPr lvl="1" algn="l" fontAlgn="b"/>
                      <a:r>
                        <a:rPr lang="en-US" sz="1000" b="0" i="0" u="none" strike="noStrike" dirty="0">
                          <a:solidFill>
                            <a:srgbClr val="000000"/>
                          </a:solidFill>
                          <a:effectLst/>
                          <a:latin typeface="+mn-lt"/>
                        </a:rPr>
                        <a:t>South Carolina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92.10%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89253580"/>
                  </a:ext>
                </a:extLst>
              </a:tr>
              <a:tr h="211359">
                <a:tc>
                  <a:txBody>
                    <a:bodyPr/>
                    <a:lstStyle/>
                    <a:p>
                      <a:pPr lvl="1" algn="l" fontAlgn="b"/>
                      <a:r>
                        <a:rPr lang="en-US" sz="1000" b="0" i="0" u="none" strike="noStrike">
                          <a:solidFill>
                            <a:srgbClr val="000000"/>
                          </a:solidFill>
                          <a:effectLst/>
                          <a:latin typeface="+mn-lt"/>
                        </a:rPr>
                        <a:t>South Dakota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90.80%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980593"/>
                  </a:ext>
                </a:extLst>
              </a:tr>
              <a:tr h="211359">
                <a:tc>
                  <a:txBody>
                    <a:bodyPr/>
                    <a:lstStyle/>
                    <a:p>
                      <a:pPr lvl="1" algn="l" fontAlgn="b"/>
                      <a:r>
                        <a:rPr lang="en-US" sz="1000" b="0" i="0" u="none" strike="noStrike">
                          <a:solidFill>
                            <a:srgbClr val="000000"/>
                          </a:solidFill>
                          <a:effectLst/>
                          <a:latin typeface="+mn-lt"/>
                        </a:rPr>
                        <a:t>Tennessee</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95.10%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161063186"/>
                  </a:ext>
                </a:extLst>
              </a:tr>
              <a:tr h="211359">
                <a:tc>
                  <a:txBody>
                    <a:bodyPr/>
                    <a:lstStyle/>
                    <a:p>
                      <a:pPr lvl="1" algn="l" fontAlgn="b"/>
                      <a:r>
                        <a:rPr lang="en-US" sz="1000" b="0" i="0" u="none" strike="noStrike">
                          <a:solidFill>
                            <a:srgbClr val="000000"/>
                          </a:solidFill>
                          <a:effectLst/>
                          <a:latin typeface="+mn-lt"/>
                        </a:rPr>
                        <a:t>Texas</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94.30%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7613688"/>
                  </a:ext>
                </a:extLst>
              </a:tr>
              <a:tr h="211359">
                <a:tc>
                  <a:txBody>
                    <a:bodyPr/>
                    <a:lstStyle/>
                    <a:p>
                      <a:pPr lvl="1" algn="l" fontAlgn="b"/>
                      <a:r>
                        <a:rPr lang="en-US" sz="1000" b="0" i="0" u="none" strike="noStrike">
                          <a:solidFill>
                            <a:srgbClr val="000000"/>
                          </a:solidFill>
                          <a:effectLst/>
                          <a:latin typeface="+mn-lt"/>
                        </a:rPr>
                        <a:t>Utah</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88.80%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923838846"/>
                  </a:ext>
                </a:extLst>
              </a:tr>
              <a:tr h="211359">
                <a:tc>
                  <a:txBody>
                    <a:bodyPr/>
                    <a:lstStyle/>
                    <a:p>
                      <a:pPr lvl="1" algn="l" fontAlgn="b"/>
                      <a:r>
                        <a:rPr lang="en-US" sz="1000" b="0" i="0" u="none" strike="noStrike">
                          <a:solidFill>
                            <a:srgbClr val="000000"/>
                          </a:solidFill>
                          <a:effectLst/>
                          <a:latin typeface="+mn-lt"/>
                        </a:rPr>
                        <a:t>Vermont</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92.90%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925255"/>
                  </a:ext>
                </a:extLst>
              </a:tr>
              <a:tr h="211359">
                <a:tc>
                  <a:txBody>
                    <a:bodyPr/>
                    <a:lstStyle/>
                    <a:p>
                      <a:pPr lvl="1" algn="l" fontAlgn="b"/>
                      <a:r>
                        <a:rPr lang="en-US" sz="1000" b="0" i="0" u="none" strike="noStrike">
                          <a:solidFill>
                            <a:srgbClr val="000000"/>
                          </a:solidFill>
                          <a:effectLst/>
                          <a:latin typeface="+mn-lt"/>
                        </a:rPr>
                        <a:t>Virginia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94.20%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282678176"/>
                  </a:ext>
                </a:extLst>
              </a:tr>
              <a:tr h="211359">
                <a:tc>
                  <a:txBody>
                    <a:bodyPr/>
                    <a:lstStyle/>
                    <a:p>
                      <a:pPr lvl="1" algn="l" fontAlgn="b"/>
                      <a:r>
                        <a:rPr lang="en-US" sz="1000" b="0" i="0" u="none" strike="noStrike" dirty="0">
                          <a:solidFill>
                            <a:srgbClr val="000000"/>
                          </a:solidFill>
                          <a:effectLst/>
                          <a:latin typeface="+mn-lt"/>
                        </a:rPr>
                        <a:t>Washington</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91.30%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994488"/>
                  </a:ext>
                </a:extLst>
              </a:tr>
              <a:tr h="211359">
                <a:tc>
                  <a:txBody>
                    <a:bodyPr/>
                    <a:lstStyle/>
                    <a:p>
                      <a:pPr lvl="1" algn="l" fontAlgn="b"/>
                      <a:r>
                        <a:rPr lang="en-US" sz="1000" b="0" i="0" u="none" strike="noStrike">
                          <a:solidFill>
                            <a:srgbClr val="000000"/>
                          </a:solidFill>
                          <a:effectLst/>
                          <a:latin typeface="+mn-lt"/>
                        </a:rPr>
                        <a:t>West Virginia</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98.30%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690846376"/>
                  </a:ext>
                </a:extLst>
              </a:tr>
              <a:tr h="211359">
                <a:tc>
                  <a:txBody>
                    <a:bodyPr/>
                    <a:lstStyle/>
                    <a:p>
                      <a:pPr lvl="1" algn="l" fontAlgn="b"/>
                      <a:r>
                        <a:rPr lang="en-US" sz="1000" b="0" i="0" u="none" strike="noStrike">
                          <a:solidFill>
                            <a:srgbClr val="000000"/>
                          </a:solidFill>
                          <a:effectLst/>
                          <a:latin typeface="+mn-lt"/>
                        </a:rPr>
                        <a:t>Wisconsin</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84.80%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1027307"/>
                  </a:ext>
                </a:extLst>
              </a:tr>
              <a:tr h="211359">
                <a:tc>
                  <a:txBody>
                    <a:bodyPr/>
                    <a:lstStyle/>
                    <a:p>
                      <a:pPr lvl="1" algn="l" fontAlgn="b"/>
                      <a:r>
                        <a:rPr lang="en-US" sz="1000" b="0" i="0" u="none" strike="noStrike" dirty="0">
                          <a:solidFill>
                            <a:srgbClr val="000000"/>
                          </a:solidFill>
                          <a:effectLst/>
                          <a:latin typeface="+mn-lt"/>
                        </a:rPr>
                        <a:t>Wyoming</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fontAlgn="b"/>
                      <a:r>
                        <a:rPr lang="en-US" sz="1000" b="0" i="0" u="none" strike="noStrike" dirty="0">
                          <a:solidFill>
                            <a:srgbClr val="000000"/>
                          </a:solidFill>
                          <a:effectLst/>
                          <a:latin typeface="+mn-lt"/>
                        </a:rPr>
                        <a:t>93.50%</a:t>
                      </a:r>
                    </a:p>
                  </a:txBody>
                  <a:tcPr marL="4043" marR="4043" marT="4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328649531"/>
                  </a:ext>
                </a:extLst>
              </a:tr>
            </a:tbl>
          </a:graphicData>
        </a:graphic>
      </p:graphicFrame>
      <p:sp>
        <p:nvSpPr>
          <p:cNvPr id="8" name="TextBox 7">
            <a:extLst>
              <a:ext uri="{FF2B5EF4-FFF2-40B4-BE49-F238E27FC236}">
                <a16:creationId xmlns:a16="http://schemas.microsoft.com/office/drawing/2014/main" id="{390DE1F2-262C-8AA9-0453-68432037CD09}"/>
              </a:ext>
            </a:extLst>
          </p:cNvPr>
          <p:cNvSpPr txBox="1"/>
          <p:nvPr/>
        </p:nvSpPr>
        <p:spPr>
          <a:xfrm>
            <a:off x="184346" y="5095155"/>
            <a:ext cx="6096000" cy="1492716"/>
          </a:xfrm>
          <a:prstGeom prst="rect">
            <a:avLst/>
          </a:prstGeom>
          <a:noFill/>
        </p:spPr>
        <p:txBody>
          <a:bodyPr wrap="square">
            <a:spAutoFit/>
          </a:bodyPr>
          <a:lstStyle/>
          <a:p>
            <a:pPr marL="171450" indent="-171450">
              <a:buFont typeface="Arial" panose="020B0604020202020204" pitchFamily="34" charset="0"/>
              <a:buChar char="•"/>
            </a:pPr>
            <a:r>
              <a:rPr lang="en-US" sz="1300" b="0" i="0" dirty="0">
                <a:solidFill>
                  <a:srgbClr val="1C1D1F"/>
                </a:solidFill>
                <a:effectLst/>
              </a:rPr>
              <a:t>The measles, mumps, and rubella (MMR) vaccine is very safe and effective. When more than 95% of people in a community are vaccinated (coverage &gt;95%), most people are protected through community immunity (herd immunity). </a:t>
            </a:r>
          </a:p>
          <a:p>
            <a:pPr marL="171450" indent="-171450">
              <a:buFont typeface="Arial" panose="020B0604020202020204" pitchFamily="34" charset="0"/>
              <a:buChar char="•"/>
            </a:pPr>
            <a:endParaRPr lang="en-US" sz="1300" dirty="0">
              <a:solidFill>
                <a:srgbClr val="1C1D1F"/>
              </a:solidFill>
            </a:endParaRPr>
          </a:p>
          <a:p>
            <a:pPr marL="171450" indent="-171450">
              <a:buFont typeface="Arial" panose="020B0604020202020204" pitchFamily="34" charset="0"/>
              <a:buChar char="•"/>
            </a:pPr>
            <a:r>
              <a:rPr lang="en-US" sz="1300" b="1" i="0" u="sng" dirty="0">
                <a:effectLst/>
                <a:hlinkClick r:id="rId3"/>
              </a:rPr>
              <a:t>Vaccination coverage among U.S. kindergartners</a:t>
            </a:r>
            <a:r>
              <a:rPr lang="en-US" sz="1300" b="1" i="0" dirty="0">
                <a:solidFill>
                  <a:srgbClr val="1C1D1F"/>
                </a:solidFill>
                <a:effectLst/>
              </a:rPr>
              <a:t> has decreased from 95.2% during the 2019–2020 school year to 92.7% in the 2023–2024 school year.</a:t>
            </a:r>
          </a:p>
          <a:p>
            <a:endParaRPr lang="en-US" sz="1300" dirty="0"/>
          </a:p>
        </p:txBody>
      </p:sp>
      <p:sp>
        <p:nvSpPr>
          <p:cNvPr id="9" name="TextBox 8">
            <a:extLst>
              <a:ext uri="{FF2B5EF4-FFF2-40B4-BE49-F238E27FC236}">
                <a16:creationId xmlns:a16="http://schemas.microsoft.com/office/drawing/2014/main" id="{805B2DDF-9882-DA67-399D-A22057A851E1}"/>
              </a:ext>
            </a:extLst>
          </p:cNvPr>
          <p:cNvSpPr txBox="1"/>
          <p:nvPr/>
        </p:nvSpPr>
        <p:spPr>
          <a:xfrm>
            <a:off x="10271352" y="6587871"/>
            <a:ext cx="1829347" cy="246221"/>
          </a:xfrm>
          <a:prstGeom prst="rect">
            <a:avLst/>
          </a:prstGeom>
          <a:noFill/>
        </p:spPr>
        <p:txBody>
          <a:bodyPr wrap="none" rtlCol="0">
            <a:spAutoFit/>
          </a:bodyPr>
          <a:lstStyle/>
          <a:p>
            <a:r>
              <a:rPr lang="en-US" sz="1000" b="1" dirty="0"/>
              <a:t>SOURCES: </a:t>
            </a:r>
            <a:r>
              <a:rPr kumimoji="0" lang="en-US" sz="1000" i="0" u="none" strike="noStrike" kern="1200" cap="none" spc="0" normalizeH="0" baseline="0" noProof="0" dirty="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CDC</a:t>
            </a:r>
            <a:r>
              <a:rPr lang="en-US" sz="1000" dirty="0">
                <a:solidFill>
                  <a:srgbClr val="0070C0"/>
                </a:solidFill>
              </a:rPr>
              <a:t>, </a:t>
            </a:r>
            <a:r>
              <a:rPr lang="en-US" sz="1000" dirty="0">
                <a:solidFill>
                  <a:srgbClr val="0070C0"/>
                </a:solidFill>
                <a:hlinkClick r:id="rId5">
                  <a:extLst>
                    <a:ext uri="{A12FA001-AC4F-418D-AE19-62706E023703}">
                      <ahyp:hlinkClr xmlns:ahyp="http://schemas.microsoft.com/office/drawing/2018/hyperlinkcolor" val="tx"/>
                    </a:ext>
                  </a:extLst>
                </a:hlinkClick>
              </a:rPr>
              <a:t>SchoolVaxView </a:t>
            </a:r>
            <a:endParaRPr lang="en-US" sz="1000" dirty="0">
              <a:solidFill>
                <a:srgbClr val="0070C0"/>
              </a:solidFill>
            </a:endParaRPr>
          </a:p>
        </p:txBody>
      </p:sp>
    </p:spTree>
    <p:extLst>
      <p:ext uri="{BB962C8B-B14F-4D97-AF65-F5344CB8AC3E}">
        <p14:creationId xmlns:p14="http://schemas.microsoft.com/office/powerpoint/2010/main" val="344735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C0CF539D-C802-8360-F0EF-29DC72995FCD}"/>
              </a:ext>
            </a:extLst>
          </p:cNvPr>
          <p:cNvSpPr/>
          <p:nvPr/>
        </p:nvSpPr>
        <p:spPr>
          <a:xfrm>
            <a:off x="313002" y="974873"/>
            <a:ext cx="5691733" cy="5487033"/>
          </a:xfrm>
          <a:prstGeom prst="round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3B78CB44-B5A7-DE83-F609-5433316EB3E6}"/>
              </a:ext>
            </a:extLst>
          </p:cNvPr>
          <p:cNvSpPr/>
          <p:nvPr/>
        </p:nvSpPr>
        <p:spPr>
          <a:xfrm>
            <a:off x="6261106" y="974873"/>
            <a:ext cx="5691733" cy="5425344"/>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DFD40645-D82E-B8FB-3805-730F6BE82935}"/>
              </a:ext>
            </a:extLst>
          </p:cNvPr>
          <p:cNvSpPr/>
          <p:nvPr/>
        </p:nvSpPr>
        <p:spPr>
          <a:xfrm>
            <a:off x="91300" y="57066"/>
            <a:ext cx="12009399"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RISK COMMUNICATIONS  AND VACCINE HESITANCY  </a:t>
            </a:r>
          </a:p>
        </p:txBody>
      </p:sp>
      <p:sp>
        <p:nvSpPr>
          <p:cNvPr id="9" name="TextBox 8">
            <a:extLst>
              <a:ext uri="{FF2B5EF4-FFF2-40B4-BE49-F238E27FC236}">
                <a16:creationId xmlns:a16="http://schemas.microsoft.com/office/drawing/2014/main" id="{0F24A37A-0309-38E9-F41F-B8A26F217895}"/>
              </a:ext>
            </a:extLst>
          </p:cNvPr>
          <p:cNvSpPr txBox="1"/>
          <p:nvPr/>
        </p:nvSpPr>
        <p:spPr>
          <a:xfrm>
            <a:off x="346624" y="2320939"/>
            <a:ext cx="5334943" cy="3693319"/>
          </a:xfrm>
          <a:prstGeom prst="rect">
            <a:avLst/>
          </a:prstGeom>
          <a:noFill/>
        </p:spPr>
        <p:txBody>
          <a:bodyPr wrap="square">
            <a:spAutoFit/>
          </a:bodyPr>
          <a:lstStyle/>
          <a:p>
            <a:pPr marL="285750" indent="-285750">
              <a:buFont typeface="Arial" panose="020B0604020202020204" pitchFamily="34" charset="0"/>
              <a:buChar char="•"/>
            </a:pPr>
            <a:r>
              <a:rPr lang="en-US" sz="1300" b="1" dirty="0"/>
              <a:t>Clear &amp; Transparent Messaging – </a:t>
            </a:r>
            <a:r>
              <a:rPr lang="en-US" sz="1300" dirty="0"/>
              <a:t>Use simple, fact-based language to explain measles risks, vaccine benefits, and outbreak prevention.</a:t>
            </a:r>
          </a:p>
          <a:p>
            <a:pPr marL="285750" indent="-285750">
              <a:buFont typeface="Arial" panose="020B0604020202020204" pitchFamily="34" charset="0"/>
              <a:buChar char="•"/>
            </a:pPr>
            <a:endParaRPr lang="en-US" sz="1300" b="1" dirty="0"/>
          </a:p>
          <a:p>
            <a:pPr marL="285750" indent="-285750">
              <a:buFont typeface="Arial" panose="020B0604020202020204" pitchFamily="34" charset="0"/>
              <a:buChar char="•"/>
            </a:pPr>
            <a:r>
              <a:rPr lang="en-US" sz="1300" b="1" dirty="0"/>
              <a:t>Address Misinformation – </a:t>
            </a:r>
            <a:r>
              <a:rPr lang="en-US" sz="1300" dirty="0"/>
              <a:t>Proactively debunk myths, clarify vaccine safety, and use trusted sources.   </a:t>
            </a:r>
          </a:p>
          <a:p>
            <a:pPr marL="285750" indent="-285750">
              <a:buFont typeface="Arial" panose="020B0604020202020204" pitchFamily="34" charset="0"/>
              <a:buChar char="•"/>
            </a:pPr>
            <a:endParaRPr lang="en-US" sz="1300" b="1" dirty="0"/>
          </a:p>
          <a:p>
            <a:pPr marL="285750" indent="-285750">
              <a:buFont typeface="Arial" panose="020B0604020202020204" pitchFamily="34" charset="0"/>
              <a:buChar char="•"/>
            </a:pPr>
            <a:r>
              <a:rPr lang="en-US" sz="1300" b="1" dirty="0"/>
              <a:t>Targeted Communication – </a:t>
            </a:r>
            <a:r>
              <a:rPr lang="en-US" sz="1300" dirty="0"/>
              <a:t>Tailor messages to specific audiences (e.g., parents, schools, healthcare workers) using culturally relevant approaches.</a:t>
            </a:r>
          </a:p>
          <a:p>
            <a:pPr marL="285750" indent="-285750">
              <a:buFont typeface="Arial" panose="020B0604020202020204" pitchFamily="34" charset="0"/>
              <a:buChar char="•"/>
            </a:pPr>
            <a:endParaRPr lang="en-US" sz="1300" b="1" dirty="0"/>
          </a:p>
          <a:p>
            <a:pPr marL="285750" indent="-285750">
              <a:buFont typeface="Arial" panose="020B0604020202020204" pitchFamily="34" charset="0"/>
              <a:buChar char="•"/>
            </a:pPr>
            <a:r>
              <a:rPr lang="en-US" sz="1300" b="1" dirty="0"/>
              <a:t>Leverage Trusted Voices – </a:t>
            </a:r>
            <a:r>
              <a:rPr lang="en-US" sz="1300" dirty="0"/>
              <a:t>Engage doctors, community leaders, and influencers to reinforce pro-vaccine messaging.</a:t>
            </a:r>
          </a:p>
          <a:p>
            <a:pPr marL="285750" indent="-285750">
              <a:buFont typeface="Arial" panose="020B0604020202020204" pitchFamily="34" charset="0"/>
              <a:buChar char="•"/>
            </a:pPr>
            <a:endParaRPr lang="en-US" sz="1300" b="1" dirty="0"/>
          </a:p>
          <a:p>
            <a:pPr marL="285750" indent="-285750">
              <a:buFont typeface="Arial" panose="020B0604020202020204" pitchFamily="34" charset="0"/>
              <a:buChar char="•"/>
            </a:pPr>
            <a:r>
              <a:rPr lang="en-US" sz="1300" b="1" dirty="0"/>
              <a:t>Emphasize Urgency &amp; Prevention </a:t>
            </a:r>
            <a:r>
              <a:rPr lang="en-US" sz="1300" dirty="0"/>
              <a:t>– Highlight the dangers of measles and the role of vaccination in protecting individuals and communities.</a:t>
            </a:r>
          </a:p>
          <a:p>
            <a:pPr marL="285750" indent="-285750">
              <a:buFont typeface="Arial" panose="020B0604020202020204" pitchFamily="34" charset="0"/>
              <a:buChar char="•"/>
            </a:pPr>
            <a:endParaRPr lang="en-US" sz="1300" b="1" dirty="0"/>
          </a:p>
          <a:p>
            <a:pPr marL="285750" indent="-285750">
              <a:buFont typeface="Arial" panose="020B0604020202020204" pitchFamily="34" charset="0"/>
              <a:buChar char="•"/>
            </a:pPr>
            <a:r>
              <a:rPr lang="en-US" sz="1300" b="1" dirty="0"/>
              <a:t>Ensure Accessibility – </a:t>
            </a:r>
            <a:r>
              <a:rPr lang="en-US" sz="1300" dirty="0"/>
              <a:t>Provide multilingual resources, easy-to-understand visuals, and convenient vaccine access points.  </a:t>
            </a:r>
          </a:p>
        </p:txBody>
      </p:sp>
      <p:sp>
        <p:nvSpPr>
          <p:cNvPr id="18" name="TextBox 17">
            <a:extLst>
              <a:ext uri="{FF2B5EF4-FFF2-40B4-BE49-F238E27FC236}">
                <a16:creationId xmlns:a16="http://schemas.microsoft.com/office/drawing/2014/main" id="{35ABDC68-4EC8-7563-55C6-C162F4DC8CD6}"/>
              </a:ext>
            </a:extLst>
          </p:cNvPr>
          <p:cNvSpPr txBox="1"/>
          <p:nvPr/>
        </p:nvSpPr>
        <p:spPr>
          <a:xfrm>
            <a:off x="366605" y="1502699"/>
            <a:ext cx="5518389" cy="738664"/>
          </a:xfrm>
          <a:prstGeom prst="rect">
            <a:avLst/>
          </a:prstGeom>
          <a:noFill/>
        </p:spPr>
        <p:txBody>
          <a:bodyPr wrap="square">
            <a:spAutoFit/>
          </a:bodyPr>
          <a:lstStyle/>
          <a:p>
            <a:r>
              <a:rPr lang="en-US" sz="1400" b="1" i="1" dirty="0">
                <a:solidFill>
                  <a:schemeClr val="accent1"/>
                </a:solidFill>
              </a:rPr>
              <a:t>Effective risk communication about measles involves clear, transparent, and targeted messaging to inform the public, reduce misinformation, and promote preventive actions. Here’s a structured approach:</a:t>
            </a:r>
          </a:p>
        </p:txBody>
      </p:sp>
      <p:sp>
        <p:nvSpPr>
          <p:cNvPr id="26" name="TextBox 25">
            <a:extLst>
              <a:ext uri="{FF2B5EF4-FFF2-40B4-BE49-F238E27FC236}">
                <a16:creationId xmlns:a16="http://schemas.microsoft.com/office/drawing/2014/main" id="{839937D8-BF8E-2E69-2EA7-89F85580E584}"/>
              </a:ext>
            </a:extLst>
          </p:cNvPr>
          <p:cNvSpPr txBox="1"/>
          <p:nvPr/>
        </p:nvSpPr>
        <p:spPr>
          <a:xfrm>
            <a:off x="6378615" y="1368070"/>
            <a:ext cx="5500383" cy="5293757"/>
          </a:xfrm>
          <a:prstGeom prst="rect">
            <a:avLst/>
          </a:prstGeom>
          <a:noFill/>
        </p:spPr>
        <p:txBody>
          <a:bodyPr wrap="square">
            <a:spAutoFit/>
          </a:bodyPr>
          <a:lstStyle/>
          <a:p>
            <a:r>
              <a:rPr lang="en-US" sz="1400" b="1" i="1" dirty="0">
                <a:solidFill>
                  <a:schemeClr val="accent1"/>
                </a:solidFill>
              </a:rPr>
              <a:t>MMR vaccine hesitancy stems from misinformation, distrust, safety concerns, low perceived risk, social influence and myths about natural immunity.  Religious and personal beliefs can also play a role.  Clear communication and trust-building are key to addressing it. Consider these strategies:</a:t>
            </a:r>
          </a:p>
          <a:p>
            <a:endParaRPr lang="en-US" sz="800" b="1" dirty="0">
              <a:solidFill>
                <a:schemeClr val="accent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Understand Concerns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Hesitancy stems from misinformation, distrust, religious beliefs, or complacency.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Communicate Clearly</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Use empathetic, simple language, evidence-based facts, and compelling stories.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Combat Misinformation</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Gently debunk myths, use visuals, and reinforce facts.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Build Trust in Providers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Encourage open dialogue, train healthcare workers in motivational interviewing, and highlight expert endorsements.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Emphasize Risks &amp; Community Protection</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Explain disease dangers and the importance of herd immunity.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Improve Access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Offer free, convenient vaccination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Engage Trusted Voices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 Leverage community leaders and influencers to promote vaccination.</a:t>
            </a:r>
          </a:p>
          <a:p>
            <a:endParaRPr lang="en-US" sz="1300" b="1" dirty="0">
              <a:solidFill>
                <a:schemeClr val="accent1"/>
              </a:solidFill>
            </a:endParaRPr>
          </a:p>
        </p:txBody>
      </p:sp>
      <p:sp>
        <p:nvSpPr>
          <p:cNvPr id="33" name="TextBox 32">
            <a:extLst>
              <a:ext uri="{FF2B5EF4-FFF2-40B4-BE49-F238E27FC236}">
                <a16:creationId xmlns:a16="http://schemas.microsoft.com/office/drawing/2014/main" id="{5375504C-69A7-F51B-32C4-39C68D8D281B}"/>
              </a:ext>
            </a:extLst>
          </p:cNvPr>
          <p:cNvSpPr txBox="1"/>
          <p:nvPr/>
        </p:nvSpPr>
        <p:spPr>
          <a:xfrm>
            <a:off x="7416334" y="6611779"/>
            <a:ext cx="4775666" cy="246221"/>
          </a:xfrm>
          <a:prstGeom prst="rect">
            <a:avLst/>
          </a:prstGeom>
          <a:noFill/>
        </p:spPr>
        <p:txBody>
          <a:bodyPr wrap="none" rtlCol="0">
            <a:spAutoFit/>
          </a:bodyPr>
          <a:lstStyle/>
          <a:p>
            <a:r>
              <a:rPr lang="en-US" sz="1000" b="1" dirty="0"/>
              <a:t>SOURCES: </a:t>
            </a:r>
            <a:r>
              <a:rPr lang="en-US" sz="1000" dirty="0">
                <a:hlinkClick r:id="rId2"/>
              </a:rPr>
              <a:t>NIH</a:t>
            </a:r>
            <a:r>
              <a:rPr lang="en-US" sz="1000" dirty="0"/>
              <a:t>,</a:t>
            </a:r>
            <a:r>
              <a:rPr kumimoji="0" lang="en-US" sz="1000" b="0" i="0" u="none" strike="noStrike" kern="1200" cap="none" spc="0" normalizeH="0" baseline="0" noProof="0" dirty="0">
                <a:ln>
                  <a:noFill/>
                </a:ln>
                <a:solidFill>
                  <a:prstClr val="black"/>
                </a:solidFill>
                <a:effectLst/>
                <a:uLnTx/>
                <a:uFillTx/>
                <a:ea typeface="+mn-ea"/>
                <a:cs typeface="+mn-cs"/>
                <a:hlinkClick r:id="rId3"/>
              </a:rPr>
              <a:t> CDC</a:t>
            </a:r>
            <a:r>
              <a:rPr kumimoji="0" lang="en-US" sz="1000" b="0" i="0" u="none" strike="noStrike" kern="1200" cap="none" spc="0" normalizeH="0" baseline="0" noProof="0" dirty="0">
                <a:ln>
                  <a:noFill/>
                </a:ln>
                <a:solidFill>
                  <a:prstClr val="black"/>
                </a:solidFill>
                <a:effectLst/>
                <a:uLnTx/>
                <a:uFillTx/>
                <a:ea typeface="+mn-ea"/>
                <a:cs typeface="+mn-cs"/>
              </a:rPr>
              <a:t>, </a:t>
            </a:r>
            <a:r>
              <a:rPr kumimoji="0" lang="en-US" sz="1000" b="0" i="0" u="none" strike="noStrike" kern="1200" cap="none" spc="0" normalizeH="0" baseline="0" noProof="0" dirty="0">
                <a:ln>
                  <a:noFill/>
                </a:ln>
                <a:solidFill>
                  <a:prstClr val="black"/>
                </a:solidFill>
                <a:effectLst/>
                <a:uLnTx/>
                <a:uFillTx/>
                <a:ea typeface="+mn-ea"/>
                <a:cs typeface="+mn-cs"/>
                <a:hlinkClick r:id="rId4"/>
              </a:rPr>
              <a:t>Voices for Vaccines – MMR</a:t>
            </a:r>
            <a:r>
              <a:rPr kumimoji="0" lang="en-US" sz="1000" b="0" i="0" u="none" strike="noStrike" kern="1200" cap="none" spc="0" normalizeH="0" baseline="0" noProof="0" dirty="0">
                <a:ln>
                  <a:noFill/>
                </a:ln>
                <a:solidFill>
                  <a:prstClr val="black"/>
                </a:solidFill>
                <a:effectLst/>
                <a:uLnTx/>
                <a:uFillTx/>
                <a:ea typeface="+mn-ea"/>
                <a:cs typeface="+mn-cs"/>
              </a:rPr>
              <a:t>, </a:t>
            </a:r>
            <a:r>
              <a:rPr kumimoji="0" lang="en-US" sz="1000" b="0" i="0" u="none" strike="noStrike" kern="1200" cap="none" spc="0" normalizeH="0" baseline="0" noProof="0" dirty="0">
                <a:ln>
                  <a:noFill/>
                </a:ln>
                <a:solidFill>
                  <a:prstClr val="black"/>
                </a:solidFill>
                <a:effectLst/>
                <a:uLnTx/>
                <a:uFillTx/>
                <a:ea typeface="+mn-ea"/>
                <a:cs typeface="+mn-cs"/>
                <a:hlinkClick r:id="rId5"/>
              </a:rPr>
              <a:t> Immunize.org</a:t>
            </a:r>
            <a:r>
              <a:rPr kumimoji="0" lang="en-US" sz="1000" b="0" i="0" u="none" strike="noStrike" kern="1200" cap="none" spc="0" normalizeH="0" baseline="0" noProof="0" dirty="0">
                <a:ln>
                  <a:noFill/>
                </a:ln>
                <a:solidFill>
                  <a:prstClr val="black"/>
                </a:solidFill>
                <a:effectLst/>
                <a:uLnTx/>
                <a:uFillTx/>
                <a:ea typeface="+mn-ea"/>
                <a:cs typeface="+mn-cs"/>
              </a:rPr>
              <a:t>, </a:t>
            </a:r>
            <a:r>
              <a:rPr kumimoji="0" lang="en-US" sz="1000" b="0" i="0" u="none" strike="noStrike" kern="1200" cap="none" spc="0" normalizeH="0" baseline="0" noProof="0" dirty="0">
                <a:ln>
                  <a:noFill/>
                </a:ln>
                <a:solidFill>
                  <a:srgbClr val="4472C4"/>
                </a:solidFill>
                <a:effectLst/>
                <a:uLnTx/>
                <a:uFillTx/>
                <a:ea typeface="+mn-ea"/>
                <a:cs typeface="+mn-cs"/>
                <a:hlinkClick r:id="rId6">
                  <a:extLst>
                    <a:ext uri="{A12FA001-AC4F-418D-AE19-62706E023703}">
                      <ahyp:hlinkClr xmlns:ahyp="http://schemas.microsoft.com/office/drawing/2018/hyperlinkcolor" val="tx"/>
                    </a:ext>
                  </a:extLst>
                </a:hlinkClick>
              </a:rPr>
              <a:t>CDC Measles Resources</a:t>
            </a:r>
            <a:endParaRPr lang="en-US" sz="1000" dirty="0"/>
          </a:p>
        </p:txBody>
      </p:sp>
      <p:sp>
        <p:nvSpPr>
          <p:cNvPr id="37" name="TextBox 36">
            <a:extLst>
              <a:ext uri="{FF2B5EF4-FFF2-40B4-BE49-F238E27FC236}">
                <a16:creationId xmlns:a16="http://schemas.microsoft.com/office/drawing/2014/main" id="{95318B8C-0477-BFD0-8424-1E59C44D0E06}"/>
              </a:ext>
            </a:extLst>
          </p:cNvPr>
          <p:cNvSpPr txBox="1"/>
          <p:nvPr/>
        </p:nvSpPr>
        <p:spPr>
          <a:xfrm>
            <a:off x="1671918" y="1099423"/>
            <a:ext cx="2604241" cy="369332"/>
          </a:xfrm>
          <a:prstGeom prst="rect">
            <a:avLst/>
          </a:prstGeom>
          <a:noFill/>
        </p:spPr>
        <p:txBody>
          <a:bodyPr wrap="square" rtlCol="0">
            <a:spAutoFit/>
          </a:bodyPr>
          <a:lstStyle/>
          <a:p>
            <a:r>
              <a:rPr lang="en-US" b="1" dirty="0">
                <a:solidFill>
                  <a:srgbClr val="4472C4"/>
                </a:solidFill>
              </a:rPr>
              <a:t>RISK COMMUNICATIONS</a:t>
            </a:r>
          </a:p>
        </p:txBody>
      </p:sp>
      <p:sp>
        <p:nvSpPr>
          <p:cNvPr id="39" name="TextBox 38">
            <a:extLst>
              <a:ext uri="{FF2B5EF4-FFF2-40B4-BE49-F238E27FC236}">
                <a16:creationId xmlns:a16="http://schemas.microsoft.com/office/drawing/2014/main" id="{A02BA752-A8BF-8C70-C84B-C894DF848FBF}"/>
              </a:ext>
            </a:extLst>
          </p:cNvPr>
          <p:cNvSpPr txBox="1"/>
          <p:nvPr/>
        </p:nvSpPr>
        <p:spPr>
          <a:xfrm>
            <a:off x="7776882" y="1048482"/>
            <a:ext cx="3312459" cy="369332"/>
          </a:xfrm>
          <a:prstGeom prst="rect">
            <a:avLst/>
          </a:prstGeom>
          <a:noFill/>
        </p:spPr>
        <p:txBody>
          <a:bodyPr wrap="square" rtlCol="0">
            <a:spAutoFit/>
          </a:bodyPr>
          <a:lstStyle/>
          <a:p>
            <a:r>
              <a:rPr lang="en-US" b="1" dirty="0">
                <a:solidFill>
                  <a:srgbClr val="4472C4"/>
                </a:solidFill>
              </a:rPr>
              <a:t>MMR VACCINE HESITANCY </a:t>
            </a:r>
          </a:p>
        </p:txBody>
      </p:sp>
    </p:spTree>
    <p:extLst>
      <p:ext uri="{BB962C8B-B14F-4D97-AF65-F5344CB8AC3E}">
        <p14:creationId xmlns:p14="http://schemas.microsoft.com/office/powerpoint/2010/main" val="295086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DE24BC-EF17-7F87-FF16-35ABC92F72B8}"/>
              </a:ext>
            </a:extLst>
          </p:cNvPr>
          <p:cNvSpPr txBox="1"/>
          <p:nvPr/>
        </p:nvSpPr>
        <p:spPr>
          <a:xfrm>
            <a:off x="175164" y="1273220"/>
            <a:ext cx="5261132" cy="1846659"/>
          </a:xfrm>
          <a:prstGeom prst="rect">
            <a:avLst/>
          </a:prstGeom>
          <a:noFill/>
        </p:spPr>
        <p:txBody>
          <a:bodyPr wrap="square" lIns="91440" tIns="45720" rIns="91440" bIns="45720" anchor="t">
            <a:spAutoFit/>
          </a:bodyPr>
          <a:lstStyle/>
          <a:p>
            <a:pPr marL="571500" indent="-571500"/>
            <a:r>
              <a:rPr lang="en-US" sz="1600" b="1" dirty="0">
                <a:solidFill>
                  <a:schemeClr val="accent1"/>
                </a:solidFill>
                <a:ea typeface="+mn-lt"/>
                <a:cs typeface="+mn-lt"/>
              </a:rPr>
              <a:t>VIRAL TRANSMISSION:</a:t>
            </a:r>
          </a:p>
          <a:p>
            <a:pPr marL="171450" indent="-171450">
              <a:buFont typeface="Arial" panose="020B0604020202020204" pitchFamily="34" charset="0"/>
              <a:buChar char="•"/>
            </a:pPr>
            <a:r>
              <a:rPr lang="en-US" sz="1400" dirty="0">
                <a:ea typeface="+mn-lt"/>
                <a:cs typeface="+mn-lt"/>
              </a:rPr>
              <a:t>Direct contact with infectious droplets.</a:t>
            </a:r>
          </a:p>
          <a:p>
            <a:pPr marL="171450" indent="-171450">
              <a:buFont typeface="Arial" panose="020B0604020202020204" pitchFamily="34" charset="0"/>
              <a:buChar char="•"/>
            </a:pPr>
            <a:r>
              <a:rPr lang="en-US" sz="1400" dirty="0">
                <a:ea typeface="+mn-lt"/>
                <a:cs typeface="+mn-lt"/>
              </a:rPr>
              <a:t>Airborne spread when an infected person breathes, coughs, or sneezes.</a:t>
            </a:r>
          </a:p>
          <a:p>
            <a:pPr marL="171450" indent="-171450">
              <a:buFont typeface="Arial" panose="020B0604020202020204" pitchFamily="34" charset="0"/>
              <a:buChar char="•"/>
            </a:pPr>
            <a:r>
              <a:rPr lang="en-US" sz="1400" dirty="0">
                <a:ea typeface="+mn-lt"/>
                <a:cs typeface="+mn-lt"/>
              </a:rPr>
              <a:t>Measles can survive in the air for up to 2 hours.</a:t>
            </a:r>
          </a:p>
          <a:p>
            <a:pPr marL="171450" indent="-171450">
              <a:buFont typeface="Arial" panose="020B0604020202020204" pitchFamily="34" charset="0"/>
              <a:buChar char="•"/>
            </a:pPr>
            <a:r>
              <a:rPr lang="en-US" sz="1400" dirty="0">
                <a:ea typeface="+mn-lt"/>
                <a:cs typeface="+mn-lt"/>
              </a:rPr>
              <a:t>Most commonly acquired from people in the household or community but can be spread in healthcare settings.</a:t>
            </a:r>
          </a:p>
          <a:p>
            <a:pPr marL="171450" indent="-171450">
              <a:buFont typeface="Arial" panose="020B0604020202020204" pitchFamily="34" charset="0"/>
              <a:buChar char="•"/>
            </a:pPr>
            <a:endParaRPr lang="en-US" sz="1400" dirty="0">
              <a:ea typeface="+mn-lt"/>
              <a:cs typeface="+mn-lt"/>
            </a:endParaRPr>
          </a:p>
        </p:txBody>
      </p:sp>
      <p:pic>
        <p:nvPicPr>
          <p:cNvPr id="8" name="Picture 7" descr="A group of bottles with labels&#10;&#10;AI-generated content may be incorrect.">
            <a:extLst>
              <a:ext uri="{FF2B5EF4-FFF2-40B4-BE49-F238E27FC236}">
                <a16:creationId xmlns:a16="http://schemas.microsoft.com/office/drawing/2014/main" id="{D9270324-9444-98C9-EED5-038DFD36A8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325" y="5006727"/>
            <a:ext cx="11583344" cy="1582312"/>
          </a:xfrm>
          <a:prstGeom prst="rect">
            <a:avLst/>
          </a:prstGeom>
        </p:spPr>
      </p:pic>
      <p:sp>
        <p:nvSpPr>
          <p:cNvPr id="10" name="TextBox 9">
            <a:extLst>
              <a:ext uri="{FF2B5EF4-FFF2-40B4-BE49-F238E27FC236}">
                <a16:creationId xmlns:a16="http://schemas.microsoft.com/office/drawing/2014/main" id="{FEE74115-D2FE-D075-8FBC-FEADC49DFE4D}"/>
              </a:ext>
            </a:extLst>
          </p:cNvPr>
          <p:cNvSpPr txBox="1"/>
          <p:nvPr/>
        </p:nvSpPr>
        <p:spPr>
          <a:xfrm>
            <a:off x="175164" y="3026025"/>
            <a:ext cx="5361340" cy="2062103"/>
          </a:xfrm>
          <a:prstGeom prst="rect">
            <a:avLst/>
          </a:prstGeom>
          <a:noFill/>
        </p:spPr>
        <p:txBody>
          <a:bodyPr wrap="square" rtlCol="0">
            <a:spAutoFit/>
          </a:bodyPr>
          <a:lstStyle/>
          <a:p>
            <a:pPr marL="571500" indent="-571500"/>
            <a:r>
              <a:rPr lang="en-US" sz="1600" b="1" dirty="0">
                <a:solidFill>
                  <a:schemeClr val="accent1"/>
                </a:solidFill>
                <a:ea typeface="+mn-lt"/>
                <a:cs typeface="+mn-lt"/>
              </a:rPr>
              <a:t>ENVIRONMENTAL INFECTION CONTROL:</a:t>
            </a:r>
          </a:p>
          <a:p>
            <a:pPr marL="171450" indent="-171450">
              <a:buFont typeface="Arial" panose="020B0604020202020204" pitchFamily="34" charset="0"/>
              <a:buChar char="•"/>
            </a:pPr>
            <a:r>
              <a:rPr lang="en-US" sz="1400" dirty="0">
                <a:ea typeface="+mn-lt"/>
                <a:cs typeface="+mn-lt"/>
              </a:rPr>
              <a:t>Follow </a:t>
            </a:r>
            <a:r>
              <a:rPr lang="en-US" sz="1400" dirty="0">
                <a:solidFill>
                  <a:srgbClr val="1C1D1F"/>
                </a:solidFill>
                <a:ea typeface="+mn-lt"/>
                <a:cs typeface="+mn-lt"/>
              </a:rPr>
              <a:t>s</a:t>
            </a:r>
            <a:r>
              <a:rPr lang="en-US" sz="1400" b="0" i="0" dirty="0">
                <a:solidFill>
                  <a:srgbClr val="1C1D1F"/>
                </a:solidFill>
                <a:effectLst/>
              </a:rPr>
              <a:t>tandard cleaning and disinfection procedures:</a:t>
            </a:r>
          </a:p>
          <a:p>
            <a:pPr marL="628650" lvl="1" indent="-171450">
              <a:buFont typeface="Calibri" panose="020F0502020204030204" pitchFamily="34" charset="0"/>
              <a:buChar char="‒"/>
            </a:pPr>
            <a:r>
              <a:rPr lang="en-US" sz="1400" dirty="0">
                <a:ea typeface="+mn-lt"/>
                <a:cs typeface="+mn-lt"/>
              </a:rPr>
              <a:t>Use cleaners and water to pre-clean surfaces prior to applying disinfectants to frequently touched surfaces or objects for indicated contact times.</a:t>
            </a:r>
          </a:p>
          <a:p>
            <a:pPr marL="171450" indent="-171450">
              <a:buFont typeface="Arial" panose="020B0604020202020204" pitchFamily="34" charset="0"/>
              <a:buChar char="•"/>
            </a:pPr>
            <a:r>
              <a:rPr lang="en-US" sz="1400" dirty="0">
                <a:ea typeface="+mn-lt"/>
                <a:cs typeface="+mn-lt"/>
              </a:rPr>
              <a:t>Use an EPA-registered disinfectant for healthcare settings.</a:t>
            </a:r>
          </a:p>
          <a:p>
            <a:pPr marL="171450" indent="-171450">
              <a:buFont typeface="Arial" panose="020B0604020202020204" pitchFamily="34" charset="0"/>
              <a:buChar char="•"/>
            </a:pPr>
            <a:r>
              <a:rPr lang="en-US" sz="1400" dirty="0">
                <a:ea typeface="+mn-lt"/>
                <a:cs typeface="+mn-lt"/>
              </a:rPr>
              <a:t>Manage used, disposable PPE and other patient care items for measles patients.</a:t>
            </a:r>
          </a:p>
          <a:p>
            <a:endParaRPr lang="en-US" sz="1400" dirty="0"/>
          </a:p>
        </p:txBody>
      </p:sp>
      <p:sp>
        <p:nvSpPr>
          <p:cNvPr id="11" name="TextBox 10">
            <a:extLst>
              <a:ext uri="{FF2B5EF4-FFF2-40B4-BE49-F238E27FC236}">
                <a16:creationId xmlns:a16="http://schemas.microsoft.com/office/drawing/2014/main" id="{D9119A58-220F-E207-90B3-287EEAF7CF67}"/>
              </a:ext>
            </a:extLst>
          </p:cNvPr>
          <p:cNvSpPr txBox="1"/>
          <p:nvPr/>
        </p:nvSpPr>
        <p:spPr>
          <a:xfrm>
            <a:off x="5653818" y="6623119"/>
            <a:ext cx="6455012" cy="230832"/>
          </a:xfrm>
          <a:prstGeom prst="rect">
            <a:avLst/>
          </a:prstGeom>
          <a:noFill/>
        </p:spPr>
        <p:txBody>
          <a:bodyPr wrap="square">
            <a:spAutoFit/>
          </a:bodyPr>
          <a:lstStyle/>
          <a:p>
            <a:pPr algn="r"/>
            <a:r>
              <a:rPr lang="en-US" sz="900" b="1" dirty="0"/>
              <a:t> SOURCES:</a:t>
            </a:r>
            <a:r>
              <a:rPr lang="en-US" sz="900" dirty="0"/>
              <a:t>: </a:t>
            </a:r>
            <a:r>
              <a:rPr lang="en-US" sz="900" dirty="0">
                <a:hlinkClick r:id="rId3"/>
              </a:rPr>
              <a:t>CDC Infection Control Measles</a:t>
            </a:r>
            <a:r>
              <a:rPr lang="en-US" sz="900" dirty="0"/>
              <a:t> ; </a:t>
            </a:r>
            <a:r>
              <a:rPr lang="en-US" sz="900" dirty="0">
                <a:hlinkClick r:id="rId4"/>
              </a:rPr>
              <a:t>Disinfectant Protocol for Measles</a:t>
            </a:r>
            <a:endParaRPr lang="en-US" sz="900" dirty="0"/>
          </a:p>
        </p:txBody>
      </p:sp>
      <p:sp>
        <p:nvSpPr>
          <p:cNvPr id="6" name="TextBox 5">
            <a:extLst>
              <a:ext uri="{FF2B5EF4-FFF2-40B4-BE49-F238E27FC236}">
                <a16:creationId xmlns:a16="http://schemas.microsoft.com/office/drawing/2014/main" id="{72CC1C66-96ED-771B-2E2B-28ADF1005E25}"/>
              </a:ext>
            </a:extLst>
          </p:cNvPr>
          <p:cNvSpPr txBox="1"/>
          <p:nvPr/>
        </p:nvSpPr>
        <p:spPr>
          <a:xfrm>
            <a:off x="5653818" y="1225952"/>
            <a:ext cx="6363018" cy="3539430"/>
          </a:xfrm>
          <a:prstGeom prst="rect">
            <a:avLst/>
          </a:prstGeom>
          <a:noFill/>
        </p:spPr>
        <p:txBody>
          <a:bodyPr wrap="square">
            <a:spAutoFit/>
          </a:bodyPr>
          <a:lstStyle/>
          <a:p>
            <a:r>
              <a:rPr lang="en-US" sz="1600" b="1" dirty="0">
                <a:solidFill>
                  <a:schemeClr val="accent1"/>
                </a:solidFill>
                <a:ea typeface="+mn-lt"/>
                <a:cs typeface="+mn-lt"/>
              </a:rPr>
              <a:t>CORE PREVENTION IN HEALTHCARE SETTINGS</a:t>
            </a:r>
            <a:r>
              <a:rPr lang="en-US" sz="1600" b="1" dirty="0">
                <a:ea typeface="+mn-lt"/>
                <a:cs typeface="+mn-lt"/>
              </a:rPr>
              <a:t>:</a:t>
            </a:r>
          </a:p>
          <a:p>
            <a:pPr marL="171450" indent="-171450">
              <a:buFont typeface="Arial" panose="020B0604020202020204" pitchFamily="34" charset="0"/>
              <a:buChar char="•"/>
            </a:pPr>
            <a:r>
              <a:rPr lang="en-US" sz="1400" dirty="0">
                <a:ea typeface="+mn-lt"/>
                <a:cs typeface="+mn-lt"/>
              </a:rPr>
              <a:t>Ensure healthcare personnel (HCP) have presumptive evidence of immunity (acquired or vaccinated).</a:t>
            </a:r>
          </a:p>
          <a:p>
            <a:pPr marL="171450" indent="-171450">
              <a:buFont typeface="Arial" panose="020B0604020202020204" pitchFamily="34" charset="0"/>
              <a:buChar char="•"/>
            </a:pPr>
            <a:r>
              <a:rPr lang="en-US" sz="1400" dirty="0">
                <a:ea typeface="+mn-lt"/>
                <a:cs typeface="+mn-lt"/>
              </a:rPr>
              <a:t>Rapidly identify and isolate patients with known or suspected measles.</a:t>
            </a:r>
          </a:p>
          <a:p>
            <a:pPr marL="171450" indent="-171450">
              <a:buFont typeface="Arial" panose="020B0604020202020204" pitchFamily="34" charset="0"/>
              <a:buChar char="•"/>
            </a:pPr>
            <a:r>
              <a:rPr lang="en-US" sz="1400" dirty="0">
                <a:ea typeface="+mn-lt"/>
                <a:cs typeface="+mn-lt"/>
              </a:rPr>
              <a:t>Minimize potential measles exposures by rapidly identifying and isolating patients with suspected measles.</a:t>
            </a:r>
          </a:p>
          <a:p>
            <a:pPr marL="171450" indent="-171450">
              <a:buFont typeface="Arial" panose="020B0604020202020204" pitchFamily="34" charset="0"/>
              <a:buChar char="•"/>
            </a:pPr>
            <a:r>
              <a:rPr lang="en-US" sz="1400" dirty="0">
                <a:ea typeface="+mn-lt"/>
                <a:cs typeface="+mn-lt"/>
              </a:rPr>
              <a:t>Adhere to standard and airborne precautions:</a:t>
            </a:r>
          </a:p>
          <a:p>
            <a:pPr marL="628650" lvl="1" indent="-171450">
              <a:buFont typeface="Calibri" panose="020F0502020204030204" pitchFamily="34" charset="0"/>
              <a:buChar char="‒"/>
            </a:pPr>
            <a:r>
              <a:rPr lang="en-US" sz="1400" dirty="0">
                <a:ea typeface="+mn-lt"/>
                <a:cs typeface="+mn-lt"/>
              </a:rPr>
              <a:t>Place suspected or known cases in an airborne infection isolation room (AIIR).</a:t>
            </a:r>
          </a:p>
          <a:p>
            <a:pPr marL="628650" lvl="1" indent="-171450">
              <a:buFont typeface="Calibri" panose="020F0502020204030204" pitchFamily="34" charset="0"/>
              <a:buChar char="‒"/>
            </a:pPr>
            <a:r>
              <a:rPr lang="en-US" sz="1400" dirty="0">
                <a:ea typeface="+mn-lt"/>
                <a:cs typeface="+mn-lt"/>
              </a:rPr>
              <a:t>If an AIIR is not available, transfer the patient as soon as possible to an equipped facility.</a:t>
            </a:r>
          </a:p>
          <a:p>
            <a:pPr marL="628650" lvl="1" indent="-171450">
              <a:buFont typeface="Calibri" panose="020F0502020204030204" pitchFamily="34" charset="0"/>
              <a:buChar char="‒"/>
            </a:pPr>
            <a:r>
              <a:rPr lang="en-US" sz="1400" dirty="0">
                <a:ea typeface="+mn-lt"/>
                <a:cs typeface="+mn-lt"/>
              </a:rPr>
              <a:t>Adhere to proper protocols for using an AIIR.</a:t>
            </a:r>
          </a:p>
          <a:p>
            <a:pPr marL="171450" indent="-171450">
              <a:buFont typeface="Arial" panose="020B0604020202020204" pitchFamily="34" charset="0"/>
              <a:buChar char="•"/>
            </a:pPr>
            <a:r>
              <a:rPr lang="en-US" sz="1400" dirty="0">
                <a:ea typeface="+mn-lt"/>
                <a:cs typeface="+mn-lt"/>
              </a:rPr>
              <a:t>Manage visitor access and movement within a facility.</a:t>
            </a:r>
          </a:p>
          <a:p>
            <a:pPr marL="171450" indent="-171450">
              <a:buFont typeface="Arial" panose="020B0604020202020204" pitchFamily="34" charset="0"/>
              <a:buChar char="•"/>
            </a:pPr>
            <a:r>
              <a:rPr lang="en-US" sz="1400" dirty="0">
                <a:ea typeface="+mn-lt"/>
                <a:cs typeface="+mn-lt"/>
              </a:rPr>
              <a:t>Monitor unprotected exposures of HCP to infected patients:</a:t>
            </a:r>
          </a:p>
          <a:p>
            <a:pPr marL="628650" lvl="1" indent="-171450">
              <a:buFont typeface="Calibri" panose="020F0502020204030204" pitchFamily="34" charset="0"/>
              <a:buChar char="‒"/>
            </a:pPr>
            <a:r>
              <a:rPr lang="en-US" sz="1400" dirty="0">
                <a:ea typeface="+mn-lt"/>
                <a:cs typeface="+mn-lt"/>
              </a:rPr>
              <a:t>In a shared air space with an infectious measles patient at the same time.</a:t>
            </a:r>
          </a:p>
          <a:p>
            <a:pPr marL="628650" lvl="1" indent="-171450">
              <a:buFont typeface="Calibri" panose="020F0502020204030204" pitchFamily="34" charset="0"/>
              <a:buChar char="‒"/>
            </a:pPr>
            <a:r>
              <a:rPr lang="en-US" sz="1400" dirty="0">
                <a:ea typeface="+mn-lt"/>
                <a:cs typeface="+mn-lt"/>
              </a:rPr>
              <a:t>In a shared air space vacated by a measles patient within the prior 2 hours.</a:t>
            </a:r>
          </a:p>
        </p:txBody>
      </p:sp>
      <p:sp>
        <p:nvSpPr>
          <p:cNvPr id="7" name="Rectangle: Rounded Corners 6">
            <a:extLst>
              <a:ext uri="{FF2B5EF4-FFF2-40B4-BE49-F238E27FC236}">
                <a16:creationId xmlns:a16="http://schemas.microsoft.com/office/drawing/2014/main" id="{C153BFD1-A3AE-CE77-0564-657C86261F2A}"/>
              </a:ext>
            </a:extLst>
          </p:cNvPr>
          <p:cNvSpPr/>
          <p:nvPr/>
        </p:nvSpPr>
        <p:spPr>
          <a:xfrm>
            <a:off x="108022" y="83713"/>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INFECTION CONTROL</a:t>
            </a:r>
          </a:p>
        </p:txBody>
      </p:sp>
      <p:sp>
        <p:nvSpPr>
          <p:cNvPr id="9" name="Rectangle: Rounded Corners 8">
            <a:extLst>
              <a:ext uri="{FF2B5EF4-FFF2-40B4-BE49-F238E27FC236}">
                <a16:creationId xmlns:a16="http://schemas.microsoft.com/office/drawing/2014/main" id="{466BE03D-D251-3D81-6582-C92CA3A285E1}"/>
              </a:ext>
            </a:extLst>
          </p:cNvPr>
          <p:cNvSpPr/>
          <p:nvPr/>
        </p:nvSpPr>
        <p:spPr>
          <a:xfrm>
            <a:off x="289022" y="907058"/>
            <a:ext cx="11324896" cy="2415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r>
              <a:rPr lang="en-US" sz="1400" b="1">
                <a:ea typeface="+mn-lt"/>
                <a:cs typeface="+mn-lt"/>
              </a:rPr>
              <a:t>Measles is one of the most contagious of all infectious diseases. Transmission can be mitigated by following sanitation and hygiene best practices.</a:t>
            </a:r>
            <a:endParaRPr lang="en-US" sz="1400" b="1" dirty="0">
              <a:ea typeface="+mn-lt"/>
              <a:cs typeface="+mn-lt"/>
            </a:endParaRPr>
          </a:p>
        </p:txBody>
      </p:sp>
    </p:spTree>
    <p:extLst>
      <p:ext uri="{BB962C8B-B14F-4D97-AF65-F5344CB8AC3E}">
        <p14:creationId xmlns:p14="http://schemas.microsoft.com/office/powerpoint/2010/main" val="18020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1A5D68-4F5C-8406-308D-8414012FD6DE}"/>
              </a:ext>
            </a:extLst>
          </p:cNvPr>
          <p:cNvSpPr/>
          <p:nvPr/>
        </p:nvSpPr>
        <p:spPr>
          <a:xfrm>
            <a:off x="357187" y="3984324"/>
            <a:ext cx="11477626" cy="2155944"/>
          </a:xfrm>
          <a:prstGeom prst="round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0E34F7E4-680D-99A7-D396-6799131C5AC1}"/>
              </a:ext>
            </a:extLst>
          </p:cNvPr>
          <p:cNvSpPr/>
          <p:nvPr/>
        </p:nvSpPr>
        <p:spPr>
          <a:xfrm>
            <a:off x="187461" y="101060"/>
            <a:ext cx="11617320" cy="643813"/>
          </a:xfrm>
          <a:prstGeom prst="roundRect">
            <a:avLst/>
          </a:prstGeom>
          <a:solidFill>
            <a:srgbClr val="0E4D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CONTACTS AND CONTRIBUTORS</a:t>
            </a:r>
          </a:p>
        </p:txBody>
      </p:sp>
      <p:sp>
        <p:nvSpPr>
          <p:cNvPr id="6" name="Rectangle: Rounded Corners 5">
            <a:extLst>
              <a:ext uri="{FF2B5EF4-FFF2-40B4-BE49-F238E27FC236}">
                <a16:creationId xmlns:a16="http://schemas.microsoft.com/office/drawing/2014/main" id="{1E67E443-CFE5-6044-8103-B164165BC4E0}"/>
              </a:ext>
            </a:extLst>
          </p:cNvPr>
          <p:cNvSpPr/>
          <p:nvPr/>
        </p:nvSpPr>
        <p:spPr>
          <a:xfrm>
            <a:off x="327277" y="936343"/>
            <a:ext cx="11537446" cy="2707606"/>
          </a:xfrm>
          <a:prstGeom prst="roundRect">
            <a:avLst/>
          </a:prstGeom>
          <a:solidFill>
            <a:srgbClr val="0E4D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alibri" panose="020F0502020204030204" pitchFamily="34" charset="0"/>
                <a:ea typeface="Calibri" panose="020F0502020204030204" pitchFamily="34" charset="0"/>
                <a:cs typeface="Calibri" panose="020F0502020204030204" pitchFamily="34" charset="0"/>
              </a:rPr>
              <a:t>The Virtual Medical Operations Center Briefs (VMOC) were created as a service-learning project by faculty and graduate students at the Yale School of Public Health in response to the 2010 Haiti Earthquake. Each year, the VMOC Briefs are produced by students enrolled in EHS 581 - Public Health Emergencies: Disaster Planning and Response. These briefs compile diverse information sources - including status reports, maps, news articles, and web content—into a single, easily digestible document that can be widely shared and used interactively.</a:t>
            </a:r>
          </a:p>
          <a:p>
            <a:endParaRPr lang="en-US"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Key features of this report include:</a:t>
            </a:r>
          </a:p>
          <a:p>
            <a:pPr marL="285750" indent="-285750" algn="l" rtl="0" fontAlgn="base">
              <a:buFont typeface="Arial" panose="020B0604020202020204" pitchFamily="34" charset="0"/>
              <a:buChar char="•"/>
            </a:pPr>
            <a:r>
              <a:rPr lang="en-US" sz="1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Comprehensive Overview: </a:t>
            </a:r>
            <a:r>
              <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Provides situation updates, maps, relevant news, and web resources.</a:t>
            </a:r>
          </a:p>
          <a:p>
            <a:pPr marL="285750" indent="-285750" algn="l" rtl="0" fontAlgn="base">
              <a:buFont typeface="Arial" panose="020B0604020202020204" pitchFamily="34" charset="0"/>
              <a:buChar char="•"/>
            </a:pPr>
            <a:r>
              <a:rPr lang="en-US" sz="1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Accessibility: </a:t>
            </a:r>
            <a:r>
              <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Designed for easy reading, wide distribution, and interactive use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US" sz="1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Collaboration: </a:t>
            </a:r>
            <a:r>
              <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“unlocked" format enables seamless sharing, copying, and adaptation by other responders.</a:t>
            </a:r>
          </a:p>
          <a:p>
            <a:pPr algn="l" rtl="0" fontAlgn="base"/>
            <a:endPar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4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students learn by doing, quickly discovering how and where to find critical information and presenting it in an easily understood manner. </a:t>
            </a:r>
            <a:r>
              <a:rPr lang="en-US" sz="120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EC2239C4-DC48-14C5-C78F-090E5A4A87C5}"/>
              </a:ext>
            </a:extLst>
          </p:cNvPr>
          <p:cNvSpPr txBox="1"/>
          <p:nvPr/>
        </p:nvSpPr>
        <p:spPr>
          <a:xfrm>
            <a:off x="667010" y="5617048"/>
            <a:ext cx="8376781" cy="461665"/>
          </a:xfrm>
          <a:prstGeom prst="rect">
            <a:avLst/>
          </a:prstGeom>
          <a:noFill/>
        </p:spPr>
        <p:txBody>
          <a:bodyPr wrap="square">
            <a:spAutoFit/>
          </a:bodyPr>
          <a:lstStyle/>
          <a:p>
            <a:r>
              <a:rPr lang="en-US" sz="1200" b="1" dirty="0">
                <a:solidFill>
                  <a:prstClr val="black"/>
                </a:solidFill>
                <a:latin typeface="Calibri" panose="020F0502020204030204" pitchFamily="34" charset="0"/>
                <a:ea typeface="Calibri" panose="020F0502020204030204" pitchFamily="34" charset="0"/>
                <a:cs typeface="Calibri" panose="020F0502020204030204" pitchFamily="34" charset="0"/>
              </a:rPr>
              <a:t>LTC (R) Joanne McGovern – </a:t>
            </a:r>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hlinkClick r:id="rId2"/>
              </a:rPr>
              <a:t>Joanne.McGovern@yale.edu</a:t>
            </a:r>
            <a:endPar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rPr>
              <a:t>Lecturer, Department of Environmental Health Sciences, Yale School of Public Health</a:t>
            </a:r>
          </a:p>
        </p:txBody>
      </p:sp>
      <p:sp>
        <p:nvSpPr>
          <p:cNvPr id="3" name="TextBox 2">
            <a:extLst>
              <a:ext uri="{FF2B5EF4-FFF2-40B4-BE49-F238E27FC236}">
                <a16:creationId xmlns:a16="http://schemas.microsoft.com/office/drawing/2014/main" id="{D621921F-4B96-37EA-A65A-55FA8B6F1327}"/>
              </a:ext>
            </a:extLst>
          </p:cNvPr>
          <p:cNvSpPr txBox="1"/>
          <p:nvPr/>
        </p:nvSpPr>
        <p:spPr>
          <a:xfrm>
            <a:off x="667010" y="4062021"/>
            <a:ext cx="4010024" cy="307777"/>
          </a:xfrm>
          <a:prstGeom prst="rect">
            <a:avLst/>
          </a:prstGeom>
          <a:noFill/>
        </p:spPr>
        <p:txBody>
          <a:bodyPr wrap="square">
            <a:spAutoFit/>
          </a:bodyPr>
          <a:lstStyle/>
          <a:p>
            <a:r>
              <a:rPr lang="en-US" sz="1400" b="1" i="0" u="none" strike="noStrike" baseline="0" dirty="0">
                <a:latin typeface="Calibri" panose="020F0502020204030204" pitchFamily="34" charset="0"/>
                <a:ea typeface="Calibri" panose="020F0502020204030204" pitchFamily="34" charset="0"/>
                <a:cs typeface="Calibri" panose="020F0502020204030204" pitchFamily="34" charset="0"/>
              </a:rPr>
              <a:t>Yale MPH Student Contributors:</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3B493C8-63E0-F2E3-B9B6-E6335A4CA5CE}"/>
              </a:ext>
            </a:extLst>
          </p:cNvPr>
          <p:cNvSpPr txBox="1"/>
          <p:nvPr/>
        </p:nvSpPr>
        <p:spPr>
          <a:xfrm>
            <a:off x="667010" y="4336425"/>
            <a:ext cx="2867025" cy="1384995"/>
          </a:xfrm>
          <a:prstGeom prst="rect">
            <a:avLst/>
          </a:prstGeom>
          <a:noFill/>
        </p:spPr>
        <p:txBody>
          <a:bodyPr wrap="square" rtlCol="0">
            <a:spAutoFit/>
          </a:bodyPr>
          <a:lstStyle/>
          <a:p>
            <a:r>
              <a:rPr lang="en-US" sz="1400" dirty="0"/>
              <a:t>Vanessa Evardone</a:t>
            </a:r>
          </a:p>
          <a:p>
            <a:r>
              <a:rPr lang="en-US" sz="1400" dirty="0"/>
              <a:t>Lucy Gilchrist</a:t>
            </a:r>
          </a:p>
          <a:p>
            <a:r>
              <a:rPr lang="en-US" sz="1400" dirty="0"/>
              <a:t>Nayeli Gonzalez-Vazquez</a:t>
            </a:r>
          </a:p>
          <a:p>
            <a:r>
              <a:rPr lang="en-US" sz="1400" dirty="0"/>
              <a:t>Monica Gomes</a:t>
            </a:r>
          </a:p>
          <a:p>
            <a:r>
              <a:rPr lang="en-US" sz="1400" dirty="0"/>
              <a:t>Rachel Kane</a:t>
            </a:r>
          </a:p>
          <a:p>
            <a:r>
              <a:rPr lang="en-US" sz="1400" dirty="0"/>
              <a:t> </a:t>
            </a:r>
          </a:p>
        </p:txBody>
      </p:sp>
      <p:sp>
        <p:nvSpPr>
          <p:cNvPr id="10" name="TextBox 9">
            <a:extLst>
              <a:ext uri="{FF2B5EF4-FFF2-40B4-BE49-F238E27FC236}">
                <a16:creationId xmlns:a16="http://schemas.microsoft.com/office/drawing/2014/main" id="{643DDFF8-0617-6ED6-46D3-266827211712}"/>
              </a:ext>
            </a:extLst>
          </p:cNvPr>
          <p:cNvSpPr txBox="1"/>
          <p:nvPr/>
        </p:nvSpPr>
        <p:spPr>
          <a:xfrm>
            <a:off x="4049616" y="4267574"/>
            <a:ext cx="3032795" cy="1384995"/>
          </a:xfrm>
          <a:prstGeom prst="rect">
            <a:avLst/>
          </a:prstGeom>
          <a:noFill/>
        </p:spPr>
        <p:txBody>
          <a:bodyPr wrap="square" rtlCol="0">
            <a:spAutoFit/>
          </a:bodyPr>
          <a:lstStyle/>
          <a:p>
            <a:r>
              <a:rPr lang="en-US" sz="1400" dirty="0"/>
              <a:t>Nathan Lai</a:t>
            </a:r>
          </a:p>
          <a:p>
            <a:r>
              <a:rPr lang="en-US" sz="1400" dirty="0"/>
              <a:t>Elly Maldur</a:t>
            </a:r>
          </a:p>
          <a:p>
            <a:r>
              <a:rPr lang="en-US" sz="1400" dirty="0"/>
              <a:t>Shoa Moosavi</a:t>
            </a:r>
          </a:p>
          <a:p>
            <a:r>
              <a:rPr lang="en-US" sz="1400" dirty="0"/>
              <a:t>Bryn Redal</a:t>
            </a:r>
          </a:p>
          <a:p>
            <a:r>
              <a:rPr lang="en-US" sz="1400" dirty="0"/>
              <a:t>Christina Tong</a:t>
            </a:r>
          </a:p>
          <a:p>
            <a:r>
              <a:rPr lang="en-US" sz="1400" dirty="0"/>
              <a:t> </a:t>
            </a:r>
          </a:p>
        </p:txBody>
      </p:sp>
    </p:spTree>
    <p:extLst>
      <p:ext uri="{BB962C8B-B14F-4D97-AF65-F5344CB8AC3E}">
        <p14:creationId xmlns:p14="http://schemas.microsoft.com/office/powerpoint/2010/main" val="135135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7074182C-B251-73C7-02E3-BF997940E54B}"/>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BACKGROUND</a:t>
            </a:r>
            <a:endParaRPr lang="en-US" sz="5400" b="1" dirty="0">
              <a:solidFill>
                <a:schemeClr val="bg1"/>
              </a:solidFill>
              <a:effectLst>
                <a:outerShdw blurRad="38100" dist="38100" dir="2700000" algn="tl">
                  <a:srgbClr val="000000"/>
                </a:outerShdw>
              </a:effectLst>
              <a:latin typeface="Arial" pitchFamily="34" charset="0"/>
            </a:endParaRPr>
          </a:p>
        </p:txBody>
      </p:sp>
      <p:sp>
        <p:nvSpPr>
          <p:cNvPr id="3" name="TextBox 2">
            <a:extLst>
              <a:ext uri="{FF2B5EF4-FFF2-40B4-BE49-F238E27FC236}">
                <a16:creationId xmlns:a16="http://schemas.microsoft.com/office/drawing/2014/main" id="{501B2FD2-B420-A5A8-30A8-18041B64AE7A}"/>
              </a:ext>
            </a:extLst>
          </p:cNvPr>
          <p:cNvSpPr txBox="1"/>
          <p:nvPr/>
        </p:nvSpPr>
        <p:spPr>
          <a:xfrm>
            <a:off x="108062" y="912631"/>
            <a:ext cx="6659034" cy="4198459"/>
          </a:xfrm>
          <a:prstGeom prst="rect">
            <a:avLst/>
          </a:prstGeom>
        </p:spPr>
        <p:txBody>
          <a:bodyPr vert="horz" lIns="91440" tIns="45720" rIns="91440" bIns="45720" rtlCol="0">
            <a:noAutofit/>
          </a:bodyPr>
          <a:lstStyle/>
          <a:p>
            <a:pPr marL="285750" indent="-285750">
              <a:lnSpc>
                <a:spcPct val="90000"/>
              </a:lnSpc>
              <a:spcBef>
                <a:spcPts val="900"/>
              </a:spcBef>
              <a:spcAft>
                <a:spcPts val="900"/>
              </a:spcAft>
              <a:buFont typeface="Arial" panose="020B0604020202020204" pitchFamily="34" charset="0"/>
              <a:buChar char="•"/>
            </a:pPr>
            <a:r>
              <a:rPr lang="en-US" sz="1300" b="1" i="0" dirty="0">
                <a:effectLst/>
              </a:rPr>
              <a:t>TYPE OF PUBLIC HEALTH EMERGENCY: WEST TX MEASLES OUTBREAK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dirty="0">
                <a:effectLst/>
              </a:rPr>
              <a:t>BACKGROUND: </a:t>
            </a:r>
            <a:r>
              <a:rPr lang="en-US" sz="1300" dirty="0"/>
              <a:t> The West Texas measles outbreak—the largest in the state in 30 years—has grown from two cases in late January to </a:t>
            </a:r>
            <a:r>
              <a:rPr lang="en-US" sz="1300" b="1" dirty="0"/>
              <a:t>159</a:t>
            </a:r>
            <a:r>
              <a:rPr lang="en-US" sz="1300" dirty="0"/>
              <a:t> cases across nine counties, primarily in the rural South Plains region. The virus has also spread into eastern New Mexico. Among those infected in Texas, five were vaccinated, while the rest were either unvaccinated or had an unknown vaccination status. Based on 2023–2024 data, Gaines County, TX, had one of the highest vaccination exemption rates, at nearly 18%. The outbreak initially centered around members of the Mennonite community before expanding further.</a:t>
            </a:r>
            <a:endParaRPr lang="en-US" sz="1300" i="0" dirty="0">
              <a:effectLst/>
            </a:endParaRPr>
          </a:p>
          <a:p>
            <a:pPr marL="285750" indent="-285750">
              <a:lnSpc>
                <a:spcPct val="90000"/>
              </a:lnSpc>
              <a:spcBef>
                <a:spcPts val="900"/>
              </a:spcBef>
              <a:spcAft>
                <a:spcPts val="900"/>
              </a:spcAft>
              <a:buFont typeface="Arial" panose="020B0604020202020204" pitchFamily="34" charset="0"/>
              <a:buChar char="•"/>
            </a:pPr>
            <a:r>
              <a:rPr lang="en-US" sz="1300" b="1" dirty="0"/>
              <a:t>LOCATIONS: </a:t>
            </a:r>
            <a:r>
              <a:rPr lang="en-US" sz="1300" dirty="0"/>
              <a:t>Since January, the outbreak has spread to other Texas counties, including Dallam, Dawson, Ector, Gaines, Lubbock, Martin, Terry, and Yoakum. In February, it spread to Lea County in New Mexico. </a:t>
            </a:r>
          </a:p>
          <a:p>
            <a:pPr marL="285750" indent="-285750">
              <a:lnSpc>
                <a:spcPct val="90000"/>
              </a:lnSpc>
              <a:buFont typeface="Arial" panose="020B0604020202020204" pitchFamily="34" charset="0"/>
              <a:buChar char="•"/>
            </a:pPr>
            <a:r>
              <a:rPr lang="en-US" sz="1300" b="1" i="0" dirty="0">
                <a:effectLst/>
              </a:rPr>
              <a:t>CASES: 159 Cases in TX</a:t>
            </a:r>
            <a:endParaRPr lang="en-US" sz="1300" b="1" dirty="0"/>
          </a:p>
          <a:p>
            <a:r>
              <a:rPr lang="en-US" sz="1300" b="1" i="0" dirty="0">
                <a:effectLst/>
              </a:rPr>
              <a:t>                         9 Cases in NM</a:t>
            </a:r>
          </a:p>
          <a:p>
            <a:pPr marL="285750" indent="-285750">
              <a:lnSpc>
                <a:spcPct val="90000"/>
              </a:lnSpc>
              <a:spcBef>
                <a:spcPts val="900"/>
              </a:spcBef>
              <a:spcAft>
                <a:spcPts val="900"/>
              </a:spcAft>
              <a:buFont typeface="Arial" panose="020B0604020202020204" pitchFamily="34" charset="0"/>
              <a:buChar char="•"/>
            </a:pPr>
            <a:r>
              <a:rPr lang="en-US" sz="1300" b="1" dirty="0"/>
              <a:t>HOSPITALIZATIONS: 22</a:t>
            </a:r>
          </a:p>
          <a:p>
            <a:pPr marL="285750" indent="-285750">
              <a:lnSpc>
                <a:spcPct val="90000"/>
              </a:lnSpc>
              <a:spcBef>
                <a:spcPts val="900"/>
              </a:spcBef>
              <a:spcAft>
                <a:spcPts val="900"/>
              </a:spcAft>
              <a:buFont typeface="Arial" panose="020B0604020202020204" pitchFamily="34" charset="0"/>
              <a:buChar char="•"/>
            </a:pPr>
            <a:r>
              <a:rPr lang="en-US" sz="1300" b="1" i="0" dirty="0">
                <a:effectLst/>
              </a:rPr>
              <a:t>FATALITIES</a:t>
            </a:r>
            <a:r>
              <a:rPr lang="en-US" sz="1300" i="0" dirty="0">
                <a:effectLst/>
              </a:rPr>
              <a:t>: </a:t>
            </a:r>
            <a:r>
              <a:rPr lang="en-US" sz="1300" b="1" i="0" dirty="0">
                <a:effectLst/>
              </a:rPr>
              <a:t>1 </a:t>
            </a:r>
            <a:r>
              <a:rPr lang="en-US" sz="1300" i="0" dirty="0">
                <a:effectLst/>
              </a:rPr>
              <a:t>The Texas Department of State Health Services reported the death of an unvaccinated “school-aged” child on  Wednesday, 2/26/2025.  The child did not have any underlying health issues. This is the first measles death in the United States since 2015.</a:t>
            </a:r>
          </a:p>
          <a:p>
            <a:pPr marL="285750" indent="-285750">
              <a:lnSpc>
                <a:spcPct val="90000"/>
              </a:lnSpc>
              <a:buFont typeface="Arial" panose="020B0604020202020204" pitchFamily="34" charset="0"/>
              <a:buChar char="•"/>
            </a:pPr>
            <a:r>
              <a:rPr lang="en-US" sz="1300" b="1" i="0" u="none" strike="noStrike" dirty="0">
                <a:solidFill>
                  <a:srgbClr val="000000"/>
                </a:solidFill>
                <a:effectLst/>
              </a:rPr>
              <a:t>INVESTIGATION: </a:t>
            </a:r>
          </a:p>
          <a:p>
            <a:pPr marL="742950" lvl="1" indent="-285750">
              <a:lnSpc>
                <a:spcPct val="90000"/>
              </a:lnSpc>
              <a:buFont typeface="Calibri" panose="020F0502020204030204" pitchFamily="34" charset="0"/>
              <a:buChar char="‒"/>
            </a:pPr>
            <a:r>
              <a:rPr lang="en-US" sz="1300" b="0" i="0" u="none" strike="noStrike" dirty="0">
                <a:effectLst/>
              </a:rPr>
              <a:t>The Texas Department of State Health Services (DSHS) works with local health departments to investigate the outbreak. Due to the highly contagious nature of this disease, additional cases are likely to occur in the outbreak area and the surrounding communities. </a:t>
            </a:r>
            <a:r>
              <a:rPr lang="en-US" sz="1300" b="0" i="0" dirty="0">
                <a:effectLst/>
              </a:rPr>
              <a:t>​ </a:t>
            </a:r>
          </a:p>
          <a:p>
            <a:pPr marL="742950" lvl="1" indent="-285750">
              <a:lnSpc>
                <a:spcPct val="90000"/>
              </a:lnSpc>
              <a:spcBef>
                <a:spcPts val="900"/>
              </a:spcBef>
              <a:spcAft>
                <a:spcPts val="900"/>
              </a:spcAft>
              <a:buFont typeface="Calibri" panose="020F0502020204030204" pitchFamily="34" charset="0"/>
              <a:buChar char="‒"/>
            </a:pPr>
            <a:r>
              <a:rPr lang="en-US" sz="1300" dirty="0"/>
              <a:t>The New Mexico Department of Health (NMDOH) is actively reaching out to individuals identified as potentially exposed to the measles cases in Lea County. By providing guidance, they aim to prevent further spread of the infection.</a:t>
            </a:r>
            <a:endParaRPr lang="en-US" sz="1300" i="0" dirty="0">
              <a:effectLst/>
            </a:endParaRPr>
          </a:p>
        </p:txBody>
      </p:sp>
      <p:sp>
        <p:nvSpPr>
          <p:cNvPr id="4" name="TextBox 3">
            <a:extLst>
              <a:ext uri="{FF2B5EF4-FFF2-40B4-BE49-F238E27FC236}">
                <a16:creationId xmlns:a16="http://schemas.microsoft.com/office/drawing/2014/main" id="{F94F6F26-D52D-17E6-8AA9-AEEE8FAE4AB2}"/>
              </a:ext>
            </a:extLst>
          </p:cNvPr>
          <p:cNvSpPr txBox="1"/>
          <p:nvPr/>
        </p:nvSpPr>
        <p:spPr>
          <a:xfrm>
            <a:off x="6983938" y="6288532"/>
            <a:ext cx="5141715" cy="400110"/>
          </a:xfrm>
          <a:prstGeom prst="rect">
            <a:avLst/>
          </a:prstGeom>
          <a:noFill/>
        </p:spPr>
        <p:txBody>
          <a:bodyPr wrap="square">
            <a:spAutoFit/>
          </a:bodyPr>
          <a:lstStyle/>
          <a:p>
            <a:pPr marR="0" lvl="0" algn="r" defTabSz="914400" rtl="0" eaLnBrk="1" fontAlgn="auto" latinLnBrk="0" hangingPunct="1">
              <a:lnSpc>
                <a:spcPct val="100000"/>
              </a:lnSpc>
              <a:spcBef>
                <a:spcPts val="0"/>
              </a:spcBef>
              <a:spcAft>
                <a:spcPts val="0"/>
              </a:spcAft>
              <a:buClrTx/>
              <a:buSzTx/>
              <a:tabLst/>
              <a:defRPr/>
            </a:pPr>
            <a:r>
              <a:rPr kumimoji="0" lang="en-US" sz="1000" b="1" i="0" u="sng" strike="noStrike" kern="1200" cap="none" spc="0" normalizeH="0" baseline="0" noProof="0" dirty="0">
                <a:ln>
                  <a:noFill/>
                </a:ln>
                <a:solidFill>
                  <a:srgbClr val="0C77C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TEXAS DEPARTMENT OF HEALTH AND HUMAN SERVICES</a:t>
            </a:r>
          </a:p>
          <a:p>
            <a:pPr lvl="0" algn="r">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NEW MEXICO DEPARTMENT OF HEALTH</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5" name="Picture 4">
            <a:extLst>
              <a:ext uri="{FF2B5EF4-FFF2-40B4-BE49-F238E27FC236}">
                <a16:creationId xmlns:a16="http://schemas.microsoft.com/office/drawing/2014/main" id="{25386CA7-0DD1-E57E-D5A5-3BCD14292F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9187" y="912631"/>
            <a:ext cx="4991219" cy="2813232"/>
          </a:xfrm>
          <a:prstGeom prst="rect">
            <a:avLst/>
          </a:prstGeom>
        </p:spPr>
      </p:pic>
      <p:sp>
        <p:nvSpPr>
          <p:cNvPr id="7" name="TextBox 6">
            <a:extLst>
              <a:ext uri="{FF2B5EF4-FFF2-40B4-BE49-F238E27FC236}">
                <a16:creationId xmlns:a16="http://schemas.microsoft.com/office/drawing/2014/main" id="{D8CA556D-6ADE-B199-F515-5CC42E062BB1}"/>
              </a:ext>
            </a:extLst>
          </p:cNvPr>
          <p:cNvSpPr txBox="1"/>
          <p:nvPr/>
        </p:nvSpPr>
        <p:spPr>
          <a:xfrm>
            <a:off x="7059187" y="3675355"/>
            <a:ext cx="4991219" cy="261610"/>
          </a:xfrm>
          <a:prstGeom prst="rect">
            <a:avLst/>
          </a:prstGeom>
          <a:noFill/>
        </p:spPr>
        <p:txBody>
          <a:bodyPr wrap="square">
            <a:spAutoFit/>
          </a:bodyPr>
          <a:lstStyle/>
          <a:p>
            <a:r>
              <a:rPr lang="en-US" sz="1050" b="0" i="0" dirty="0">
                <a:solidFill>
                  <a:srgbClr val="0C77C3"/>
                </a:solidFill>
                <a:effectLst/>
                <a:hlinkClick r:id="rId5"/>
              </a:rPr>
              <a:t>The child’s cheek shows the characteristic rash associated with measles. Source: CDC</a:t>
            </a:r>
            <a:endParaRPr lang="en-US" sz="1050" dirty="0">
              <a:solidFill>
                <a:srgbClr val="0C77C3"/>
              </a:solidFill>
            </a:endParaRPr>
          </a:p>
        </p:txBody>
      </p:sp>
      <p:graphicFrame>
        <p:nvGraphicFramePr>
          <p:cNvPr id="2" name="Table 1">
            <a:extLst>
              <a:ext uri="{FF2B5EF4-FFF2-40B4-BE49-F238E27FC236}">
                <a16:creationId xmlns:a16="http://schemas.microsoft.com/office/drawing/2014/main" id="{4D46B9DB-AE6B-D964-8E68-8256D0AB6C0C}"/>
              </a:ext>
            </a:extLst>
          </p:cNvPr>
          <p:cNvGraphicFramePr>
            <a:graphicFrameLocks noGrp="1"/>
          </p:cNvGraphicFramePr>
          <p:nvPr>
            <p:extLst>
              <p:ext uri="{D42A27DB-BD31-4B8C-83A1-F6EECF244321}">
                <p14:modId xmlns:p14="http://schemas.microsoft.com/office/powerpoint/2010/main" val="1678138677"/>
              </p:ext>
            </p:extLst>
          </p:nvPr>
        </p:nvGraphicFramePr>
        <p:xfrm>
          <a:off x="6838576" y="4244068"/>
          <a:ext cx="5211830" cy="1737360"/>
        </p:xfrm>
        <a:graphic>
          <a:graphicData uri="http://schemas.openxmlformats.org/drawingml/2006/table">
            <a:tbl>
              <a:tblPr firstRow="1" bandRow="1">
                <a:tableStyleId>{F5AB1C69-6EDB-4FF4-983F-18BD219EF322}</a:tableStyleId>
              </a:tblPr>
              <a:tblGrid>
                <a:gridCol w="1042366">
                  <a:extLst>
                    <a:ext uri="{9D8B030D-6E8A-4147-A177-3AD203B41FA5}">
                      <a16:colId xmlns:a16="http://schemas.microsoft.com/office/drawing/2014/main" val="233187809"/>
                    </a:ext>
                  </a:extLst>
                </a:gridCol>
                <a:gridCol w="1042366">
                  <a:extLst>
                    <a:ext uri="{9D8B030D-6E8A-4147-A177-3AD203B41FA5}">
                      <a16:colId xmlns:a16="http://schemas.microsoft.com/office/drawing/2014/main" val="2870457029"/>
                    </a:ext>
                  </a:extLst>
                </a:gridCol>
                <a:gridCol w="1042366">
                  <a:extLst>
                    <a:ext uri="{9D8B030D-6E8A-4147-A177-3AD203B41FA5}">
                      <a16:colId xmlns:a16="http://schemas.microsoft.com/office/drawing/2014/main" val="3149672985"/>
                    </a:ext>
                  </a:extLst>
                </a:gridCol>
                <a:gridCol w="1042366">
                  <a:extLst>
                    <a:ext uri="{9D8B030D-6E8A-4147-A177-3AD203B41FA5}">
                      <a16:colId xmlns:a16="http://schemas.microsoft.com/office/drawing/2014/main" val="905937354"/>
                    </a:ext>
                  </a:extLst>
                </a:gridCol>
                <a:gridCol w="1042366">
                  <a:extLst>
                    <a:ext uri="{9D8B030D-6E8A-4147-A177-3AD203B41FA5}">
                      <a16:colId xmlns:a16="http://schemas.microsoft.com/office/drawing/2014/main" val="1892489126"/>
                    </a:ext>
                  </a:extLst>
                </a:gridCol>
              </a:tblGrid>
              <a:tr h="198243">
                <a:tc gridSpan="5">
                  <a:txBody>
                    <a:bodyPr/>
                    <a:lstStyle/>
                    <a:p>
                      <a:r>
                        <a:rPr lang="en-US" sz="1300" dirty="0">
                          <a:effectLst>
                            <a:outerShdw blurRad="38100" dist="38100" dir="2700000" algn="tl">
                              <a:srgbClr val="000000">
                                <a:alpha val="43137"/>
                              </a:srgbClr>
                            </a:outerShdw>
                          </a:effectLst>
                        </a:rPr>
                        <a:t>WEST TEXAS OUTBREAK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448469"/>
                  </a:ext>
                </a:extLst>
              </a:tr>
              <a:tr h="188023">
                <a:tc>
                  <a:txBody>
                    <a:bodyPr/>
                    <a:lstStyle/>
                    <a:p>
                      <a:pPr algn="ctr"/>
                      <a:r>
                        <a:rPr lang="en-US" sz="1300" b="1" dirty="0"/>
                        <a:t>0-4 Years</a:t>
                      </a:r>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a:r>
                        <a:rPr lang="en-US" sz="1300" b="1" dirty="0"/>
                        <a:t>5-17 Years</a:t>
                      </a:r>
                    </a:p>
                  </a:txBody>
                  <a:tcPr>
                    <a:solidFill>
                      <a:schemeClr val="accent1">
                        <a:lumMod val="40000"/>
                        <a:lumOff val="60000"/>
                      </a:schemeClr>
                    </a:solidFill>
                  </a:tcPr>
                </a:tc>
                <a:tc>
                  <a:txBody>
                    <a:bodyPr/>
                    <a:lstStyle/>
                    <a:p>
                      <a:pPr algn="ctr"/>
                      <a:r>
                        <a:rPr lang="en-US" sz="1300" b="1" dirty="0"/>
                        <a:t>18+ Years</a:t>
                      </a:r>
                    </a:p>
                  </a:txBody>
                  <a:tcPr>
                    <a:solidFill>
                      <a:schemeClr val="accent1">
                        <a:lumMod val="40000"/>
                        <a:lumOff val="60000"/>
                      </a:schemeClr>
                    </a:solidFill>
                  </a:tcPr>
                </a:tc>
                <a:tc>
                  <a:txBody>
                    <a:bodyPr/>
                    <a:lstStyle/>
                    <a:p>
                      <a:pPr algn="ctr"/>
                      <a:r>
                        <a:rPr lang="en-US" sz="1300" b="1" dirty="0"/>
                        <a:t>Pending</a:t>
                      </a:r>
                    </a:p>
                  </a:txBody>
                  <a:tcPr>
                    <a:solidFill>
                      <a:schemeClr val="accent1">
                        <a:lumMod val="40000"/>
                        <a:lumOff val="60000"/>
                      </a:schemeClr>
                    </a:solidFill>
                  </a:tcPr>
                </a:tc>
                <a:tc>
                  <a:txBody>
                    <a:bodyPr/>
                    <a:lstStyle/>
                    <a:p>
                      <a:pPr algn="ctr"/>
                      <a:r>
                        <a:rPr lang="en-US" sz="1300" b="1" dirty="0"/>
                        <a:t>Total</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34853078"/>
                  </a:ext>
                </a:extLst>
              </a:tr>
              <a:tr h="188023">
                <a:tc>
                  <a:txBody>
                    <a:bodyPr/>
                    <a:lstStyle/>
                    <a:p>
                      <a:pPr marL="0" algn="ctr" defTabSz="914400" rtl="0" eaLnBrk="1" fontAlgn="ctr" latinLnBrk="0" hangingPunct="1"/>
                      <a:r>
                        <a:rPr lang="en-US" sz="1300" kern="1200" dirty="0">
                          <a:solidFill>
                            <a:schemeClr val="dk1"/>
                          </a:solidFill>
                          <a:latin typeface="+mn-lt"/>
                          <a:ea typeface="+mn-ea"/>
                          <a:cs typeface="+mn-cs"/>
                        </a:rPr>
                        <a:t>53 (33.3%)</a:t>
                      </a:r>
                    </a:p>
                  </a:txBody>
                  <a:tcPr marL="85725" marR="85725" marT="38100" marB="38100" anchor="ctr">
                    <a:lnL w="12700" cap="flat" cmpd="sng" algn="ctr">
                      <a:solidFill>
                        <a:schemeClr val="tx1"/>
                      </a:solidFill>
                      <a:prstDash val="solid"/>
                      <a:round/>
                      <a:headEnd type="none" w="med" len="med"/>
                      <a:tailEnd type="none" w="med" len="med"/>
                    </a:lnL>
                    <a:solidFill>
                      <a:srgbClr val="EBF0F9"/>
                    </a:solidFill>
                  </a:tcPr>
                </a:tc>
                <a:tc>
                  <a:txBody>
                    <a:bodyPr/>
                    <a:lstStyle/>
                    <a:p>
                      <a:pPr marL="0" algn="ctr" defTabSz="914400" rtl="0" eaLnBrk="1" fontAlgn="ctr" latinLnBrk="0" hangingPunct="1"/>
                      <a:r>
                        <a:rPr lang="en-US" sz="1300" kern="1200" dirty="0">
                          <a:solidFill>
                            <a:schemeClr val="dk1"/>
                          </a:solidFill>
                          <a:latin typeface="+mn-lt"/>
                          <a:ea typeface="+mn-ea"/>
                          <a:cs typeface="+mn-cs"/>
                        </a:rPr>
                        <a:t>74 (46.5%)</a:t>
                      </a:r>
                    </a:p>
                  </a:txBody>
                  <a:tcPr marL="85725" marR="85725" marT="38100" marB="38100" anchor="ctr">
                    <a:solidFill>
                      <a:srgbClr val="EBF0F9"/>
                    </a:solidFill>
                  </a:tcPr>
                </a:tc>
                <a:tc>
                  <a:txBody>
                    <a:bodyPr/>
                    <a:lstStyle/>
                    <a:p>
                      <a:pPr marL="0" algn="ctr" defTabSz="914400" rtl="0" eaLnBrk="1" fontAlgn="ctr" latinLnBrk="0" hangingPunct="1"/>
                      <a:r>
                        <a:rPr lang="en-US" sz="1300" kern="1200" dirty="0">
                          <a:solidFill>
                            <a:schemeClr val="dk1"/>
                          </a:solidFill>
                          <a:latin typeface="+mn-lt"/>
                          <a:ea typeface="+mn-ea"/>
                          <a:cs typeface="+mn-cs"/>
                        </a:rPr>
                        <a:t>27 (17%)</a:t>
                      </a:r>
                    </a:p>
                  </a:txBody>
                  <a:tcPr marL="85725" marR="85725" marT="38100" marB="38100" anchor="ctr">
                    <a:solidFill>
                      <a:srgbClr val="EBF0F9"/>
                    </a:solidFill>
                  </a:tcPr>
                </a:tc>
                <a:tc>
                  <a:txBody>
                    <a:bodyPr/>
                    <a:lstStyle/>
                    <a:p>
                      <a:pPr marL="0" algn="ctr" defTabSz="914400" rtl="0" eaLnBrk="1" fontAlgn="ctr" latinLnBrk="0" hangingPunct="1"/>
                      <a:r>
                        <a:rPr lang="en-US" sz="1300" kern="1200" dirty="0">
                          <a:solidFill>
                            <a:schemeClr val="dk1"/>
                          </a:solidFill>
                          <a:latin typeface="+mn-lt"/>
                          <a:ea typeface="+mn-ea"/>
                          <a:cs typeface="+mn-cs"/>
                        </a:rPr>
                        <a:t>5 (3.2%)</a:t>
                      </a:r>
                    </a:p>
                  </a:txBody>
                  <a:tcPr marL="85725" marR="85725" marT="38100" marB="38100" anchor="ctr">
                    <a:solidFill>
                      <a:srgbClr val="EBF0F9"/>
                    </a:solidFill>
                  </a:tcPr>
                </a:tc>
                <a:tc>
                  <a:txBody>
                    <a:bodyPr/>
                    <a:lstStyle/>
                    <a:p>
                      <a:pPr algn="ctr"/>
                      <a:r>
                        <a:rPr lang="en-US" sz="1300" dirty="0"/>
                        <a:t>159</a:t>
                      </a:r>
                    </a:p>
                  </a:txBody>
                  <a:tcPr>
                    <a:lnR w="12700" cap="flat" cmpd="sng" algn="ctr">
                      <a:solidFill>
                        <a:schemeClr val="tx1"/>
                      </a:solidFill>
                      <a:prstDash val="solid"/>
                      <a:round/>
                      <a:headEnd type="none" w="med" len="med"/>
                      <a:tailEnd type="none" w="med" len="med"/>
                    </a:lnR>
                    <a:solidFill>
                      <a:srgbClr val="EBF0F9"/>
                    </a:solidFill>
                  </a:tcPr>
                </a:tc>
                <a:extLst>
                  <a:ext uri="{0D108BD9-81ED-4DB2-BD59-A6C34878D82A}">
                    <a16:rowId xmlns:a16="http://schemas.microsoft.com/office/drawing/2014/main" val="2081966630"/>
                  </a:ext>
                </a:extLst>
              </a:tr>
              <a:tr h="188023">
                <a:tc gridSpan="5">
                  <a:txBody>
                    <a:bodyPr/>
                    <a:lstStyle/>
                    <a:p>
                      <a:pPr algn="l"/>
                      <a:r>
                        <a:rPr lang="en-US" sz="1300" b="1" dirty="0">
                          <a:solidFill>
                            <a:schemeClr val="bg1"/>
                          </a:solidFill>
                          <a:effectLst>
                            <a:outerShdw blurRad="38100" dist="38100" dir="2700000" algn="tl">
                              <a:srgbClr val="000000">
                                <a:alpha val="43137"/>
                              </a:srgbClr>
                            </a:outerShdw>
                          </a:effectLst>
                        </a:rPr>
                        <a:t>NEW MEXICO OUTBREAK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75195323"/>
                  </a:ext>
                </a:extLst>
              </a:tr>
              <a:tr h="188023">
                <a:tc>
                  <a:txBody>
                    <a:bodyPr/>
                    <a:lstStyle/>
                    <a:p>
                      <a:pPr algn="ctr"/>
                      <a:r>
                        <a:rPr lang="en-US" sz="1300" b="1" dirty="0"/>
                        <a:t>0-4 Years</a:t>
                      </a:r>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ctr"/>
                      <a:r>
                        <a:rPr lang="en-US" sz="1300" b="1" dirty="0"/>
                        <a:t>5-17 Years</a:t>
                      </a:r>
                    </a:p>
                  </a:txBody>
                  <a:tcPr>
                    <a:solidFill>
                      <a:schemeClr val="accent1">
                        <a:lumMod val="40000"/>
                        <a:lumOff val="60000"/>
                      </a:schemeClr>
                    </a:solidFill>
                  </a:tcPr>
                </a:tc>
                <a:tc>
                  <a:txBody>
                    <a:bodyPr/>
                    <a:lstStyle/>
                    <a:p>
                      <a:pPr algn="ctr"/>
                      <a:r>
                        <a:rPr lang="en-US" sz="1300" b="1" dirty="0"/>
                        <a:t>18+ Years</a:t>
                      </a:r>
                    </a:p>
                  </a:txBody>
                  <a:tcPr>
                    <a:solidFill>
                      <a:schemeClr val="accent1">
                        <a:lumMod val="40000"/>
                        <a:lumOff val="60000"/>
                      </a:schemeClr>
                    </a:solidFill>
                  </a:tcPr>
                </a:tc>
                <a:tc>
                  <a:txBody>
                    <a:bodyPr/>
                    <a:lstStyle/>
                    <a:p>
                      <a:pPr algn="ctr"/>
                      <a:r>
                        <a:rPr lang="en-US" sz="1300" b="1" dirty="0"/>
                        <a:t>Pending</a:t>
                      </a:r>
                    </a:p>
                  </a:txBody>
                  <a:tcPr>
                    <a:solidFill>
                      <a:schemeClr val="accent1">
                        <a:lumMod val="40000"/>
                        <a:lumOff val="60000"/>
                      </a:schemeClr>
                    </a:solidFill>
                  </a:tcPr>
                </a:tc>
                <a:tc>
                  <a:txBody>
                    <a:bodyPr/>
                    <a:lstStyle/>
                    <a:p>
                      <a:pPr algn="ctr"/>
                      <a:r>
                        <a:rPr lang="en-US" sz="1300" b="1" dirty="0"/>
                        <a:t>Total</a:t>
                      </a:r>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920339833"/>
                  </a:ext>
                </a:extLst>
              </a:tr>
              <a:tr h="188023">
                <a:tc>
                  <a:txBody>
                    <a:bodyPr/>
                    <a:lstStyle/>
                    <a:p>
                      <a:pPr algn="ctr"/>
                      <a:r>
                        <a:rPr lang="en-US" sz="13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BF0F9"/>
                    </a:solidFill>
                  </a:tcPr>
                </a:tc>
                <a:tc>
                  <a:txBody>
                    <a:bodyPr/>
                    <a:lstStyle/>
                    <a:p>
                      <a:pPr algn="ctr"/>
                      <a:r>
                        <a:rPr lang="en-US" sz="1300" dirty="0"/>
                        <a:t>4  (44.5%)</a:t>
                      </a:r>
                    </a:p>
                  </a:txBody>
                  <a:tcPr>
                    <a:lnB w="12700" cap="flat" cmpd="sng" algn="ctr">
                      <a:solidFill>
                        <a:schemeClr val="tx1"/>
                      </a:solidFill>
                      <a:prstDash val="solid"/>
                      <a:round/>
                      <a:headEnd type="none" w="med" len="med"/>
                      <a:tailEnd type="none" w="med" len="med"/>
                    </a:lnB>
                    <a:solidFill>
                      <a:srgbClr val="EBF0F9"/>
                    </a:solidFill>
                  </a:tcPr>
                </a:tc>
                <a:tc>
                  <a:txBody>
                    <a:bodyPr/>
                    <a:lstStyle/>
                    <a:p>
                      <a:pPr algn="ctr"/>
                      <a:r>
                        <a:rPr lang="en-US" sz="1300" dirty="0"/>
                        <a:t>5(55.5%)</a:t>
                      </a:r>
                    </a:p>
                  </a:txBody>
                  <a:tcPr>
                    <a:lnB w="12700" cap="flat" cmpd="sng" algn="ctr">
                      <a:solidFill>
                        <a:schemeClr val="tx1"/>
                      </a:solidFill>
                      <a:prstDash val="solid"/>
                      <a:round/>
                      <a:headEnd type="none" w="med" len="med"/>
                      <a:tailEnd type="none" w="med" len="med"/>
                    </a:lnB>
                    <a:solidFill>
                      <a:srgbClr val="EBF0F9"/>
                    </a:solidFill>
                  </a:tcPr>
                </a:tc>
                <a:tc>
                  <a:txBody>
                    <a:bodyPr/>
                    <a:lstStyle/>
                    <a:p>
                      <a:pPr algn="ctr"/>
                      <a:r>
                        <a:rPr lang="en-US" sz="1300" dirty="0"/>
                        <a:t>0</a:t>
                      </a:r>
                    </a:p>
                  </a:txBody>
                  <a:tcPr>
                    <a:lnB w="12700" cap="flat" cmpd="sng" algn="ctr">
                      <a:solidFill>
                        <a:schemeClr val="tx1"/>
                      </a:solidFill>
                      <a:prstDash val="solid"/>
                      <a:round/>
                      <a:headEnd type="none" w="med" len="med"/>
                      <a:tailEnd type="none" w="med" len="med"/>
                    </a:lnB>
                    <a:solidFill>
                      <a:srgbClr val="EBF0F9"/>
                    </a:solidFill>
                  </a:tcPr>
                </a:tc>
                <a:tc>
                  <a:txBody>
                    <a:bodyPr/>
                    <a:lstStyle/>
                    <a:p>
                      <a:pPr algn="ctr"/>
                      <a:r>
                        <a:rPr lang="en-US" sz="1300" dirty="0"/>
                        <a:t>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BF0F9"/>
                    </a:solidFill>
                  </a:tcPr>
                </a:tc>
                <a:extLst>
                  <a:ext uri="{0D108BD9-81ED-4DB2-BD59-A6C34878D82A}">
                    <a16:rowId xmlns:a16="http://schemas.microsoft.com/office/drawing/2014/main" val="1993074915"/>
                  </a:ext>
                </a:extLst>
              </a:tr>
            </a:tbl>
          </a:graphicData>
        </a:graphic>
      </p:graphicFrame>
    </p:spTree>
    <p:extLst>
      <p:ext uri="{BB962C8B-B14F-4D97-AF65-F5344CB8AC3E}">
        <p14:creationId xmlns:p14="http://schemas.microsoft.com/office/powerpoint/2010/main" val="410416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758CD-EEB5-1ED8-07C5-20167DE97BC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ED53D07-7F51-4DD7-BCB9-468741FCF774}"/>
              </a:ext>
            </a:extLst>
          </p:cNvPr>
          <p:cNvSpPr txBox="1"/>
          <p:nvPr/>
        </p:nvSpPr>
        <p:spPr>
          <a:xfrm>
            <a:off x="6066068" y="971051"/>
            <a:ext cx="6283297" cy="5855449"/>
          </a:xfrm>
          <a:prstGeom prst="rect">
            <a:avLst/>
          </a:prstGeom>
          <a:noFill/>
        </p:spPr>
        <p:txBody>
          <a:bodyPr wrap="square">
            <a:spAutoFit/>
          </a:bodyPr>
          <a:lstStyle/>
          <a:p>
            <a:pPr algn="l"/>
            <a:r>
              <a:rPr lang="en-US" sz="1300" b="1" i="0" dirty="0">
                <a:solidFill>
                  <a:srgbClr val="0C77C3"/>
                </a:solidFill>
                <a:effectLst/>
              </a:rPr>
              <a:t>WHO IS AT RISK: </a:t>
            </a:r>
            <a:r>
              <a:rPr lang="en-US" sz="1300" b="0" i="0" dirty="0">
                <a:solidFill>
                  <a:srgbClr val="1C1D1F"/>
                </a:solidFill>
                <a:effectLst/>
              </a:rPr>
              <a:t>Measles can be serious in </a:t>
            </a:r>
            <a:r>
              <a:rPr lang="en-US" sz="1300" dirty="0">
                <a:solidFill>
                  <a:srgbClr val="1C1D1F"/>
                </a:solidFill>
              </a:rPr>
              <a:t>any</a:t>
            </a:r>
            <a:r>
              <a:rPr lang="en-US" sz="1300" b="0" i="0" dirty="0">
                <a:solidFill>
                  <a:srgbClr val="1C1D1F"/>
                </a:solidFill>
                <a:effectLst/>
              </a:rPr>
              <a:t> age group</a:t>
            </a:r>
            <a:r>
              <a:rPr lang="en-US" sz="1300" dirty="0">
                <a:solidFill>
                  <a:srgbClr val="1C1D1F"/>
                </a:solidFill>
              </a:rPr>
              <a:t>;</a:t>
            </a:r>
            <a:r>
              <a:rPr lang="en-US" sz="1300" b="0" i="0" dirty="0">
                <a:solidFill>
                  <a:srgbClr val="1C1D1F"/>
                </a:solidFill>
                <a:effectLst/>
              </a:rPr>
              <a:t> however, the following are at increased risk of complications from measles:</a:t>
            </a:r>
          </a:p>
          <a:p>
            <a:pPr marL="342900" lvl="1" indent="-171450">
              <a:buFont typeface="Arial" panose="020B0604020202020204" pitchFamily="34" charset="0"/>
              <a:buChar char="•"/>
            </a:pPr>
            <a:r>
              <a:rPr lang="en-US" sz="1300" dirty="0">
                <a:solidFill>
                  <a:srgbClr val="1C1D1F"/>
                </a:solidFill>
              </a:rPr>
              <a:t>Infants and c</a:t>
            </a:r>
            <a:r>
              <a:rPr lang="en-US" sz="1300" b="0" i="0" dirty="0">
                <a:solidFill>
                  <a:srgbClr val="1C1D1F"/>
                </a:solidFill>
                <a:effectLst/>
              </a:rPr>
              <a:t>hildren younger than 5 years of age</a:t>
            </a:r>
            <a:endParaRPr lang="en-US" sz="1300" dirty="0">
              <a:solidFill>
                <a:srgbClr val="1C1D1F"/>
              </a:solidFill>
            </a:endParaRPr>
          </a:p>
          <a:p>
            <a:pPr marL="342900" lvl="1" indent="-171450">
              <a:buFont typeface="Arial" panose="020B0604020202020204" pitchFamily="34" charset="0"/>
              <a:buChar char="•"/>
            </a:pPr>
            <a:r>
              <a:rPr lang="en-US" sz="1300" dirty="0">
                <a:solidFill>
                  <a:srgbClr val="1C1D1F"/>
                </a:solidFill>
              </a:rPr>
              <a:t>Undernourished children (particularly those with Vitamin A deficiency)</a:t>
            </a:r>
          </a:p>
          <a:p>
            <a:pPr marL="342900" lvl="1" indent="-171450">
              <a:buFont typeface="Arial" panose="020B0604020202020204" pitchFamily="34" charset="0"/>
              <a:buChar char="•"/>
            </a:pPr>
            <a:r>
              <a:rPr lang="en-US" sz="1300" b="0" i="0" dirty="0">
                <a:solidFill>
                  <a:srgbClr val="1C1D1F"/>
                </a:solidFill>
                <a:effectLst/>
              </a:rPr>
              <a:t>Pregnant women</a:t>
            </a:r>
            <a:endParaRPr lang="en-US" sz="1300" dirty="0">
              <a:solidFill>
                <a:srgbClr val="1C1D1F"/>
              </a:solidFill>
            </a:endParaRPr>
          </a:p>
          <a:p>
            <a:pPr marL="342900" lvl="1" indent="-171450">
              <a:buFont typeface="Arial" panose="020B0604020202020204" pitchFamily="34" charset="0"/>
              <a:buChar char="•"/>
            </a:pPr>
            <a:r>
              <a:rPr lang="en-US" sz="1300" dirty="0">
                <a:solidFill>
                  <a:srgbClr val="1C1D1F"/>
                </a:solidFill>
              </a:rPr>
              <a:t>People with weakened immune systems (HIV/AIDS, cancer, or undergoing chemotherapy)</a:t>
            </a:r>
            <a:endParaRPr lang="en-US" sz="1300" dirty="0"/>
          </a:p>
          <a:p>
            <a:endParaRPr lang="en-US" sz="1000" b="1" dirty="0">
              <a:solidFill>
                <a:srgbClr val="0C77C3"/>
              </a:solidFill>
            </a:endParaRPr>
          </a:p>
          <a:p>
            <a:r>
              <a:rPr lang="en-US" sz="1300" b="1" dirty="0">
                <a:solidFill>
                  <a:srgbClr val="0C77C3"/>
                </a:solidFill>
              </a:rPr>
              <a:t>COMMON </a:t>
            </a:r>
            <a:r>
              <a:rPr lang="en-US" sz="1300" b="1" i="0" dirty="0">
                <a:solidFill>
                  <a:srgbClr val="0C77C3"/>
                </a:solidFill>
                <a:effectLst/>
              </a:rPr>
              <a:t>SERIOUS COMPLICATIONS OF MEASLES:</a:t>
            </a:r>
          </a:p>
          <a:p>
            <a:pPr marL="342900" indent="-171450">
              <a:buFont typeface="Arial" panose="020B0604020202020204" pitchFamily="34" charset="0"/>
              <a:buChar char="•"/>
            </a:pPr>
            <a:r>
              <a:rPr lang="en-US" sz="1300" b="1" i="0" dirty="0">
                <a:effectLst/>
              </a:rPr>
              <a:t>Pneumonia</a:t>
            </a:r>
            <a:r>
              <a:rPr lang="en-US" sz="1300" i="0" dirty="0">
                <a:effectLst/>
              </a:rPr>
              <a:t> (lung infection): most common cause of measles-related death in children and can occur in 1-6% of cases.</a:t>
            </a:r>
          </a:p>
          <a:p>
            <a:pPr marL="342900" indent="-171450">
              <a:buFont typeface="Arial" panose="020B0604020202020204" pitchFamily="34" charset="0"/>
              <a:buChar char="•"/>
            </a:pPr>
            <a:r>
              <a:rPr lang="en-US" sz="1300" b="1" dirty="0"/>
              <a:t>Otitis media </a:t>
            </a:r>
            <a:r>
              <a:rPr lang="en-US" sz="1300" dirty="0"/>
              <a:t>(ear infection): occurs in 7-9% of patients and can lead to hearing loss.</a:t>
            </a:r>
          </a:p>
          <a:p>
            <a:pPr marL="342900" indent="-171450">
              <a:buFont typeface="Arial" panose="020B0604020202020204" pitchFamily="34" charset="0"/>
              <a:buChar char="•"/>
            </a:pPr>
            <a:r>
              <a:rPr lang="en-US" sz="1300" b="1" dirty="0"/>
              <a:t>Diarrhea</a:t>
            </a:r>
            <a:r>
              <a:rPr lang="en-US" sz="1300" dirty="0"/>
              <a:t>: affects 8% of patients and can lead to severe dehydration.</a:t>
            </a:r>
          </a:p>
          <a:p>
            <a:pPr marL="342900" indent="-171450">
              <a:buFont typeface="Arial" panose="020B0604020202020204" pitchFamily="34" charset="0"/>
              <a:buChar char="•"/>
            </a:pPr>
            <a:r>
              <a:rPr lang="en-US" sz="1300" b="1" dirty="0"/>
              <a:t>Encephalitis</a:t>
            </a:r>
            <a:r>
              <a:rPr lang="en-US" sz="1300" dirty="0"/>
              <a:t> (inflammation of the brain): occurs in 1 per 1,000 cases and can result in permanent brain damage (intellectual disability, seizures, blindness, deafness).</a:t>
            </a:r>
          </a:p>
          <a:p>
            <a:pPr marL="342900" indent="-171450">
              <a:buFont typeface="Arial" panose="020B0604020202020204" pitchFamily="34" charset="0"/>
              <a:buChar char="•"/>
            </a:pPr>
            <a:r>
              <a:rPr lang="en-US" sz="1300" b="1" dirty="0"/>
              <a:t>Pregnancy complications</a:t>
            </a:r>
            <a:r>
              <a:rPr lang="en-US" sz="1300" dirty="0"/>
              <a:t>: increased risk of miscarriage, preterm birth, low birth weight, and maternal death.</a:t>
            </a:r>
          </a:p>
          <a:p>
            <a:pPr marL="342900" indent="-171450">
              <a:buFont typeface="Arial" panose="020B0604020202020204" pitchFamily="34" charset="0"/>
              <a:buChar char="•"/>
            </a:pPr>
            <a:r>
              <a:rPr lang="en-US" sz="1300" b="1" dirty="0"/>
              <a:t>Acute respiratory distress syndrome</a:t>
            </a:r>
            <a:r>
              <a:rPr lang="en-US" sz="1300" dirty="0"/>
              <a:t> (ARDS): life-threatening breathing problem requiring mechanical ventilation (breathing machine) and high risk of death.</a:t>
            </a:r>
          </a:p>
          <a:p>
            <a:pPr marL="342900" indent="-171450">
              <a:buFont typeface="Arial" panose="020B0604020202020204" pitchFamily="34" charset="0"/>
              <a:buChar char="•"/>
            </a:pPr>
            <a:r>
              <a:rPr lang="en-US" sz="1300" b="1" dirty="0"/>
              <a:t>Sepsis</a:t>
            </a:r>
            <a:r>
              <a:rPr lang="en-US" sz="1300" dirty="0"/>
              <a:t> (overwhelming infection): measles weakens the immune system, leading to secondary bacterial infection, which is a significant cause of death in measles patients.</a:t>
            </a:r>
          </a:p>
          <a:p>
            <a:endParaRPr lang="en-US" sz="1000" dirty="0"/>
          </a:p>
          <a:p>
            <a:r>
              <a:rPr lang="en-US" sz="1300" b="1" i="0" dirty="0">
                <a:solidFill>
                  <a:srgbClr val="0C77C3"/>
                </a:solidFill>
                <a:effectLst/>
              </a:rPr>
              <a:t>LONG-TERM COMPLICATION:</a:t>
            </a:r>
          </a:p>
          <a:p>
            <a:r>
              <a:rPr lang="en-US" sz="1300" b="1" dirty="0"/>
              <a:t>Subacute sclerosing panencephalitis</a:t>
            </a:r>
            <a:r>
              <a:rPr lang="en-US" sz="1300" dirty="0"/>
              <a:t> (SSPE) is a rare but progressive and fatal neurological disorder resulting from a measles virus infection earlier in life. Typically presents 5-10 years after the initial measles infection (even though the person seemed to have fully recovered from it). There is a higher risk of developing SSPE if one had measles before 2 years of age.</a:t>
            </a:r>
            <a:endParaRPr lang="en-US" sz="1300" b="0" i="0" dirty="0">
              <a:solidFill>
                <a:srgbClr val="1C1D1F"/>
              </a:solidFill>
              <a:effectLst/>
            </a:endParaRPr>
          </a:p>
        </p:txBody>
      </p:sp>
      <p:sp>
        <p:nvSpPr>
          <p:cNvPr id="22" name="Rectangle: Rounded Corners 21">
            <a:extLst>
              <a:ext uri="{FF2B5EF4-FFF2-40B4-BE49-F238E27FC236}">
                <a16:creationId xmlns:a16="http://schemas.microsoft.com/office/drawing/2014/main" id="{36954005-903D-2732-C253-2D8947A4950D}"/>
              </a:ext>
            </a:extLst>
          </p:cNvPr>
          <p:cNvSpPr/>
          <p:nvPr/>
        </p:nvSpPr>
        <p:spPr>
          <a:xfrm>
            <a:off x="454912" y="902623"/>
            <a:ext cx="5494083" cy="5855449"/>
          </a:xfrm>
          <a:prstGeom prst="roundRect">
            <a:avLst/>
          </a:prstGeom>
          <a:solidFill>
            <a:schemeClr val="accent1">
              <a:lumMod val="20000"/>
              <a:lumOff val="80000"/>
            </a:schemeClr>
          </a:solidFill>
          <a:ln>
            <a:solidFill>
              <a:schemeClr val="accent1">
                <a:shade val="15000"/>
                <a:alpha val="94000"/>
              </a:schemeClr>
            </a:solidFill>
          </a:ln>
          <a:effectLst>
            <a:glow rad="254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0F00BC5-7318-63B5-4154-A86BA3692080}"/>
              </a:ext>
            </a:extLst>
          </p:cNvPr>
          <p:cNvSpPr/>
          <p:nvPr/>
        </p:nvSpPr>
        <p:spPr>
          <a:xfrm>
            <a:off x="66907" y="133389"/>
            <a:ext cx="1200863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SIGNS, SYMPTOMS, AND COMPLICATIONS</a:t>
            </a:r>
          </a:p>
        </p:txBody>
      </p:sp>
      <p:sp>
        <p:nvSpPr>
          <p:cNvPr id="13" name="TextBox 12">
            <a:extLst>
              <a:ext uri="{FF2B5EF4-FFF2-40B4-BE49-F238E27FC236}">
                <a16:creationId xmlns:a16="http://schemas.microsoft.com/office/drawing/2014/main" id="{2221E08F-55D0-58BB-CC40-8E89F72DBD80}"/>
              </a:ext>
            </a:extLst>
          </p:cNvPr>
          <p:cNvSpPr txBox="1"/>
          <p:nvPr/>
        </p:nvSpPr>
        <p:spPr>
          <a:xfrm>
            <a:off x="803624" y="1130491"/>
            <a:ext cx="4815923" cy="492443"/>
          </a:xfrm>
          <a:prstGeom prst="rect">
            <a:avLst/>
          </a:prstGeom>
          <a:solidFill>
            <a:schemeClr val="accent1"/>
          </a:solidFill>
        </p:spPr>
        <p:txBody>
          <a:bodyPr wrap="square">
            <a:spAutoFit/>
          </a:bodyPr>
          <a:lstStyle/>
          <a:p>
            <a:pPr algn="l"/>
            <a:r>
              <a:rPr lang="en-US" sz="1300" b="1" dirty="0">
                <a:solidFill>
                  <a:schemeClr val="bg1"/>
                </a:solidFill>
              </a:rPr>
              <a:t>INCUBATION PERIOD: 10</a:t>
            </a:r>
            <a:r>
              <a:rPr lang="en-US" sz="1300" b="1" i="0" dirty="0">
                <a:solidFill>
                  <a:schemeClr val="bg1"/>
                </a:solidFill>
                <a:effectLst/>
              </a:rPr>
              <a:t>–14 days (up to 20 days) after contact with the virus, before symptoms start</a:t>
            </a:r>
          </a:p>
        </p:txBody>
      </p:sp>
      <p:sp>
        <p:nvSpPr>
          <p:cNvPr id="15" name="TextBox 14">
            <a:extLst>
              <a:ext uri="{FF2B5EF4-FFF2-40B4-BE49-F238E27FC236}">
                <a16:creationId xmlns:a16="http://schemas.microsoft.com/office/drawing/2014/main" id="{C9C51703-C4EA-9B07-1500-21792B60E9C5}"/>
              </a:ext>
            </a:extLst>
          </p:cNvPr>
          <p:cNvSpPr txBox="1"/>
          <p:nvPr/>
        </p:nvSpPr>
        <p:spPr>
          <a:xfrm>
            <a:off x="761715" y="2525323"/>
            <a:ext cx="4961773" cy="1692771"/>
          </a:xfrm>
          <a:prstGeom prst="rect">
            <a:avLst/>
          </a:prstGeom>
          <a:noFill/>
        </p:spPr>
        <p:txBody>
          <a:bodyPr wrap="square">
            <a:spAutoFit/>
          </a:bodyPr>
          <a:lstStyle/>
          <a:p>
            <a:pPr algn="l"/>
            <a:r>
              <a:rPr lang="en-US" sz="1300" b="0" i="0" dirty="0">
                <a:solidFill>
                  <a:srgbClr val="1C1D1F"/>
                </a:solidFill>
                <a:effectLst/>
              </a:rPr>
              <a:t>Symptoms resemble those of upper respiratory tract infection: </a:t>
            </a:r>
          </a:p>
          <a:p>
            <a:pPr marL="285750" indent="-285750">
              <a:buFont typeface="Arial" panose="020B0604020202020204" pitchFamily="34" charset="0"/>
              <a:buChar char="•"/>
            </a:pPr>
            <a:r>
              <a:rPr lang="en-US" sz="1300" b="0" i="0" dirty="0">
                <a:solidFill>
                  <a:srgbClr val="1C1D1F"/>
                </a:solidFill>
                <a:effectLst/>
              </a:rPr>
              <a:t>High fever (may spike up to 105°F or 40.6 °C)</a:t>
            </a:r>
          </a:p>
          <a:p>
            <a:pPr marL="285750" indent="-285750">
              <a:buFont typeface="Arial" panose="020B0604020202020204" pitchFamily="34" charset="0"/>
              <a:buChar char="•"/>
            </a:pPr>
            <a:r>
              <a:rPr lang="en-US" sz="1300" b="1" i="0" dirty="0">
                <a:solidFill>
                  <a:srgbClr val="1C1D1F"/>
                </a:solidFill>
                <a:effectLst/>
              </a:rPr>
              <a:t>3 Cs of measles: </a:t>
            </a:r>
            <a:r>
              <a:rPr lang="en-US" sz="1300" dirty="0">
                <a:solidFill>
                  <a:srgbClr val="1C1D1F"/>
                </a:solidFill>
              </a:rPr>
              <a:t>c</a:t>
            </a:r>
            <a:r>
              <a:rPr lang="en-US" sz="1300" b="0" i="0" dirty="0">
                <a:solidFill>
                  <a:srgbClr val="1C1D1F"/>
                </a:solidFill>
                <a:effectLst/>
              </a:rPr>
              <a:t>ough, coryza (runny nose), conjunctivitis (red, watery eyes)</a:t>
            </a:r>
          </a:p>
          <a:p>
            <a:pPr marL="285750" indent="-285750">
              <a:buFont typeface="Arial" panose="020B0604020202020204" pitchFamily="34" charset="0"/>
              <a:buChar char="•"/>
            </a:pPr>
            <a:r>
              <a:rPr lang="en-US" sz="1300" dirty="0">
                <a:solidFill>
                  <a:srgbClr val="1C1D1F"/>
                </a:solidFill>
              </a:rPr>
              <a:t>Sore throat</a:t>
            </a:r>
            <a:endParaRPr lang="en-US" sz="1300" b="0" i="0" dirty="0">
              <a:solidFill>
                <a:srgbClr val="1C1D1F"/>
              </a:solidFill>
              <a:effectLst/>
            </a:endParaRPr>
          </a:p>
          <a:p>
            <a:pPr marL="285750" indent="-285750">
              <a:buFont typeface="Arial" panose="020B0604020202020204" pitchFamily="34" charset="0"/>
              <a:buChar char="•"/>
            </a:pPr>
            <a:r>
              <a:rPr lang="en-US" sz="1300" dirty="0" err="1">
                <a:solidFill>
                  <a:srgbClr val="1C1D1F"/>
                </a:solidFill>
              </a:rPr>
              <a:t>Koplik</a:t>
            </a:r>
            <a:r>
              <a:rPr lang="en-US" sz="1300" dirty="0">
                <a:solidFill>
                  <a:srgbClr val="1C1D1F"/>
                </a:solidFill>
              </a:rPr>
              <a:t> spots: small bluish-white spots may appear inside the mouth 1-2 days before onset of rash and persist for 1-2 days after rash appears. Highly specific sign of measles.</a:t>
            </a:r>
            <a:endParaRPr lang="en-US" sz="1300" b="0" i="0" dirty="0">
              <a:solidFill>
                <a:srgbClr val="1C1D1F"/>
              </a:solidFill>
              <a:effectLst/>
            </a:endParaRPr>
          </a:p>
        </p:txBody>
      </p:sp>
      <p:sp>
        <p:nvSpPr>
          <p:cNvPr id="16" name="TextBox 15">
            <a:extLst>
              <a:ext uri="{FF2B5EF4-FFF2-40B4-BE49-F238E27FC236}">
                <a16:creationId xmlns:a16="http://schemas.microsoft.com/office/drawing/2014/main" id="{C18C4819-F9D8-AF31-DE8E-9D8BF441D82B}"/>
              </a:ext>
            </a:extLst>
          </p:cNvPr>
          <p:cNvSpPr txBox="1"/>
          <p:nvPr/>
        </p:nvSpPr>
        <p:spPr>
          <a:xfrm>
            <a:off x="822354" y="2266978"/>
            <a:ext cx="4840496" cy="292388"/>
          </a:xfrm>
          <a:prstGeom prst="rect">
            <a:avLst/>
          </a:prstGeom>
          <a:solidFill>
            <a:schemeClr val="accent1"/>
          </a:solidFill>
        </p:spPr>
        <p:txBody>
          <a:bodyPr wrap="square">
            <a:spAutoFit/>
          </a:bodyPr>
          <a:lstStyle/>
          <a:p>
            <a:pPr algn="l"/>
            <a:r>
              <a:rPr lang="en-US" sz="1300" b="1" i="0" dirty="0">
                <a:solidFill>
                  <a:schemeClr val="bg1"/>
                </a:solidFill>
                <a:effectLst/>
              </a:rPr>
              <a:t>PRODROMAL PHASE: First symptoms appear (lasts 2-4 days)</a:t>
            </a:r>
          </a:p>
        </p:txBody>
      </p:sp>
      <p:sp>
        <p:nvSpPr>
          <p:cNvPr id="17" name="TextBox 16">
            <a:extLst>
              <a:ext uri="{FF2B5EF4-FFF2-40B4-BE49-F238E27FC236}">
                <a16:creationId xmlns:a16="http://schemas.microsoft.com/office/drawing/2014/main" id="{77499ECB-D28E-5AFB-3960-F6171856A780}"/>
              </a:ext>
            </a:extLst>
          </p:cNvPr>
          <p:cNvSpPr txBox="1"/>
          <p:nvPr/>
        </p:nvSpPr>
        <p:spPr>
          <a:xfrm>
            <a:off x="797492" y="4186167"/>
            <a:ext cx="4890218" cy="292388"/>
          </a:xfrm>
          <a:prstGeom prst="rect">
            <a:avLst/>
          </a:prstGeom>
          <a:solidFill>
            <a:schemeClr val="accent1"/>
          </a:solidFill>
        </p:spPr>
        <p:txBody>
          <a:bodyPr wrap="square">
            <a:spAutoFit/>
          </a:bodyPr>
          <a:lstStyle/>
          <a:p>
            <a:pPr algn="l"/>
            <a:r>
              <a:rPr lang="en-US" sz="1300" b="1" i="0" dirty="0">
                <a:solidFill>
                  <a:schemeClr val="bg1"/>
                </a:solidFill>
                <a:effectLst/>
              </a:rPr>
              <a:t>RASH PHASE: </a:t>
            </a:r>
            <a:r>
              <a:rPr lang="en-US" sz="1300" b="1" dirty="0">
                <a:solidFill>
                  <a:schemeClr val="bg1"/>
                </a:solidFill>
              </a:rPr>
              <a:t>2-4</a:t>
            </a:r>
            <a:r>
              <a:rPr lang="en-US" sz="1300" b="1" i="0" dirty="0">
                <a:solidFill>
                  <a:schemeClr val="bg1"/>
                </a:solidFill>
                <a:effectLst/>
              </a:rPr>
              <a:t> days after symptoms begin</a:t>
            </a:r>
          </a:p>
        </p:txBody>
      </p:sp>
      <p:sp>
        <p:nvSpPr>
          <p:cNvPr id="21" name="TextBox 20">
            <a:extLst>
              <a:ext uri="{FF2B5EF4-FFF2-40B4-BE49-F238E27FC236}">
                <a16:creationId xmlns:a16="http://schemas.microsoft.com/office/drawing/2014/main" id="{AC998EBF-B58A-E99A-7304-95E9F9C2EDC8}"/>
              </a:ext>
            </a:extLst>
          </p:cNvPr>
          <p:cNvSpPr txBox="1"/>
          <p:nvPr/>
        </p:nvSpPr>
        <p:spPr>
          <a:xfrm>
            <a:off x="740232" y="4448899"/>
            <a:ext cx="5208763" cy="1492716"/>
          </a:xfrm>
          <a:prstGeom prst="rect">
            <a:avLst/>
          </a:prstGeom>
          <a:noFill/>
        </p:spPr>
        <p:txBody>
          <a:bodyPr wrap="square">
            <a:spAutoFit/>
          </a:bodyPr>
          <a:lstStyle/>
          <a:p>
            <a:pPr algn="l"/>
            <a:r>
              <a:rPr lang="en-US" sz="1300" b="0" i="0" dirty="0">
                <a:solidFill>
                  <a:srgbClr val="1C1D1F"/>
                </a:solidFill>
                <a:effectLst/>
              </a:rPr>
              <a:t>Measles rash (flat to raised red spots) appears 2-4 days after fever onset. </a:t>
            </a:r>
            <a:r>
              <a:rPr lang="en-US" sz="1300" dirty="0">
                <a:solidFill>
                  <a:srgbClr val="1C1D1F"/>
                </a:solidFill>
              </a:rPr>
              <a:t>B</a:t>
            </a:r>
            <a:r>
              <a:rPr lang="en-US" sz="1300" b="0" i="0" dirty="0">
                <a:solidFill>
                  <a:srgbClr val="1C1D1F"/>
                </a:solidFill>
                <a:effectLst/>
              </a:rPr>
              <a:t>egins on the face and head, then spreads to the trunk and extremities, and may become confluent. </a:t>
            </a:r>
            <a:r>
              <a:rPr lang="en-US" sz="1300" dirty="0">
                <a:solidFill>
                  <a:srgbClr val="1C1D1F"/>
                </a:solidFill>
              </a:rPr>
              <a:t>F</a:t>
            </a:r>
            <a:r>
              <a:rPr lang="en-US" sz="1300" b="0" i="0" dirty="0">
                <a:solidFill>
                  <a:srgbClr val="1C1D1F"/>
                </a:solidFill>
                <a:effectLst/>
              </a:rPr>
              <a:t>ades in the order it appeared over 3-5 days.</a:t>
            </a:r>
          </a:p>
          <a:p>
            <a:pPr marL="285750" indent="-285750" algn="l">
              <a:buFont typeface="Arial" panose="020B0604020202020204" pitchFamily="34" charset="0"/>
              <a:buChar char="•"/>
            </a:pPr>
            <a:r>
              <a:rPr lang="en-US" sz="1300" dirty="0">
                <a:solidFill>
                  <a:srgbClr val="1C1D1F"/>
                </a:solidFill>
              </a:rPr>
              <a:t>Fever may continue or worsen</a:t>
            </a:r>
          </a:p>
          <a:p>
            <a:pPr marL="285750" indent="-285750" algn="l">
              <a:buFont typeface="Arial" panose="020B0604020202020204" pitchFamily="34" charset="0"/>
              <a:buChar char="•"/>
            </a:pPr>
            <a:r>
              <a:rPr lang="en-US" sz="1300" b="0" i="0" dirty="0">
                <a:solidFill>
                  <a:srgbClr val="1C1D1F"/>
                </a:solidFill>
                <a:effectLst/>
              </a:rPr>
              <a:t>3 Cs persist</a:t>
            </a:r>
          </a:p>
          <a:p>
            <a:pPr marL="285750" indent="-285750" algn="l">
              <a:buFont typeface="Arial" panose="020B0604020202020204" pitchFamily="34" charset="0"/>
              <a:buChar char="•"/>
            </a:pPr>
            <a:r>
              <a:rPr lang="en-US" sz="1300" dirty="0">
                <a:solidFill>
                  <a:srgbClr val="1C1D1F"/>
                </a:solidFill>
              </a:rPr>
              <a:t>Other symptoms: headache, muscle aches, sensitivity to light, diarrhea</a:t>
            </a:r>
            <a:endParaRPr lang="en-US" sz="1300" b="0" i="0" dirty="0">
              <a:solidFill>
                <a:srgbClr val="1C1D1F"/>
              </a:solidFill>
              <a:effectLst/>
            </a:endParaRPr>
          </a:p>
        </p:txBody>
      </p:sp>
      <p:sp>
        <p:nvSpPr>
          <p:cNvPr id="6" name="TextBox 5">
            <a:extLst>
              <a:ext uri="{FF2B5EF4-FFF2-40B4-BE49-F238E27FC236}">
                <a16:creationId xmlns:a16="http://schemas.microsoft.com/office/drawing/2014/main" id="{673F1E61-B6FA-4C06-8241-C0AFCD499838}"/>
              </a:ext>
            </a:extLst>
          </p:cNvPr>
          <p:cNvSpPr txBox="1"/>
          <p:nvPr/>
        </p:nvSpPr>
        <p:spPr>
          <a:xfrm>
            <a:off x="747209" y="1602207"/>
            <a:ext cx="5018693" cy="692497"/>
          </a:xfrm>
          <a:prstGeom prst="rect">
            <a:avLst/>
          </a:prstGeom>
          <a:noFill/>
        </p:spPr>
        <p:txBody>
          <a:bodyPr wrap="square">
            <a:spAutoFit/>
          </a:bodyPr>
          <a:lstStyle/>
          <a:p>
            <a:r>
              <a:rPr lang="en-US" sz="1300" dirty="0"/>
              <a:t>A person with measles is contagious even in the absence of symptoms, which spans the latter part of the incubation period (4 days before the onset of rash, until 4 days after the rash appears).</a:t>
            </a:r>
          </a:p>
        </p:txBody>
      </p:sp>
      <p:sp>
        <p:nvSpPr>
          <p:cNvPr id="7" name="TextBox 6">
            <a:extLst>
              <a:ext uri="{FF2B5EF4-FFF2-40B4-BE49-F238E27FC236}">
                <a16:creationId xmlns:a16="http://schemas.microsoft.com/office/drawing/2014/main" id="{528011A7-9B4E-BE12-5DDA-3691CEBD9A5A}"/>
              </a:ext>
            </a:extLst>
          </p:cNvPr>
          <p:cNvSpPr txBox="1"/>
          <p:nvPr/>
        </p:nvSpPr>
        <p:spPr>
          <a:xfrm>
            <a:off x="766476" y="5895795"/>
            <a:ext cx="4890218" cy="492443"/>
          </a:xfrm>
          <a:prstGeom prst="rect">
            <a:avLst/>
          </a:prstGeom>
          <a:solidFill>
            <a:schemeClr val="accent1"/>
          </a:solidFill>
        </p:spPr>
        <p:txBody>
          <a:bodyPr wrap="square">
            <a:spAutoFit/>
          </a:bodyPr>
          <a:lstStyle/>
          <a:p>
            <a:pPr algn="l"/>
            <a:r>
              <a:rPr lang="en-US" sz="1300" b="1" i="0" dirty="0">
                <a:solidFill>
                  <a:schemeClr val="bg1"/>
                </a:solidFill>
                <a:effectLst/>
              </a:rPr>
              <a:t>RECOVERY PHASE (if uncomplicated): </a:t>
            </a:r>
            <a:r>
              <a:rPr lang="en-US" sz="1300" b="1" dirty="0">
                <a:solidFill>
                  <a:schemeClr val="bg1"/>
                </a:solidFill>
              </a:rPr>
              <a:t>Full recovery within 7 days after onset of rash</a:t>
            </a:r>
            <a:endParaRPr lang="en-US" sz="1300" b="1" i="0" dirty="0">
              <a:solidFill>
                <a:schemeClr val="bg1"/>
              </a:solidFill>
              <a:effectLst/>
            </a:endParaRPr>
          </a:p>
        </p:txBody>
      </p:sp>
      <p:sp>
        <p:nvSpPr>
          <p:cNvPr id="8" name="TextBox 7">
            <a:extLst>
              <a:ext uri="{FF2B5EF4-FFF2-40B4-BE49-F238E27FC236}">
                <a16:creationId xmlns:a16="http://schemas.microsoft.com/office/drawing/2014/main" id="{DDBB8EF9-6041-0470-EB70-86F6BEBC4F07}"/>
              </a:ext>
            </a:extLst>
          </p:cNvPr>
          <p:cNvSpPr txBox="1"/>
          <p:nvPr/>
        </p:nvSpPr>
        <p:spPr>
          <a:xfrm>
            <a:off x="1054027" y="6421451"/>
            <a:ext cx="5018693" cy="292388"/>
          </a:xfrm>
          <a:prstGeom prst="rect">
            <a:avLst/>
          </a:prstGeom>
          <a:noFill/>
        </p:spPr>
        <p:txBody>
          <a:bodyPr wrap="square">
            <a:spAutoFit/>
          </a:bodyPr>
          <a:lstStyle/>
          <a:p>
            <a:r>
              <a:rPr lang="en-US" sz="1300" dirty="0"/>
              <a:t>Rash fades, and patient gradually returns to normal health.</a:t>
            </a:r>
          </a:p>
        </p:txBody>
      </p:sp>
      <p:sp>
        <p:nvSpPr>
          <p:cNvPr id="33" name="TextBox 32">
            <a:extLst>
              <a:ext uri="{FF2B5EF4-FFF2-40B4-BE49-F238E27FC236}">
                <a16:creationId xmlns:a16="http://schemas.microsoft.com/office/drawing/2014/main" id="{1058688C-8D20-821E-FCFB-F28F201C7EA1}"/>
              </a:ext>
            </a:extLst>
          </p:cNvPr>
          <p:cNvSpPr txBox="1"/>
          <p:nvPr/>
        </p:nvSpPr>
        <p:spPr>
          <a:xfrm>
            <a:off x="10554582" y="6578771"/>
            <a:ext cx="1585690" cy="253916"/>
          </a:xfrm>
          <a:prstGeom prst="rect">
            <a:avLst/>
          </a:prstGeom>
          <a:noFill/>
        </p:spPr>
        <p:txBody>
          <a:bodyPr wrap="none" rtlCol="0">
            <a:spAutoFit/>
          </a:bodyPr>
          <a:lstStyle/>
          <a:p>
            <a:r>
              <a:rPr lang="en-US" sz="1050" dirty="0"/>
              <a:t>Source: </a:t>
            </a:r>
            <a:r>
              <a:rPr lang="en-US" sz="1050" dirty="0">
                <a:hlinkClick r:id="rId2"/>
              </a:rPr>
              <a:t>CDC</a:t>
            </a:r>
            <a:r>
              <a:rPr lang="en-US" sz="1050" dirty="0"/>
              <a:t>, </a:t>
            </a:r>
            <a:r>
              <a:rPr lang="en-US" sz="1050" dirty="0">
                <a:hlinkClick r:id="rId3"/>
              </a:rPr>
              <a:t>NEJM</a:t>
            </a:r>
            <a:r>
              <a:rPr lang="en-US" sz="1050" dirty="0"/>
              <a:t>, </a:t>
            </a:r>
            <a:r>
              <a:rPr lang="en-US" sz="1050" dirty="0">
                <a:hlinkClick r:id="rId4"/>
              </a:rPr>
              <a:t>WHO</a:t>
            </a:r>
            <a:endParaRPr lang="en-US" sz="1050" dirty="0"/>
          </a:p>
        </p:txBody>
      </p:sp>
    </p:spTree>
    <p:extLst>
      <p:ext uri="{BB962C8B-B14F-4D97-AF65-F5344CB8AC3E}">
        <p14:creationId xmlns:p14="http://schemas.microsoft.com/office/powerpoint/2010/main" val="384920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56C8-628E-6450-5368-5448E2955ED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FEE4CE9-9920-A701-51D2-784DDF3E7F07}"/>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2025 WEST TEXAS MEASLES OUTBREAK TIMELINE (TX &amp; NM)</a:t>
            </a:r>
          </a:p>
        </p:txBody>
      </p:sp>
      <p:sp>
        <p:nvSpPr>
          <p:cNvPr id="5" name="TextBox 4">
            <a:extLst>
              <a:ext uri="{FF2B5EF4-FFF2-40B4-BE49-F238E27FC236}">
                <a16:creationId xmlns:a16="http://schemas.microsoft.com/office/drawing/2014/main" id="{80B89F58-2837-B5B0-FE26-24A7A7A2E754}"/>
              </a:ext>
            </a:extLst>
          </p:cNvPr>
          <p:cNvSpPr txBox="1"/>
          <p:nvPr/>
        </p:nvSpPr>
        <p:spPr>
          <a:xfrm>
            <a:off x="10107706" y="6563086"/>
            <a:ext cx="1942701" cy="230832"/>
          </a:xfrm>
          <a:prstGeom prst="rect">
            <a:avLst/>
          </a:prstGeom>
          <a:noFill/>
        </p:spPr>
        <p:txBody>
          <a:bodyPr wrap="square">
            <a:spAutoFit/>
          </a:bodyPr>
          <a:lstStyle/>
          <a:p>
            <a:r>
              <a:rPr lang="en-US" sz="900" b="1" dirty="0"/>
              <a:t> SOURCES: </a:t>
            </a:r>
            <a:r>
              <a:rPr lang="en-US" sz="900" dirty="0">
                <a:hlinkClick r:id="rId2"/>
              </a:rPr>
              <a:t>Texas</a:t>
            </a:r>
            <a:r>
              <a:rPr lang="en-US" sz="900" dirty="0">
                <a:hlinkClick r:id="rId3"/>
              </a:rPr>
              <a:t> DSHS</a:t>
            </a:r>
            <a:r>
              <a:rPr lang="en-US" sz="900" dirty="0"/>
              <a:t>, </a:t>
            </a:r>
            <a:r>
              <a:rPr lang="en-US" sz="900" dirty="0">
                <a:hlinkClick r:id="rId4"/>
              </a:rPr>
              <a:t>NMDOH </a:t>
            </a:r>
            <a:endParaRPr lang="en-US" sz="900" dirty="0"/>
          </a:p>
        </p:txBody>
      </p:sp>
      <p:sp>
        <p:nvSpPr>
          <p:cNvPr id="10" name="Content Placeholder 2">
            <a:extLst>
              <a:ext uri="{FF2B5EF4-FFF2-40B4-BE49-F238E27FC236}">
                <a16:creationId xmlns:a16="http://schemas.microsoft.com/office/drawing/2014/main" id="{A3AEAA57-3DD2-486C-EABA-03BE9FBAA9F2}"/>
              </a:ext>
            </a:extLst>
          </p:cNvPr>
          <p:cNvSpPr>
            <a:spLocks noGrp="1"/>
          </p:cNvSpPr>
          <p:nvPr/>
        </p:nvSpPr>
        <p:spPr>
          <a:xfrm>
            <a:off x="433140" y="1008897"/>
            <a:ext cx="5940766" cy="54503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accent1"/>
                </a:solidFill>
              </a:rPr>
              <a:t>1/29/25 - South Plains Public Health District reports a measles case in Gaines County: </a:t>
            </a:r>
            <a:r>
              <a:rPr lang="en-US" sz="1200" dirty="0"/>
              <a:t>The public was notified about a measles case in an unvaccinated Gaines County school age child.</a:t>
            </a:r>
          </a:p>
          <a:p>
            <a:r>
              <a:rPr lang="en-US" sz="1200" b="1" dirty="0">
                <a:solidFill>
                  <a:schemeClr val="accent1"/>
                </a:solidFill>
              </a:rPr>
              <a:t>1/30/25 -  An additional measles case is reported in Gaines County: </a:t>
            </a:r>
            <a:r>
              <a:rPr lang="en-US" sz="1200" dirty="0"/>
              <a:t>An additional unvaccinated school-age child is identified as having measles in Gaines County. Both cases are reported as having been hospitalized in Lubbock and having been discharged.</a:t>
            </a:r>
          </a:p>
          <a:p>
            <a:r>
              <a:rPr lang="en-US" sz="1200" b="1" dirty="0">
                <a:solidFill>
                  <a:srgbClr val="7030A0"/>
                </a:solidFill>
              </a:rPr>
              <a:t>2/3/25 - New Mexico releases a measles health alert: </a:t>
            </a:r>
            <a:r>
              <a:rPr lang="en-US" sz="1200" dirty="0"/>
              <a:t>NMDOH issues a health alert concerning risk for measles exposure within New Mexico’s Lea County and residents crossing state lines. New Mexico residents are urged to confirm vaccination records and to get vaccinated.</a:t>
            </a:r>
          </a:p>
          <a:p>
            <a:r>
              <a:rPr lang="en-US" sz="1200" b="1" dirty="0">
                <a:solidFill>
                  <a:schemeClr val="accent1"/>
                </a:solidFill>
              </a:rPr>
              <a:t>2/5/25 -  Texas DSHS first reports a Texas measles outbreak: </a:t>
            </a:r>
            <a:r>
              <a:rPr lang="en-US" sz="1200" dirty="0"/>
              <a:t>The outbreak of measles was described as six cases all among unvaccinated school-aged children from Gaines County. DSHS confirms no connection between Harris County and Gaines County cases.</a:t>
            </a:r>
          </a:p>
          <a:p>
            <a:r>
              <a:rPr lang="en-US" sz="1200" b="1" dirty="0">
                <a:solidFill>
                  <a:srgbClr val="7030A0"/>
                </a:solidFill>
              </a:rPr>
              <a:t>2/11/25 -  First measles case is reported in New Mexico: </a:t>
            </a:r>
            <a:r>
              <a:rPr lang="en-US" sz="1200" dirty="0"/>
              <a:t>The NMDOH Scientific Laboratory confirmed a measles case in an unvaccinated Lea County teenager.  </a:t>
            </a:r>
          </a:p>
          <a:p>
            <a:r>
              <a:rPr lang="en-US" sz="1200" b="1" dirty="0">
                <a:solidFill>
                  <a:srgbClr val="7030A0"/>
                </a:solidFill>
              </a:rPr>
              <a:t>2/14/25 -  </a:t>
            </a:r>
            <a:r>
              <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rPr>
              <a:t>NMDOH </a:t>
            </a:r>
            <a:r>
              <a:rPr lang="en-US" sz="1200" b="1" dirty="0">
                <a:solidFill>
                  <a:srgbClr val="7030A0"/>
                </a:solidFill>
              </a:rPr>
              <a:t>first reports a New Mexico measles outbreak: </a:t>
            </a:r>
            <a:r>
              <a:rPr lang="en-US" sz="1200" dirty="0"/>
              <a:t>The New Mexico Department of Health officially reports a measles outbreak in Lea County, bringing the total cases of confirmed measles to 3 cases. </a:t>
            </a:r>
          </a:p>
          <a:p>
            <a:pPr marL="0" indent="0">
              <a:lnSpc>
                <a:spcPct val="100000"/>
              </a:lnSpc>
              <a:spcBef>
                <a:spcPts val="0"/>
              </a:spcBef>
              <a:buNone/>
              <a:defRPr/>
            </a:pPr>
            <a:endParaRPr lang="en-US" sz="100" noProof="0" dirty="0"/>
          </a:p>
          <a:p>
            <a:pPr marL="0" indent="0">
              <a:lnSpc>
                <a:spcPct val="100000"/>
              </a:lnSpc>
              <a:spcBef>
                <a:spcPts val="0"/>
              </a:spcBef>
              <a:buNone/>
              <a:defRPr/>
            </a:pPr>
            <a:endParaRPr kumimoji="0" lang="en-US" sz="100" b="1" i="0" u="none" strike="noStrike" kern="1200" cap="none" spc="0" normalizeH="0" baseline="0" dirty="0">
              <a:ln>
                <a:noFill/>
              </a:ln>
              <a:solidFill>
                <a:srgbClr val="4472C4"/>
              </a:solidFill>
              <a:effectLst/>
              <a:uLnTx/>
              <a:uFillTx/>
              <a:latin typeface="Calibri" panose="020F0502020204030204"/>
              <a:ea typeface="+mn-ea"/>
              <a:cs typeface="+mn-cs"/>
            </a:endParaRPr>
          </a:p>
          <a:p>
            <a:pPr marL="0" indent="0">
              <a:lnSpc>
                <a:spcPct val="100000"/>
              </a:lnSpc>
              <a:spcBef>
                <a:spcPts val="0"/>
              </a:spcBef>
              <a:buNone/>
              <a:defRPr/>
            </a:pPr>
            <a:endParaRPr lang="en-US" sz="100" b="1" noProof="0" dirty="0">
              <a:solidFill>
                <a:srgbClr val="4472C4"/>
              </a:solidFill>
              <a:latin typeface="Calibri" panose="020F0502020204030204"/>
            </a:endParaRPr>
          </a:p>
          <a:p>
            <a:pPr>
              <a:lnSpc>
                <a:spcPct val="100000"/>
              </a:lnSpc>
              <a:spcBef>
                <a:spcPts val="0"/>
              </a:spcBef>
              <a:defRPr/>
            </a:pPr>
            <a:endParaRPr kumimoji="0" lang="en-US" sz="5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a:lnSpc>
                <a:spcPct val="100000"/>
              </a:lnSpc>
              <a:spcBef>
                <a:spcPts val="0"/>
              </a:spcBef>
              <a:defRPr/>
            </a:pP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2/14/25 - 2/16/25 - In Texas, an individual later diagnosed with measles travels while contagious: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individual who was later diagnosed with measles visited locations in San Marcos, San Antonio, and New Braunfels while contagious. Locations included one tourist attraction, two universities, two restaurants, and two convenience stores.</a:t>
            </a:r>
            <a:endPar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endParaRPr>
          </a:p>
          <a:p>
            <a:endParaRPr lang="en-US" sz="1200" b="1" dirty="0">
              <a:solidFill>
                <a:schemeClr val="accent1"/>
              </a:solidFill>
            </a:endParaRPr>
          </a:p>
        </p:txBody>
      </p:sp>
      <p:sp>
        <p:nvSpPr>
          <p:cNvPr id="11" name="Content Placeholder 2">
            <a:extLst>
              <a:ext uri="{FF2B5EF4-FFF2-40B4-BE49-F238E27FC236}">
                <a16:creationId xmlns:a16="http://schemas.microsoft.com/office/drawing/2014/main" id="{6B1CCB6D-B536-67B8-15C6-F8F7579CB1D3}"/>
              </a:ext>
            </a:extLst>
          </p:cNvPr>
          <p:cNvSpPr txBox="1">
            <a:spLocks/>
          </p:cNvSpPr>
          <p:nvPr/>
        </p:nvSpPr>
        <p:spPr>
          <a:xfrm>
            <a:off x="6373906" y="1008897"/>
            <a:ext cx="5818094" cy="5849103"/>
          </a:xfrm>
          <a:prstGeom prst="rect">
            <a:avLst/>
          </a:prstGeom>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accent1"/>
                </a:solidFill>
              </a:rPr>
              <a:t>2/24/25 -  Texas DSHS releases a health alert for measles exposures in Central &amp; South-Central Texas: </a:t>
            </a:r>
            <a:r>
              <a:rPr lang="en-US" sz="1200" dirty="0"/>
              <a:t>DSHS reports that multiple health departments in Central and South-Central Texas have reported measles exposures related to the Gaines County outbreak tied to an individual’s travel from 2/14 to 2/16.</a:t>
            </a:r>
          </a:p>
          <a:p>
            <a:r>
              <a:rPr lang="en-US" sz="1200" b="1" dirty="0">
                <a:solidFill>
                  <a:schemeClr val="accent1"/>
                </a:solidFill>
              </a:rPr>
              <a:t>2/25/25 -  Reported cases of measles in Texas increase to 124: </a:t>
            </a:r>
            <a:r>
              <a:rPr lang="en-US" sz="1200" dirty="0"/>
              <a:t>DSHS reports 124 confirmed cases of measles in the ongoing outbreak. Regions included in the outbreak expand to include the South Plains and Panhandle regions.</a:t>
            </a:r>
          </a:p>
          <a:p>
            <a:r>
              <a:rPr lang="en-US" sz="1200" b="1" dirty="0">
                <a:solidFill>
                  <a:schemeClr val="accent1"/>
                </a:solidFill>
              </a:rPr>
              <a:t>2/26/25 -  Texas announces first death in measles outbreak:  </a:t>
            </a:r>
            <a:r>
              <a:rPr lang="en-US" sz="1200" dirty="0"/>
              <a:t>DSHS reports the death of a school-aged child who was unvaccinated and had been hospitalized in Lubbock. 18 people are reported as being hospitalized over the course of the outbreak.</a:t>
            </a:r>
          </a:p>
          <a:p>
            <a:r>
              <a:rPr lang="en-US" sz="1200" b="1" dirty="0">
                <a:solidFill>
                  <a:schemeClr val="accent1"/>
                </a:solidFill>
              </a:rPr>
              <a:t>2/28/25 - Texas DSHS updates outbreak to 146 cases, 1 fatality: </a:t>
            </a:r>
            <a:r>
              <a:rPr lang="en-US" sz="1200" dirty="0"/>
              <a:t>The measles outbreak is defined as including the South Plains region of Texas. 20 individuals are reported as being hospitalized. The outbreak is defined as being predominantly among 0–4-year-olds.</a:t>
            </a:r>
          </a:p>
          <a:p>
            <a:r>
              <a:rPr lang="en-US" sz="1200" b="1" dirty="0">
                <a:solidFill>
                  <a:srgbClr val="7030A0"/>
                </a:solidFill>
              </a:rPr>
              <a:t>2/28/25 -  NMDOH updates outbreak to 9 cases: </a:t>
            </a:r>
            <a:r>
              <a:rPr lang="en-US" sz="1200" dirty="0"/>
              <a:t>The measles outbreak is defined as including New Mexico’s Lea County and includes nine cases predominantly in 5-17 and 18+ year olds.</a:t>
            </a:r>
          </a:p>
          <a:p>
            <a:r>
              <a:rPr lang="en-US" sz="1200" b="1" dirty="0">
                <a:solidFill>
                  <a:schemeClr val="accent1"/>
                </a:solidFill>
              </a:rPr>
              <a:t>3/4/25  -  Texas DSHS updates outbreak to 159 cases, 1 fatality: </a:t>
            </a:r>
            <a:r>
              <a:rPr lang="en-US" sz="1200" dirty="0"/>
              <a:t>22 individuals are reported as being hospitalized.</a:t>
            </a:r>
          </a:p>
          <a:p>
            <a:endParaRPr lang="en-US" sz="1200" dirty="0"/>
          </a:p>
          <a:p>
            <a:pPr marL="0" indent="0">
              <a:buNone/>
            </a:pPr>
            <a:endParaRPr lang="en-US" sz="1200" dirty="0"/>
          </a:p>
        </p:txBody>
      </p:sp>
    </p:spTree>
    <p:extLst>
      <p:ext uri="{BB962C8B-B14F-4D97-AF65-F5344CB8AC3E}">
        <p14:creationId xmlns:p14="http://schemas.microsoft.com/office/powerpoint/2010/main" val="215521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B9C68D-0CF4-50FF-95E5-71FA436848CB}"/>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CURRENT SITUATION </a:t>
            </a:r>
            <a:endParaRPr lang="en-US" sz="5400" b="1" dirty="0">
              <a:solidFill>
                <a:schemeClr val="bg1"/>
              </a:solidFill>
              <a:effectLst>
                <a:outerShdw blurRad="38100" dist="38100" dir="2700000" algn="tl">
                  <a:srgbClr val="000000"/>
                </a:outerShdw>
              </a:effectLst>
              <a:latin typeface="Arial" pitchFamily="34" charset="0"/>
            </a:endParaRPr>
          </a:p>
        </p:txBody>
      </p:sp>
      <p:sp>
        <p:nvSpPr>
          <p:cNvPr id="7" name="TextBox 6">
            <a:extLst>
              <a:ext uri="{FF2B5EF4-FFF2-40B4-BE49-F238E27FC236}">
                <a16:creationId xmlns:a16="http://schemas.microsoft.com/office/drawing/2014/main" id="{CCA3DEC7-1240-8E97-E08C-F6DD214BACC7}"/>
              </a:ext>
            </a:extLst>
          </p:cNvPr>
          <p:cNvSpPr txBox="1"/>
          <p:nvPr/>
        </p:nvSpPr>
        <p:spPr>
          <a:xfrm>
            <a:off x="47622" y="912801"/>
            <a:ext cx="6307458" cy="567078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effectLst/>
                <a:uLnTx/>
                <a:uFillTx/>
                <a:ea typeface="+mn-ea"/>
                <a:cs typeface="+mn-cs"/>
              </a:rPr>
              <a:t>LATEST UPDATE: </a:t>
            </a:r>
            <a:r>
              <a:rPr kumimoji="0" lang="en-US" sz="1250" b="0" i="0" u="none" strike="noStrike" kern="1200" cap="none" spc="0" normalizeH="0" baseline="0" noProof="0" dirty="0">
                <a:ln>
                  <a:noFill/>
                </a:ln>
                <a:effectLst/>
                <a:uLnTx/>
                <a:uFillTx/>
                <a:ea typeface="+mn-ea"/>
                <a:cs typeface="+mn-cs"/>
              </a:rPr>
              <a:t>On 3/4/2025, the Texas Department of State Health Services reported that the </a:t>
            </a:r>
            <a:r>
              <a:rPr kumimoji="0" lang="en-US" sz="1250" b="1" i="0" u="none" strike="noStrike" kern="1200" cap="none" spc="0" normalizeH="0" baseline="0" noProof="0" dirty="0">
                <a:ln>
                  <a:noFill/>
                </a:ln>
                <a:effectLst/>
                <a:uLnTx/>
                <a:uFillTx/>
                <a:ea typeface="+mn-ea"/>
                <a:cs typeface="+mn-cs"/>
              </a:rPr>
              <a:t>number of cases had risen to 159, </a:t>
            </a:r>
            <a:r>
              <a:rPr kumimoji="0" lang="en-US" sz="1250" b="0" i="0" u="none" strike="noStrike" kern="1200" cap="none" spc="0" normalizeH="0" baseline="0" noProof="0" dirty="0">
                <a:ln>
                  <a:noFill/>
                </a:ln>
                <a:effectLst/>
                <a:uLnTx/>
                <a:uFillTx/>
                <a:ea typeface="+mn-ea"/>
                <a:cs typeface="+mn-cs"/>
              </a:rPr>
              <a:t>primarily among children, including </a:t>
            </a:r>
            <a:r>
              <a:rPr kumimoji="0" lang="en-US" sz="1250" b="1" i="0" u="none" strike="noStrike" kern="1200" cap="none" spc="0" normalizeH="0" baseline="0" noProof="0" dirty="0">
                <a:ln>
                  <a:noFill/>
                </a:ln>
                <a:effectLst/>
                <a:uLnTx/>
                <a:uFillTx/>
                <a:ea typeface="+mn-ea"/>
                <a:cs typeface="+mn-cs"/>
              </a:rPr>
              <a:t>22 hospitalizations and one fatality in a school-aged child. </a:t>
            </a:r>
            <a:r>
              <a:rPr kumimoji="0" lang="en-US" sz="1250" b="0" i="0" u="none" strike="noStrike" kern="1200" cap="none" spc="0" normalizeH="0" baseline="0" noProof="0" dirty="0">
                <a:ln>
                  <a:noFill/>
                </a:ln>
                <a:effectLst/>
                <a:uLnTx/>
                <a:uFillTx/>
                <a:ea typeface="+mn-ea"/>
                <a:cs typeface="+mn-cs"/>
              </a:rPr>
              <a:t>Most cases are among residents of Gaines County, where the outbreak appears to have originated within a Mennonite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5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effectLst/>
                <a:uLnTx/>
                <a:uFillTx/>
                <a:ea typeface="+mn-ea"/>
                <a:cs typeface="+mn-cs"/>
              </a:rPr>
              <a:t>VACCINATION RATES:</a:t>
            </a:r>
            <a:r>
              <a:rPr kumimoji="0" lang="en-US" sz="1250" b="0" i="0" u="none" strike="noStrike" kern="1200" cap="none" spc="0" normalizeH="0" baseline="0" noProof="0" dirty="0">
                <a:ln>
                  <a:noFill/>
                </a:ln>
                <a:effectLst/>
                <a:uLnTx/>
                <a:uFillTx/>
                <a:ea typeface="+mn-ea"/>
                <a:cs typeface="+mn-cs"/>
              </a:rPr>
              <a:t> Vaccination rates are notably low in the most affected areas. Gaines County vaccination rates </a:t>
            </a:r>
            <a:r>
              <a:rPr kumimoji="0" lang="en-US" sz="1250" b="0" u="none" strike="noStrike" kern="1200" cap="none" spc="0" normalizeH="0" baseline="0" noProof="0" dirty="0">
                <a:ln>
                  <a:noFill/>
                </a:ln>
                <a:effectLst/>
                <a:uLnTx/>
                <a:uFillTx/>
                <a:ea typeface="+mn-ea"/>
                <a:cs typeface="+mn-cs"/>
              </a:rPr>
              <a:t>are significantly below the threshold required for herd immunity, contributing to the </a:t>
            </a:r>
            <a:r>
              <a:rPr kumimoji="0" lang="en-US" sz="1250" b="0" i="0" u="none" strike="noStrike" kern="1200" cap="none" spc="0" normalizeH="0" baseline="0" noProof="0" dirty="0">
                <a:ln>
                  <a:noFill/>
                </a:ln>
                <a:effectLst/>
                <a:uLnTx/>
                <a:uFillTx/>
                <a:ea typeface="+mn-ea"/>
                <a:cs typeface="+mn-cs"/>
              </a:rPr>
              <a:t>virus’s rapid spread. </a:t>
            </a:r>
            <a:r>
              <a:rPr kumimoji="0" lang="en-US" sz="1250" b="0" u="none" strike="noStrike" kern="1200" cap="none" spc="0" normalizeH="0" baseline="0" noProof="0" dirty="0">
                <a:ln>
                  <a:noFill/>
                </a:ln>
                <a:effectLst/>
                <a:uLnTx/>
                <a:uFillTx/>
                <a:ea typeface="+mn-ea"/>
                <a:cs typeface="+mn-cs"/>
              </a:rPr>
              <a:t>In the county, one in five students is not vaccinated for measles, mumps, or rubella (MMR).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50" dirty="0"/>
          </a:p>
          <a:p>
            <a:pPr marL="171450" indent="-171450">
              <a:buFont typeface="Arial" panose="020B0604020202020204" pitchFamily="34" charset="0"/>
              <a:buChar char="•"/>
              <a:defRPr/>
            </a:pPr>
            <a:r>
              <a:rPr lang="en-US" sz="1250" b="1" dirty="0"/>
              <a:t>CONTACT TRACING: </a:t>
            </a:r>
            <a:r>
              <a:rPr lang="en-US" sz="1250" dirty="0"/>
              <a:t>Texas and New Mexico are conducting contact tracing to identify and track positive cases and inform people who may have been exposed. </a:t>
            </a:r>
          </a:p>
          <a:p>
            <a:pPr marL="171450" indent="-171450">
              <a:buFont typeface="Arial" panose="020B0604020202020204" pitchFamily="34" charset="0"/>
              <a:buChar char="•"/>
              <a:defRPr/>
            </a:pPr>
            <a:endParaRPr lang="en-US" sz="1250" dirty="0"/>
          </a:p>
          <a:p>
            <a:pPr marL="171450" indent="-171450">
              <a:buFont typeface="Arial" panose="020B0604020202020204" pitchFamily="34" charset="0"/>
              <a:buChar char="•"/>
              <a:defRPr/>
            </a:pPr>
            <a:r>
              <a:rPr lang="en-US" sz="1250" b="1" dirty="0"/>
              <a:t>RESPONSE: </a:t>
            </a:r>
            <a:r>
              <a:rPr lang="en-US" sz="1250" dirty="0"/>
              <a:t>Local county health departments advise those exposed to shelter-in-place to contact their healthcare provider. They also offer vaccination clinics for measles, mumps, and rubella (MMR). The Texas Department of State Health Services (DSHS) and the New Mexico Department of Health (NMDOH) are tracking cases and recommend MMR vaccination for unvaccinated individuals residing in counties with active cases. These departments are also providing laboratory testing services. As of 3/4/2025, the CDC’s Epidemic Intelligence Service (EIS) is partnering with Texas government officials to respond to the outbreak, referred to as Epi-Aid. There are also efforts to acquire more measles vaccines and collaboration with hospitals to prepare for the increasing number of cases.</a:t>
            </a:r>
          </a:p>
          <a:p>
            <a:pPr>
              <a:defRPr/>
            </a:pPr>
            <a:endParaRPr lang="en-US" sz="1250" dirty="0"/>
          </a:p>
          <a:p>
            <a:pPr marL="171450" indent="-171450">
              <a:buFont typeface="Arial" panose="020B0604020202020204" pitchFamily="34" charset="0"/>
              <a:buChar char="•"/>
              <a:defRPr/>
            </a:pPr>
            <a:r>
              <a:rPr lang="en-US" sz="1250" b="1" u="sng" dirty="0">
                <a:cs typeface="Arial"/>
              </a:rPr>
              <a:t>CURRENT SITUATIONAL CHALLENGES</a:t>
            </a:r>
            <a:r>
              <a:rPr lang="en-US" sz="1250" b="1" dirty="0">
                <a:cs typeface="Arial"/>
              </a:rPr>
              <a:t>: </a:t>
            </a:r>
            <a:r>
              <a:rPr lang="en-US" sz="1250" dirty="0"/>
              <a:t>Measles is transmissible before symptoms appear, increasing the risk of spreading the virus to others. The virus can linger in the air for up to two hours after an infected person sneezes or coughs. Many cases are likely being missed and underreported and the outbreak is expected to worsen before improving. Additionally, underfunding of local health departments may hinder response efforts.</a:t>
            </a:r>
            <a:r>
              <a:rPr lang="en-US" sz="1250" dirty="0">
                <a:cs typeface="Arial"/>
              </a:rPr>
              <a:t> </a:t>
            </a:r>
          </a:p>
        </p:txBody>
      </p:sp>
      <p:sp>
        <p:nvSpPr>
          <p:cNvPr id="11" name="TextBox 10">
            <a:extLst>
              <a:ext uri="{FF2B5EF4-FFF2-40B4-BE49-F238E27FC236}">
                <a16:creationId xmlns:a16="http://schemas.microsoft.com/office/drawing/2014/main" id="{8D2E65A8-7B76-1F84-207A-4026D76EFD2A}"/>
              </a:ext>
            </a:extLst>
          </p:cNvPr>
          <p:cNvSpPr txBox="1"/>
          <p:nvPr/>
        </p:nvSpPr>
        <p:spPr>
          <a:xfrm>
            <a:off x="6355080" y="847636"/>
            <a:ext cx="5789296" cy="5266826"/>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defRPr/>
            </a:pPr>
            <a:r>
              <a:rPr kumimoji="0" lang="en-US" sz="1250" b="1" i="0" u="none" strike="noStrike" kern="1200" cap="none" spc="0" normalizeH="0" baseline="0" noProof="0" dirty="0">
                <a:ln>
                  <a:noFill/>
                </a:ln>
                <a:solidFill>
                  <a:srgbClr val="222222"/>
                </a:solidFill>
                <a:effectLst/>
                <a:uLnTx/>
                <a:uFillTx/>
                <a:ea typeface="+mn-ea"/>
                <a:cs typeface="+mn-cs"/>
              </a:rPr>
              <a:t>HOSPITALIZATION:</a:t>
            </a:r>
          </a:p>
          <a:p>
            <a:pPr marL="742950" lvl="1" indent="-285750">
              <a:buFont typeface="Calibri" panose="020F0502020204030204" pitchFamily="34" charset="0"/>
              <a:buChar char="‒"/>
              <a:defRPr/>
            </a:pPr>
            <a:r>
              <a:rPr lang="en-US" sz="1250" dirty="0">
                <a:solidFill>
                  <a:srgbClr val="222222"/>
                </a:solidFill>
              </a:rPr>
              <a:t>The Texas Department of State Health Services, South Plains Health District, Lubbock Public Health, local hospitals, and health care providers are working together to manage the outbreak.</a:t>
            </a:r>
          </a:p>
          <a:p>
            <a:pPr marL="742950" lvl="1" indent="-285750">
              <a:buFont typeface="Calibri" panose="020F0502020204030204" pitchFamily="34" charset="0"/>
              <a:buChar char="‒"/>
              <a:defRPr/>
            </a:pPr>
            <a:r>
              <a:rPr lang="en-US" sz="1250" dirty="0">
                <a:solidFill>
                  <a:srgbClr val="222222"/>
                </a:solidFill>
              </a:rPr>
              <a:t>While the outbreak has increased the patient load in healthcare facilities, all hospitals are operational. More serious cases have been evacuated to Covenant Children's Hospital in Lubbock, TX. There, a number of patients' respiratory issues have progressed to bacterial pneumonia and have required oxygen to breathe. Children in critical condition have required intubation.</a:t>
            </a:r>
          </a:p>
          <a:p>
            <a:pPr marR="0" lvl="0" algn="l" defTabSz="914400" rtl="0" eaLnBrk="1" fontAlgn="auto" latinLnBrk="0" hangingPunct="1">
              <a:lnSpc>
                <a:spcPct val="100000"/>
              </a:lnSpc>
              <a:spcBef>
                <a:spcPts val="0"/>
              </a:spcBef>
              <a:spcAft>
                <a:spcPts val="0"/>
              </a:spcAft>
              <a:buClrTx/>
              <a:buSzTx/>
              <a:tabLst/>
              <a:defRPr/>
            </a:pPr>
            <a:endParaRPr kumimoji="0" lang="en-US" sz="1250" b="1" i="0" u="none" strike="noStrike" kern="1200" cap="none" spc="0" normalizeH="0" baseline="0" dirty="0">
              <a:ln>
                <a:noFill/>
              </a:ln>
              <a:solidFill>
                <a:srgbClr val="222222"/>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prstClr val="black"/>
                </a:solidFill>
                <a:effectLst/>
                <a:uLnTx/>
                <a:uFillTx/>
                <a:latin typeface="Calibri" panose="020F0502020204030204"/>
                <a:ea typeface="+mn-ea"/>
                <a:cs typeface="+mn-cs"/>
              </a:rPr>
              <a:t>COMMUNITY ACTIONS: </a:t>
            </a: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Health alerts are being issued to communities regarding the contagious nature of measles and current immunization recommendations. Billboards are expected to be put up to raise awareness about measles. Health workers are:</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Providing vaccinations through Texas Vaccines for Children (TVFC) and the Adult Safety Net (ASN).</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Hosting vaccination pop-up clinics and screenings. </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Educating the public on the importance of vaccination.</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Offering vaccinations to those interested.</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Deploying mobile testing units outside schools to detect infections quickly.</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Staffing clinics to treat exposed infants too young for vaccination.  </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Training school nurses to identify measles symptoms . </a:t>
            </a:r>
          </a:p>
          <a:p>
            <a:pPr marL="741363" marR="0" lvl="0" indent="-33972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Identifying all ER patients within two hours of an infected person's visit to notify them and assess vaccination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rPr>
              <a:t>Public health officials continue to follow CDC guidelines, advising schools to keep unvaccinated children home for 21 days after exposure.</a:t>
            </a:r>
          </a:p>
        </p:txBody>
      </p:sp>
      <p:sp>
        <p:nvSpPr>
          <p:cNvPr id="12" name="TextBox 11">
            <a:extLst>
              <a:ext uri="{FF2B5EF4-FFF2-40B4-BE49-F238E27FC236}">
                <a16:creationId xmlns:a16="http://schemas.microsoft.com/office/drawing/2014/main" id="{111E60B3-E20E-EE0B-0F30-E94C2052571C}"/>
              </a:ext>
            </a:extLst>
          </p:cNvPr>
          <p:cNvSpPr txBox="1"/>
          <p:nvPr/>
        </p:nvSpPr>
        <p:spPr>
          <a:xfrm>
            <a:off x="6598023" y="6306585"/>
            <a:ext cx="5593977" cy="553998"/>
          </a:xfrm>
          <a:prstGeom prst="rect">
            <a:avLst/>
          </a:prstGeom>
          <a:noFill/>
        </p:spPr>
        <p:txBody>
          <a:bodyPr wrap="square">
            <a:spAutoFit/>
          </a:bodyPr>
          <a:lstStyle/>
          <a:p>
            <a:r>
              <a:rPr lang="en-US" sz="1000" b="1" dirty="0"/>
              <a:t>SOURCES</a:t>
            </a:r>
            <a:r>
              <a:rPr lang="en-US" sz="1000" dirty="0"/>
              <a:t>: </a:t>
            </a:r>
            <a:r>
              <a:rPr lang="en-US" sz="1000" dirty="0">
                <a:hlinkClick r:id="rId2"/>
              </a:rPr>
              <a:t>Texas Department of  State Health Services (</a:t>
            </a:r>
            <a:r>
              <a:rPr lang="en-US" sz="1000" dirty="0">
                <a:hlinkClick r:id="rId3"/>
              </a:rPr>
              <a:t>3/4 Update), </a:t>
            </a:r>
            <a:r>
              <a:rPr lang="en-US" sz="1000" dirty="0">
                <a:hlinkClick r:id="rId4"/>
              </a:rPr>
              <a:t>New Mexico Department of Health, </a:t>
            </a:r>
            <a:r>
              <a:rPr lang="en-US" sz="1000" dirty="0">
                <a:hlinkClick r:id="rId5"/>
              </a:rPr>
              <a:t>AP News, </a:t>
            </a:r>
            <a:r>
              <a:rPr lang="en-US" sz="1000" dirty="0">
                <a:hlinkClick r:id="rId6"/>
              </a:rPr>
              <a:t>UTMB Health, </a:t>
            </a:r>
            <a:r>
              <a:rPr lang="en-US" sz="1000" dirty="0">
                <a:hlinkClick r:id="rId7"/>
              </a:rPr>
              <a:t>CDC, </a:t>
            </a:r>
            <a:r>
              <a:rPr lang="en-US" sz="1000" dirty="0">
                <a:hlinkClick r:id="rId8"/>
              </a:rPr>
              <a:t>A Texas child who was not vaccinated has died of measles, a first for the US in a decade-AP, </a:t>
            </a:r>
            <a:r>
              <a:rPr lang="en-US" sz="1000" dirty="0">
                <a:hlinkClick r:id="rId9"/>
              </a:rPr>
              <a:t>KCBD NEWS </a:t>
            </a:r>
            <a:r>
              <a:rPr lang="en-US" sz="1000" dirty="0"/>
              <a:t>, </a:t>
            </a:r>
            <a:r>
              <a:rPr lang="en-US" sz="1000" dirty="0">
                <a:cs typeface="Arial"/>
                <a:hlinkClick r:id="rId10"/>
              </a:rPr>
              <a:t>CDC</a:t>
            </a:r>
            <a:r>
              <a:rPr lang="en-US" sz="1000" dirty="0">
                <a:cs typeface="Arial"/>
                <a:hlinkClick r:id="rId11"/>
              </a:rPr>
              <a:t>, TX DSHS Vaccines</a:t>
            </a:r>
            <a:r>
              <a:rPr lang="en-US" sz="1000" dirty="0">
                <a:cs typeface="Arial"/>
              </a:rPr>
              <a:t>, </a:t>
            </a:r>
            <a:r>
              <a:rPr lang="en-US" sz="1000" dirty="0">
                <a:cs typeface="Arial"/>
                <a:hlinkClick r:id="rId12"/>
              </a:rPr>
              <a:t>News Medical</a:t>
            </a:r>
            <a:r>
              <a:rPr lang="en-US" sz="1000" dirty="0">
                <a:cs typeface="Arial"/>
              </a:rPr>
              <a:t>, </a:t>
            </a:r>
            <a:r>
              <a:rPr lang="en-US" sz="1000" dirty="0">
                <a:cs typeface="Arial"/>
                <a:hlinkClick r:id="rId13"/>
              </a:rPr>
              <a:t>X</a:t>
            </a:r>
            <a:r>
              <a:rPr lang="en-US" sz="1000" dirty="0">
                <a:cs typeface="Arial"/>
              </a:rPr>
              <a:t>, </a:t>
            </a:r>
            <a:r>
              <a:rPr lang="en-US" sz="1000" dirty="0">
                <a:cs typeface="Arial"/>
                <a:hlinkClick r:id="rId14"/>
              </a:rPr>
              <a:t>FOX4News</a:t>
            </a:r>
            <a:endParaRPr lang="en-US" sz="1000" dirty="0">
              <a:cs typeface="Arial"/>
            </a:endParaRPr>
          </a:p>
        </p:txBody>
      </p:sp>
    </p:spTree>
    <p:extLst>
      <p:ext uri="{BB962C8B-B14F-4D97-AF65-F5344CB8AC3E}">
        <p14:creationId xmlns:p14="http://schemas.microsoft.com/office/powerpoint/2010/main" val="411159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BF67E0-32F6-2819-8867-B732E8420F4F}"/>
              </a:ext>
            </a:extLst>
          </p:cNvPr>
          <p:cNvSpPr/>
          <p:nvPr/>
        </p:nvSpPr>
        <p:spPr>
          <a:xfrm>
            <a:off x="141593" y="92157"/>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BY THE NUMBERS</a:t>
            </a:r>
            <a:endParaRPr lang="en-US" sz="5400" b="1" dirty="0">
              <a:solidFill>
                <a:schemeClr val="bg1"/>
              </a:solidFill>
              <a:effectLst>
                <a:outerShdw blurRad="38100" dist="38100" dir="2700000" algn="tl">
                  <a:srgbClr val="000000"/>
                </a:outerShdw>
              </a:effectLst>
              <a:latin typeface="Arial" pitchFamily="34" charset="0"/>
            </a:endParaRPr>
          </a:p>
        </p:txBody>
      </p:sp>
      <p:sp>
        <p:nvSpPr>
          <p:cNvPr id="13" name="TextBox 12">
            <a:extLst>
              <a:ext uri="{FF2B5EF4-FFF2-40B4-BE49-F238E27FC236}">
                <a16:creationId xmlns:a16="http://schemas.microsoft.com/office/drawing/2014/main" id="{DC139102-DF34-A218-8FCC-CDAFD6AC5FBC}"/>
              </a:ext>
            </a:extLst>
          </p:cNvPr>
          <p:cNvSpPr txBox="1"/>
          <p:nvPr/>
        </p:nvSpPr>
        <p:spPr>
          <a:xfrm>
            <a:off x="2382516" y="6611779"/>
            <a:ext cx="9809484" cy="246221"/>
          </a:xfrm>
          <a:prstGeom prst="rect">
            <a:avLst/>
          </a:prstGeom>
          <a:noFill/>
        </p:spPr>
        <p:txBody>
          <a:bodyPr wrap="square">
            <a:spAutoFit/>
          </a:bodyPr>
          <a:lstStyle/>
          <a:p>
            <a:pPr algn="r"/>
            <a:r>
              <a:rPr lang="en-US" sz="1000" b="0" i="0" u="sng" dirty="0">
                <a:solidFill>
                  <a:srgbClr val="0D6EFD"/>
                </a:solidFill>
                <a:effectLst/>
                <a:hlinkClick r:id="rId2"/>
              </a:rPr>
              <a:t>2023-2024 School Vaccination Coverage Levels by District/Private School and County - Kindergarten (XLS)</a:t>
            </a:r>
            <a:endParaRPr lang="en-US" sz="1000" b="0" i="0" dirty="0">
              <a:solidFill>
                <a:srgbClr val="212529"/>
              </a:solidFill>
              <a:effectLst/>
            </a:endParaRPr>
          </a:p>
        </p:txBody>
      </p:sp>
      <p:sp>
        <p:nvSpPr>
          <p:cNvPr id="5" name="TextBox 4">
            <a:extLst>
              <a:ext uri="{FF2B5EF4-FFF2-40B4-BE49-F238E27FC236}">
                <a16:creationId xmlns:a16="http://schemas.microsoft.com/office/drawing/2014/main" id="{8219F5D8-AF8B-5826-5229-852A4EA7AE3D}"/>
              </a:ext>
            </a:extLst>
          </p:cNvPr>
          <p:cNvSpPr txBox="1"/>
          <p:nvPr/>
        </p:nvSpPr>
        <p:spPr>
          <a:xfrm>
            <a:off x="6095999" y="6141073"/>
            <a:ext cx="6093912" cy="470706"/>
          </a:xfrm>
          <a:prstGeom prst="rect">
            <a:avLst/>
          </a:prstGeom>
          <a:noFill/>
        </p:spPr>
        <p:txBody>
          <a:bodyPr wrap="square">
            <a:spAutoFit/>
          </a:bodyPr>
          <a:lstStyle/>
          <a:p>
            <a:pPr algn="r">
              <a:lnSpc>
                <a:spcPts val="3600"/>
              </a:lnSpc>
              <a:spcAft>
                <a:spcPts val="2400"/>
              </a:spcAft>
            </a:pPr>
            <a:r>
              <a:rPr lang="en-US" sz="1000" i="0" dirty="0">
                <a:solidFill>
                  <a:schemeClr val="accent1"/>
                </a:solidFill>
                <a:effectLst/>
                <a:hlinkClick r:id="rId3"/>
              </a:rPr>
              <a:t>TX Measles Outbreak – </a:t>
            </a:r>
            <a:r>
              <a:rPr lang="en-US" sz="1000" dirty="0">
                <a:solidFill>
                  <a:schemeClr val="accent1"/>
                </a:solidFill>
                <a:hlinkClick r:id="rId3"/>
              </a:rPr>
              <a:t>March 4</a:t>
            </a:r>
            <a:r>
              <a:rPr lang="en-US" sz="1000" i="0" dirty="0">
                <a:solidFill>
                  <a:schemeClr val="accent1"/>
                </a:solidFill>
                <a:effectLst/>
                <a:hlinkClick r:id="rId3"/>
              </a:rPr>
              <a:t>, 2025</a:t>
            </a:r>
            <a:endParaRPr lang="en-US" sz="1000" i="0" dirty="0">
              <a:solidFill>
                <a:schemeClr val="accent1"/>
              </a:solidFill>
              <a:effectLst/>
            </a:endParaRPr>
          </a:p>
        </p:txBody>
      </p:sp>
      <p:graphicFrame>
        <p:nvGraphicFramePr>
          <p:cNvPr id="6" name="Table 5">
            <a:extLst>
              <a:ext uri="{FF2B5EF4-FFF2-40B4-BE49-F238E27FC236}">
                <a16:creationId xmlns:a16="http://schemas.microsoft.com/office/drawing/2014/main" id="{A30D3C33-A814-D90A-C704-5EF3AB1BA6FA}"/>
              </a:ext>
            </a:extLst>
          </p:cNvPr>
          <p:cNvGraphicFramePr>
            <a:graphicFrameLocks noGrp="1"/>
          </p:cNvGraphicFramePr>
          <p:nvPr>
            <p:extLst>
              <p:ext uri="{D42A27DB-BD31-4B8C-83A1-F6EECF244321}">
                <p14:modId xmlns:p14="http://schemas.microsoft.com/office/powerpoint/2010/main" val="2655630845"/>
              </p:ext>
            </p:extLst>
          </p:nvPr>
        </p:nvGraphicFramePr>
        <p:xfrm>
          <a:off x="198812" y="1162756"/>
          <a:ext cx="11794375" cy="4377304"/>
        </p:xfrm>
        <a:graphic>
          <a:graphicData uri="http://schemas.openxmlformats.org/drawingml/2006/table">
            <a:tbl>
              <a:tblPr firstRow="1" bandRow="1">
                <a:tableStyleId>{5C22544A-7EE6-4342-B048-85BDC9FD1C3A}</a:tableStyleId>
              </a:tblPr>
              <a:tblGrid>
                <a:gridCol w="2350407">
                  <a:extLst>
                    <a:ext uri="{9D8B030D-6E8A-4147-A177-3AD203B41FA5}">
                      <a16:colId xmlns:a16="http://schemas.microsoft.com/office/drawing/2014/main" val="4241630913"/>
                    </a:ext>
                  </a:extLst>
                </a:gridCol>
                <a:gridCol w="3147990">
                  <a:extLst>
                    <a:ext uri="{9D8B030D-6E8A-4147-A177-3AD203B41FA5}">
                      <a16:colId xmlns:a16="http://schemas.microsoft.com/office/drawing/2014/main" val="702490611"/>
                    </a:ext>
                  </a:extLst>
                </a:gridCol>
                <a:gridCol w="2491017">
                  <a:extLst>
                    <a:ext uri="{9D8B030D-6E8A-4147-A177-3AD203B41FA5}">
                      <a16:colId xmlns:a16="http://schemas.microsoft.com/office/drawing/2014/main" val="1569608347"/>
                    </a:ext>
                  </a:extLst>
                </a:gridCol>
                <a:gridCol w="3804961">
                  <a:extLst>
                    <a:ext uri="{9D8B030D-6E8A-4147-A177-3AD203B41FA5}">
                      <a16:colId xmlns:a16="http://schemas.microsoft.com/office/drawing/2014/main" val="2261406647"/>
                    </a:ext>
                  </a:extLst>
                </a:gridCol>
              </a:tblGrid>
              <a:tr h="292984">
                <a:tc gridSpan="2">
                  <a:txBody>
                    <a:bodyPr/>
                    <a:lstStyle/>
                    <a:p>
                      <a:r>
                        <a:rPr lang="en-US" sz="1300" dirty="0"/>
                        <a:t>TEXAS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50000"/>
                      </a:schemeClr>
                    </a:solidFill>
                  </a:tcPr>
                </a:tc>
                <a:tc hMerge="1">
                  <a:txBody>
                    <a:bodyPr/>
                    <a:lstStyle/>
                    <a:p>
                      <a:endParaRPr lang="en-US" dirty="0"/>
                    </a:p>
                  </a:txBody>
                  <a:tcPr>
                    <a:solidFill>
                      <a:schemeClr val="accent1">
                        <a:lumMod val="50000"/>
                      </a:schemeClr>
                    </a:solidFill>
                  </a:tcPr>
                </a:tc>
                <a:tc>
                  <a:txBody>
                    <a:bodyPr/>
                    <a:lstStyle/>
                    <a:p>
                      <a:endParaRPr lang="en-US" sz="1300" dirty="0"/>
                    </a:p>
                  </a:txBody>
                  <a:tcP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endParaRPr lang="en-US" sz="13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2904841643"/>
                  </a:ext>
                </a:extLst>
              </a:tr>
              <a:tr h="0">
                <a:tc>
                  <a:txBody>
                    <a:bodyPr/>
                    <a:lstStyle/>
                    <a:p>
                      <a:pPr algn="ctr"/>
                      <a:r>
                        <a:rPr lang="en-US" sz="1400" b="1" dirty="0">
                          <a:solidFill>
                            <a:schemeClr val="bg1"/>
                          </a:solidFill>
                        </a:rPr>
                        <a:t>COUNTY</a:t>
                      </a:r>
                    </a:p>
                  </a:txBody>
                  <a:tcPr anchor="ctr">
                    <a:lnL w="12700" cap="flat" cmpd="sng" algn="ctr">
                      <a:solidFill>
                        <a:schemeClr val="tx1"/>
                      </a:solidFill>
                      <a:prstDash val="solid"/>
                      <a:round/>
                      <a:headEnd type="none" w="med" len="med"/>
                      <a:tailEnd type="none" w="med" len="med"/>
                    </a:lnL>
                    <a:solidFill>
                      <a:srgbClr val="2D4F8B"/>
                    </a:solidFill>
                  </a:tcPr>
                </a:tc>
                <a:tc>
                  <a:txBody>
                    <a:bodyPr/>
                    <a:lstStyle/>
                    <a:p>
                      <a:pPr algn="ctr"/>
                      <a:r>
                        <a:rPr lang="en-US" sz="1400" b="1" dirty="0">
                          <a:solidFill>
                            <a:schemeClr val="bg1"/>
                          </a:solidFill>
                        </a:rPr>
                        <a:t>MEASLES CASES</a:t>
                      </a:r>
                    </a:p>
                  </a:txBody>
                  <a:tcPr anchor="ctr">
                    <a:solidFill>
                      <a:srgbClr val="2D4F8B"/>
                    </a:solidFill>
                  </a:tcPr>
                </a:tc>
                <a:tc>
                  <a:txBody>
                    <a:bodyPr/>
                    <a:lstStyle/>
                    <a:p>
                      <a:pPr algn="ctr"/>
                      <a:r>
                        <a:rPr lang="en-US" sz="1400" b="1" dirty="0">
                          <a:solidFill>
                            <a:schemeClr val="bg1"/>
                          </a:solidFill>
                        </a:rPr>
                        <a:t>% KINDERGARTENERS VACCINATED (2023-2024)</a:t>
                      </a:r>
                    </a:p>
                  </a:txBody>
                  <a:tcPr anchor="ctr">
                    <a:solidFill>
                      <a:srgbClr val="2D4F8B"/>
                    </a:solidFill>
                  </a:tcPr>
                </a:tc>
                <a:tc>
                  <a:txBody>
                    <a:bodyPr/>
                    <a:lstStyle/>
                    <a:p>
                      <a:pPr algn="ctr"/>
                      <a:r>
                        <a:rPr lang="en-US" sz="1400" b="1" dirty="0">
                          <a:solidFill>
                            <a:schemeClr val="bg1"/>
                          </a:solidFill>
                        </a:rPr>
                        <a:t>NUMBER OF SCHOOL DISTRICTS IN EACH </a:t>
                      </a:r>
                    </a:p>
                    <a:p>
                      <a:pPr algn="ctr"/>
                      <a:r>
                        <a:rPr lang="en-US" sz="1400" b="1" dirty="0">
                          <a:solidFill>
                            <a:schemeClr val="bg1"/>
                          </a:solidFill>
                        </a:rPr>
                        <a:t>COUNTY WITH MMR VACCINATION RATES </a:t>
                      </a:r>
                    </a:p>
                    <a:p>
                      <a:pPr algn="ctr"/>
                      <a:r>
                        <a:rPr lang="en-US" sz="1400" b="1" dirty="0">
                          <a:solidFill>
                            <a:schemeClr val="bg1"/>
                          </a:solidFill>
                        </a:rPr>
                        <a:t>BELOW HERD IMMUNITY LEVELS (95%)</a:t>
                      </a:r>
                    </a:p>
                  </a:txBody>
                  <a:tcPr anchor="ctr">
                    <a:lnR w="12700" cap="flat" cmpd="sng" algn="ctr">
                      <a:solidFill>
                        <a:schemeClr val="tx1"/>
                      </a:solidFill>
                      <a:prstDash val="solid"/>
                      <a:round/>
                      <a:headEnd type="none" w="med" len="med"/>
                      <a:tailEnd type="none" w="med" len="med"/>
                    </a:lnR>
                    <a:solidFill>
                      <a:srgbClr val="2D4F8B"/>
                    </a:solidFill>
                  </a:tcPr>
                </a:tc>
                <a:extLst>
                  <a:ext uri="{0D108BD9-81ED-4DB2-BD59-A6C34878D82A}">
                    <a16:rowId xmlns:a16="http://schemas.microsoft.com/office/drawing/2014/main" val="1785596389"/>
                  </a:ext>
                </a:extLst>
              </a:tr>
              <a:tr h="292984">
                <a:tc>
                  <a:txBody>
                    <a:bodyPr/>
                    <a:lstStyle/>
                    <a:p>
                      <a:pPr algn="ctr"/>
                      <a:r>
                        <a:rPr lang="en-US" sz="1300" dirty="0"/>
                        <a:t>Dallam</a:t>
                      </a:r>
                    </a:p>
                  </a:txBody>
                  <a:tcPr>
                    <a:lnL w="12700" cap="flat" cmpd="sng" algn="ctr">
                      <a:solidFill>
                        <a:schemeClr val="tx1"/>
                      </a:solidFill>
                      <a:prstDash val="solid"/>
                      <a:round/>
                      <a:headEnd type="none" w="med" len="med"/>
                      <a:tailEnd type="none" w="med" len="med"/>
                    </a:lnL>
                  </a:tcPr>
                </a:tc>
                <a:tc>
                  <a:txBody>
                    <a:bodyPr/>
                    <a:lstStyle/>
                    <a:p>
                      <a:pPr algn="ctr"/>
                      <a:r>
                        <a:rPr lang="en-US" sz="1300" dirty="0"/>
                        <a:t>4</a:t>
                      </a:r>
                    </a:p>
                  </a:txBody>
                  <a:tcPr/>
                </a:tc>
                <a:tc>
                  <a:txBody>
                    <a:bodyPr/>
                    <a:lstStyle/>
                    <a:p>
                      <a:pPr algn="ctr"/>
                      <a:r>
                        <a:rPr lang="en-US" sz="1300" dirty="0"/>
                        <a:t>90.96%</a:t>
                      </a:r>
                    </a:p>
                  </a:txBody>
                  <a:tcPr/>
                </a:tc>
                <a:tc>
                  <a:txBody>
                    <a:bodyPr/>
                    <a:lstStyle/>
                    <a:p>
                      <a:pPr algn="ctr"/>
                      <a:r>
                        <a:rPr lang="en-US" sz="1400" dirty="0"/>
                        <a:t>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390381"/>
                  </a:ext>
                </a:extLst>
              </a:tr>
              <a:tr h="292984">
                <a:tc>
                  <a:txBody>
                    <a:bodyPr/>
                    <a:lstStyle/>
                    <a:p>
                      <a:pPr algn="ctr"/>
                      <a:r>
                        <a:rPr lang="en-US" sz="1300" dirty="0"/>
                        <a:t>Dawson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9</a:t>
                      </a:r>
                    </a:p>
                  </a:txBody>
                  <a:tcPr/>
                </a:tc>
                <a:tc>
                  <a:txBody>
                    <a:bodyPr/>
                    <a:lstStyle/>
                    <a:p>
                      <a:pPr algn="ctr"/>
                      <a:r>
                        <a:rPr lang="en-US" sz="1300" dirty="0"/>
                        <a:t>88.08%</a:t>
                      </a:r>
                    </a:p>
                  </a:txBody>
                  <a:tcPr/>
                </a:tc>
                <a:tc>
                  <a:txBody>
                    <a:bodyPr/>
                    <a:lstStyle/>
                    <a:p>
                      <a:pPr algn="ctr"/>
                      <a:r>
                        <a:rPr lang="en-US" sz="1400" dirty="0"/>
                        <a:t>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8869704"/>
                  </a:ext>
                </a:extLst>
              </a:tr>
              <a:tr h="292984">
                <a:tc>
                  <a:txBody>
                    <a:bodyPr/>
                    <a:lstStyle/>
                    <a:p>
                      <a:pPr algn="ctr"/>
                      <a:r>
                        <a:rPr lang="en-US" sz="1300" dirty="0"/>
                        <a:t>Ector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2</a:t>
                      </a:r>
                    </a:p>
                  </a:txBody>
                  <a:tcPr/>
                </a:tc>
                <a:tc>
                  <a:txBody>
                    <a:bodyPr/>
                    <a:lstStyle/>
                    <a:p>
                      <a:pPr algn="ctr"/>
                      <a:r>
                        <a:rPr lang="en-US" sz="1300" dirty="0"/>
                        <a:t>91.28%</a:t>
                      </a:r>
                    </a:p>
                  </a:txBody>
                  <a:tcPr/>
                </a:tc>
                <a:tc>
                  <a:txBody>
                    <a:bodyPr/>
                    <a:lstStyle/>
                    <a:p>
                      <a:pPr algn="ctr"/>
                      <a:r>
                        <a:rPr lang="en-US" sz="1400" dirty="0"/>
                        <a:t>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184417"/>
                  </a:ext>
                </a:extLst>
              </a:tr>
              <a:tr h="292984">
                <a:tc>
                  <a:txBody>
                    <a:bodyPr/>
                    <a:lstStyle/>
                    <a:p>
                      <a:pPr algn="ctr"/>
                      <a:r>
                        <a:rPr lang="en-US" sz="1300" dirty="0"/>
                        <a:t>Gaines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107</a:t>
                      </a:r>
                    </a:p>
                  </a:txBody>
                  <a:tcPr/>
                </a:tc>
                <a:tc>
                  <a:txBody>
                    <a:bodyPr/>
                    <a:lstStyle/>
                    <a:p>
                      <a:pPr algn="ctr"/>
                      <a:r>
                        <a:rPr lang="en-US" sz="1300" dirty="0"/>
                        <a:t>82.97%</a:t>
                      </a:r>
                    </a:p>
                  </a:txBody>
                  <a:tcPr/>
                </a:tc>
                <a:tc>
                  <a:txBody>
                    <a:bodyPr/>
                    <a:lstStyle/>
                    <a:p>
                      <a:pPr algn="ctr"/>
                      <a:r>
                        <a:rPr lang="en-US" sz="1400" dirty="0"/>
                        <a:t>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6907901"/>
                  </a:ext>
                </a:extLst>
              </a:tr>
              <a:tr h="292984">
                <a:tc>
                  <a:txBody>
                    <a:bodyPr/>
                    <a:lstStyle/>
                    <a:p>
                      <a:pPr algn="ctr"/>
                      <a:r>
                        <a:rPr lang="en-US" sz="1300" dirty="0"/>
                        <a:t>Lubbock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3</a:t>
                      </a:r>
                    </a:p>
                  </a:txBody>
                  <a:tcPr/>
                </a:tc>
                <a:tc>
                  <a:txBody>
                    <a:bodyPr/>
                    <a:lstStyle/>
                    <a:p>
                      <a:pPr algn="ctr"/>
                      <a:r>
                        <a:rPr lang="en-US" sz="1300" dirty="0"/>
                        <a:t>92.25%</a:t>
                      </a:r>
                    </a:p>
                  </a:txBody>
                  <a:tcPr/>
                </a:tc>
                <a:tc>
                  <a:txBody>
                    <a:bodyPr/>
                    <a:lstStyle/>
                    <a:p>
                      <a:pPr algn="ctr"/>
                      <a:r>
                        <a:rPr lang="en-US" sz="1400" dirty="0"/>
                        <a:t>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6801437"/>
                  </a:ext>
                </a:extLst>
              </a:tr>
              <a:tr h="292984">
                <a:tc>
                  <a:txBody>
                    <a:bodyPr/>
                    <a:lstStyle/>
                    <a:p>
                      <a:pPr algn="ctr"/>
                      <a:r>
                        <a:rPr lang="en-US" sz="1300" dirty="0"/>
                        <a:t> Lynn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2</a:t>
                      </a:r>
                    </a:p>
                  </a:txBody>
                  <a:tcPr/>
                </a:tc>
                <a:tc>
                  <a:txBody>
                    <a:bodyPr/>
                    <a:lstStyle/>
                    <a:p>
                      <a:pPr algn="ctr"/>
                      <a:r>
                        <a:rPr lang="en-US" sz="1300" dirty="0"/>
                        <a:t>92.16%</a:t>
                      </a:r>
                    </a:p>
                  </a:txBody>
                  <a:tcPr/>
                </a:tc>
                <a:tc>
                  <a:txBody>
                    <a:bodyPr/>
                    <a:lstStyle/>
                    <a:p>
                      <a:pPr algn="ctr"/>
                      <a:r>
                        <a:rPr lang="en-US" sz="14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4478830"/>
                  </a:ext>
                </a:extLst>
              </a:tr>
              <a:tr h="292984">
                <a:tc>
                  <a:txBody>
                    <a:bodyPr/>
                    <a:lstStyle/>
                    <a:p>
                      <a:pPr algn="ctr"/>
                      <a:r>
                        <a:rPr lang="en-US" sz="1300" dirty="0"/>
                        <a:t>Martin</a:t>
                      </a:r>
                    </a:p>
                  </a:txBody>
                  <a:tcPr>
                    <a:lnL w="12700" cap="flat" cmpd="sng" algn="ctr">
                      <a:solidFill>
                        <a:schemeClr val="tx1"/>
                      </a:solidFill>
                      <a:prstDash val="solid"/>
                      <a:round/>
                      <a:headEnd type="none" w="med" len="med"/>
                      <a:tailEnd type="none" w="med" len="med"/>
                    </a:lnL>
                  </a:tcPr>
                </a:tc>
                <a:tc>
                  <a:txBody>
                    <a:bodyPr/>
                    <a:lstStyle/>
                    <a:p>
                      <a:pPr algn="ctr"/>
                      <a:r>
                        <a:rPr lang="en-US" sz="1300" dirty="0"/>
                        <a:t>3</a:t>
                      </a:r>
                    </a:p>
                  </a:txBody>
                  <a:tcPr/>
                </a:tc>
                <a:tc>
                  <a:txBody>
                    <a:bodyPr/>
                    <a:lstStyle/>
                    <a:p>
                      <a:pPr algn="ctr"/>
                      <a:r>
                        <a:rPr lang="en-US" sz="1300" dirty="0"/>
                        <a:t>93.73%</a:t>
                      </a:r>
                    </a:p>
                  </a:txBody>
                  <a:tcPr/>
                </a:tc>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3053783"/>
                  </a:ext>
                </a:extLst>
              </a:tr>
              <a:tr h="292984">
                <a:tc>
                  <a:txBody>
                    <a:bodyPr/>
                    <a:lstStyle/>
                    <a:p>
                      <a:pPr algn="ctr"/>
                      <a:r>
                        <a:rPr lang="en-US" sz="1300" dirty="0"/>
                        <a:t>Terry  </a:t>
                      </a:r>
                    </a:p>
                  </a:txBody>
                  <a:tcPr>
                    <a:lnL w="12700" cap="flat" cmpd="sng" algn="ctr">
                      <a:solidFill>
                        <a:schemeClr val="tx1"/>
                      </a:solidFill>
                      <a:prstDash val="solid"/>
                      <a:round/>
                      <a:headEnd type="none" w="med" len="med"/>
                      <a:tailEnd type="none" w="med" len="med"/>
                    </a:lnL>
                  </a:tcPr>
                </a:tc>
                <a:tc>
                  <a:txBody>
                    <a:bodyPr/>
                    <a:lstStyle/>
                    <a:p>
                      <a:pPr algn="ctr"/>
                      <a:r>
                        <a:rPr lang="en-US" sz="1300" dirty="0"/>
                        <a:t>22</a:t>
                      </a:r>
                    </a:p>
                  </a:txBody>
                  <a:tcPr/>
                </a:tc>
                <a:tc>
                  <a:txBody>
                    <a:bodyPr/>
                    <a:lstStyle/>
                    <a:p>
                      <a:pPr algn="ctr"/>
                      <a:r>
                        <a:rPr lang="en-US" sz="1300" dirty="0"/>
                        <a:t>95.52%</a:t>
                      </a:r>
                    </a:p>
                  </a:txBody>
                  <a:tcPr/>
                </a:tc>
                <a:tc>
                  <a:txBody>
                    <a:bodyPr/>
                    <a:lstStyle/>
                    <a:p>
                      <a:pPr algn="ctr"/>
                      <a:r>
                        <a:rPr lang="en-US" sz="14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8678874"/>
                  </a:ext>
                </a:extLst>
              </a:tr>
              <a:tr h="292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Yoakum</a:t>
                      </a:r>
                    </a:p>
                  </a:txBody>
                  <a:tcPr>
                    <a:lnL w="12700" cap="flat" cmpd="sng" algn="ctr">
                      <a:solidFill>
                        <a:schemeClr val="tx1"/>
                      </a:solidFill>
                      <a:prstDash val="solid"/>
                      <a:round/>
                      <a:headEnd type="none" w="med" len="med"/>
                      <a:tailEnd type="none" w="med" len="med"/>
                    </a:lnL>
                  </a:tcPr>
                </a:tc>
                <a:tc>
                  <a:txBody>
                    <a:bodyPr/>
                    <a:lstStyle/>
                    <a:p>
                      <a:pPr algn="ctr"/>
                      <a:r>
                        <a:rPr lang="en-US" sz="1300" dirty="0"/>
                        <a:t>7</a:t>
                      </a:r>
                    </a:p>
                  </a:txBody>
                  <a:tcPr/>
                </a:tc>
                <a:tc>
                  <a:txBody>
                    <a:bodyPr/>
                    <a:lstStyle/>
                    <a:p>
                      <a:pPr algn="ctr"/>
                      <a:r>
                        <a:rPr lang="en-US" sz="1300" dirty="0"/>
                        <a:t>92.50%</a:t>
                      </a:r>
                    </a:p>
                  </a:txBody>
                  <a:tcPr/>
                </a:tc>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426163"/>
                  </a:ext>
                </a:extLst>
              </a:tr>
              <a:tr h="29298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NEW MEXICO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E192C"/>
                    </a:solidFill>
                  </a:tcPr>
                </a:tc>
                <a:tc hMerge="1">
                  <a:txBody>
                    <a:bodyPr/>
                    <a:lstStyle/>
                    <a:p>
                      <a:pPr algn="ctr"/>
                      <a:endParaRPr lang="en-US" sz="1300" dirty="0"/>
                    </a:p>
                  </a:txBody>
                  <a:tcPr/>
                </a:tc>
                <a:tc hMerge="1">
                  <a:txBody>
                    <a:bodyPr/>
                    <a:lstStyle/>
                    <a:p>
                      <a:pPr algn="ctr"/>
                      <a:endParaRPr lang="en-US" sz="1300"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E192C"/>
                    </a:solidFill>
                  </a:tcPr>
                </a:tc>
                <a:extLst>
                  <a:ext uri="{0D108BD9-81ED-4DB2-BD59-A6C34878D82A}">
                    <a16:rowId xmlns:a16="http://schemas.microsoft.com/office/drawing/2014/main" val="3684451828"/>
                  </a:ext>
                </a:extLst>
              </a:tr>
              <a:tr h="292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Lea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a:t>9</a:t>
                      </a:r>
                    </a:p>
                  </a:txBody>
                  <a:tcPr>
                    <a:lnB w="12700" cap="flat" cmpd="sng" algn="ctr">
                      <a:solidFill>
                        <a:schemeClr val="tx1"/>
                      </a:solidFill>
                      <a:prstDash val="solid"/>
                      <a:round/>
                      <a:headEnd type="none" w="med" len="med"/>
                      <a:tailEnd type="none" w="med" len="med"/>
                    </a:lnB>
                  </a:tcPr>
                </a:tc>
                <a:tc>
                  <a:txBody>
                    <a:bodyPr/>
                    <a:lstStyle/>
                    <a:p>
                      <a:pPr algn="ctr"/>
                      <a:r>
                        <a:rPr lang="en-US" sz="1400" dirty="0"/>
                        <a:t>UNKNOWN</a:t>
                      </a:r>
                    </a:p>
                  </a:txBody>
                  <a:tcPr>
                    <a:lnB w="12700" cap="flat" cmpd="sng" algn="ctr">
                      <a:solidFill>
                        <a:schemeClr val="tx1"/>
                      </a:solidFill>
                      <a:prstDash val="solid"/>
                      <a:round/>
                      <a:headEnd type="none" w="med" len="med"/>
                      <a:tailEnd type="none" w="med" len="med"/>
                    </a:lnB>
                  </a:tcPr>
                </a:tc>
                <a:tc>
                  <a:txBody>
                    <a:bodyPr/>
                    <a:lstStyle/>
                    <a:p>
                      <a:pPr algn="ctr"/>
                      <a:r>
                        <a:rPr lang="en-US" sz="1400" dirty="0"/>
                        <a:t>UNKNOWN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836278"/>
                  </a:ext>
                </a:extLst>
              </a:tr>
            </a:tbl>
          </a:graphicData>
        </a:graphic>
      </p:graphicFrame>
    </p:spTree>
    <p:extLst>
      <p:ext uri="{BB962C8B-B14F-4D97-AF65-F5344CB8AC3E}">
        <p14:creationId xmlns:p14="http://schemas.microsoft.com/office/powerpoint/2010/main" val="185401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22AB2F9-2BE2-629C-6061-8D75239F321D}"/>
              </a:ext>
            </a:extLst>
          </p:cNvPr>
          <p:cNvPicPr>
            <a:picLocks noChangeAspect="1"/>
          </p:cNvPicPr>
          <p:nvPr/>
        </p:nvPicPr>
        <p:blipFill>
          <a:blip r:embed="rId2">
            <a:alphaModFix amt="50000"/>
          </a:blip>
          <a:srcRect l="45043" t="23678" r="33603" b="1433"/>
          <a:stretch/>
        </p:blipFill>
        <p:spPr>
          <a:xfrm>
            <a:off x="119036" y="785382"/>
            <a:ext cx="2562225" cy="5915258"/>
          </a:xfrm>
          <a:prstGeom prst="rect">
            <a:avLst/>
          </a:prstGeom>
        </p:spPr>
      </p:pic>
      <p:sp>
        <p:nvSpPr>
          <p:cNvPr id="2" name="Rectangle: Rounded Corners 1">
            <a:extLst>
              <a:ext uri="{FF2B5EF4-FFF2-40B4-BE49-F238E27FC236}">
                <a16:creationId xmlns:a16="http://schemas.microsoft.com/office/drawing/2014/main" id="{40428B54-60A7-2685-E4AE-E6133D4982B2}"/>
              </a:ext>
            </a:extLst>
          </p:cNvPr>
          <p:cNvSpPr/>
          <p:nvPr/>
        </p:nvSpPr>
        <p:spPr>
          <a:xfrm>
            <a:off x="57150" y="57065"/>
            <a:ext cx="12009399"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THE MEASLES, MUMPS, RUBELLA (MMR) VACCINE  </a:t>
            </a:r>
          </a:p>
        </p:txBody>
      </p:sp>
      <p:grpSp>
        <p:nvGrpSpPr>
          <p:cNvPr id="33" name="Group 32">
            <a:extLst>
              <a:ext uri="{FF2B5EF4-FFF2-40B4-BE49-F238E27FC236}">
                <a16:creationId xmlns:a16="http://schemas.microsoft.com/office/drawing/2014/main" id="{EF7A9B09-B446-EFEC-8EED-775ACD8F106C}"/>
              </a:ext>
            </a:extLst>
          </p:cNvPr>
          <p:cNvGrpSpPr/>
          <p:nvPr/>
        </p:nvGrpSpPr>
        <p:grpSpPr>
          <a:xfrm>
            <a:off x="1479543" y="904876"/>
            <a:ext cx="5789632" cy="5666072"/>
            <a:chOff x="1595511" y="772941"/>
            <a:chExt cx="5795516" cy="5896059"/>
          </a:xfrm>
          <a:effectLst>
            <a:outerShdw blurRad="50800" dist="38100" dir="5400000" algn="t" rotWithShape="0">
              <a:prstClr val="black">
                <a:alpha val="40000"/>
              </a:prstClr>
            </a:outerShdw>
          </a:effectLst>
        </p:grpSpPr>
        <p:sp>
          <p:nvSpPr>
            <p:cNvPr id="13" name="Rectangle: Rounded Corners 12">
              <a:extLst>
                <a:ext uri="{FF2B5EF4-FFF2-40B4-BE49-F238E27FC236}">
                  <a16:creationId xmlns:a16="http://schemas.microsoft.com/office/drawing/2014/main" id="{5E6CCE49-5B96-7856-1558-D7E79EEC8AA4}"/>
                </a:ext>
              </a:extLst>
            </p:cNvPr>
            <p:cNvSpPr/>
            <p:nvPr/>
          </p:nvSpPr>
          <p:spPr>
            <a:xfrm>
              <a:off x="1774496" y="772941"/>
              <a:ext cx="5616531" cy="589605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E0447D8-FCE7-D257-7B8E-3FC28FD769F9}"/>
                </a:ext>
              </a:extLst>
            </p:cNvPr>
            <p:cNvSpPr txBox="1"/>
            <p:nvPr/>
          </p:nvSpPr>
          <p:spPr>
            <a:xfrm>
              <a:off x="1893453" y="1457350"/>
              <a:ext cx="5478655" cy="297448"/>
            </a:xfrm>
            <a:prstGeom prst="rect">
              <a:avLst/>
            </a:prstGeom>
            <a:solidFill>
              <a:schemeClr val="accent1"/>
            </a:solidFill>
          </p:spPr>
          <p:txBody>
            <a:bodyPr wrap="square">
              <a:spAutoFit/>
            </a:bodyPr>
            <a:lstStyle/>
            <a:p>
              <a:pPr algn="l"/>
              <a:r>
                <a:rPr lang="en-US" sz="1300" b="1" i="0" dirty="0">
                  <a:solidFill>
                    <a:schemeClr val="bg1"/>
                  </a:solidFill>
                  <a:effectLst/>
                </a:rPr>
                <a:t>INFANTS 6-11 MONTHS</a:t>
              </a:r>
            </a:p>
          </p:txBody>
        </p:sp>
        <p:sp>
          <p:nvSpPr>
            <p:cNvPr id="16" name="TextBox 15">
              <a:extLst>
                <a:ext uri="{FF2B5EF4-FFF2-40B4-BE49-F238E27FC236}">
                  <a16:creationId xmlns:a16="http://schemas.microsoft.com/office/drawing/2014/main" id="{973EE2D7-BC76-5F80-DB6F-101E06D1189C}"/>
                </a:ext>
              </a:extLst>
            </p:cNvPr>
            <p:cNvSpPr txBox="1"/>
            <p:nvPr/>
          </p:nvSpPr>
          <p:spPr>
            <a:xfrm>
              <a:off x="2074324" y="920201"/>
              <a:ext cx="4975764" cy="375723"/>
            </a:xfrm>
            <a:prstGeom prst="rect">
              <a:avLst/>
            </a:prstGeom>
            <a:noFill/>
          </p:spPr>
          <p:txBody>
            <a:bodyPr wrap="square">
              <a:spAutoFit/>
            </a:bodyPr>
            <a:lstStyle/>
            <a:p>
              <a:pPr algn="ctr"/>
              <a:r>
                <a:rPr kumimoji="0" lang="en-US" b="1" i="0" strike="noStrike" kern="0" cap="none" spc="0" normalizeH="0" baseline="0" noProof="0" dirty="0">
                  <a:ln>
                    <a:noFill/>
                  </a:ln>
                  <a:solidFill>
                    <a:schemeClr val="accent1">
                      <a:lumMod val="50000"/>
                    </a:schemeClr>
                  </a:solidFill>
                  <a:effectLst/>
                  <a:uLnTx/>
                  <a:uFillTx/>
                  <a:latin typeface="Calibri" panose="020F0502020204030204"/>
                  <a:ea typeface="Calibri"/>
                  <a:cs typeface="Calibri"/>
                  <a:sym typeface="Calibri"/>
                </a:rPr>
                <a:t>VACCINATION SCHEDULE</a:t>
              </a:r>
            </a:p>
          </p:txBody>
        </p:sp>
        <p:sp>
          <p:nvSpPr>
            <p:cNvPr id="20" name="TextBox 19">
              <a:extLst>
                <a:ext uri="{FF2B5EF4-FFF2-40B4-BE49-F238E27FC236}">
                  <a16:creationId xmlns:a16="http://schemas.microsoft.com/office/drawing/2014/main" id="{DC0E2804-2470-ABBE-E8BE-5036C755F577}"/>
                </a:ext>
              </a:extLst>
            </p:cNvPr>
            <p:cNvSpPr txBox="1"/>
            <p:nvPr/>
          </p:nvSpPr>
          <p:spPr>
            <a:xfrm>
              <a:off x="1595511" y="1800199"/>
              <a:ext cx="5616531" cy="1111515"/>
            </a:xfrm>
            <a:prstGeom prst="rect">
              <a:avLst/>
            </a:prstGeom>
            <a:noFill/>
          </p:spPr>
          <p:txBody>
            <a:bodyPr wrap="square">
              <a:spAutoFit/>
            </a:bodyPr>
            <a:lstStyle/>
            <a:p>
              <a:pPr marL="603250" indent="-285750" rtl="0" fontAlgn="base">
                <a:spcBef>
                  <a:spcPts val="0"/>
                </a:spcBef>
                <a:spcAft>
                  <a:spcPts val="0"/>
                </a:spcAft>
                <a:buFont typeface="Arial" panose="020B0604020202020204" pitchFamily="34" charset="0"/>
                <a:buChar char="•"/>
              </a:pPr>
              <a:r>
                <a:rPr lang="en-US" sz="1300" b="1" kern="0" dirty="0">
                  <a:latin typeface="Calibri" panose="020F0502020204030204" pitchFamily="34" charset="0"/>
                  <a:cs typeface="Calibri" panose="020F0502020204030204" pitchFamily="34" charset="0"/>
                  <a:sym typeface="Arial"/>
                </a:rPr>
                <a:t>Emergency vaccination: </a:t>
              </a:r>
              <a:r>
                <a:rPr lang="en-US" sz="1300" b="0" i="0" u="none" strike="noStrike" dirty="0">
                  <a:solidFill>
                    <a:srgbClr val="000000"/>
                  </a:solidFill>
                  <a:effectLst/>
                  <a:latin typeface="Calibri" panose="020F0502020204030204" pitchFamily="34" charset="0"/>
                  <a:cs typeface="Calibri" panose="020F0502020204030204" pitchFamily="34" charset="0"/>
                </a:rPr>
                <a:t>Administer an </a:t>
              </a:r>
              <a:r>
                <a:rPr lang="en-US" sz="1300" u="none" strike="noStrike" dirty="0">
                  <a:solidFill>
                    <a:srgbClr val="000000"/>
                  </a:solidFill>
                  <a:effectLst/>
                  <a:latin typeface="Calibri" panose="020F0502020204030204" pitchFamily="34" charset="0"/>
                  <a:cs typeface="Calibri" panose="020F0502020204030204" pitchFamily="34" charset="0"/>
                </a:rPr>
                <a:t>early</a:t>
              </a:r>
              <a:r>
                <a:rPr lang="en-US" sz="1300" b="0" i="0" u="none" strike="noStrike" dirty="0">
                  <a:solidFill>
                    <a:srgbClr val="000000"/>
                  </a:solidFill>
                  <a:effectLst/>
                  <a:latin typeface="Calibri" panose="020F0502020204030204" pitchFamily="34" charset="0"/>
                  <a:cs typeface="Calibri" panose="020F0502020204030204" pitchFamily="34" charset="0"/>
                </a:rPr>
                <a:t> dose of measles, mumps, and rubella (MMR) vaccine between 6 - 11 months.</a:t>
              </a:r>
            </a:p>
            <a:p>
              <a:pPr marL="603250" indent="-285750" rtl="0" fontAlgn="base">
                <a:spcBef>
                  <a:spcPts val="0"/>
                </a:spcBef>
                <a:spcAft>
                  <a:spcPts val="0"/>
                </a:spcAft>
                <a:buFont typeface="Arial" panose="020B0604020202020204" pitchFamily="34" charset="0"/>
                <a:buChar char="•"/>
              </a:pPr>
              <a:r>
                <a:rPr lang="en-US" sz="1300" b="0" i="0" u="none" strike="noStrike" dirty="0">
                  <a:solidFill>
                    <a:srgbClr val="000000"/>
                  </a:solidFill>
                  <a:effectLst/>
                  <a:latin typeface="Calibri" panose="020F0502020204030204" pitchFamily="34" charset="0"/>
                  <a:cs typeface="Calibri" panose="020F0502020204030204" pitchFamily="34" charset="0"/>
                </a:rPr>
                <a:t>Administer a second dose at 12 - 15 months</a:t>
              </a:r>
            </a:p>
            <a:p>
              <a:pPr marL="603250" indent="-285750" rtl="0" fontAlgn="base">
                <a:spcBef>
                  <a:spcPts val="0"/>
                </a:spcBef>
                <a:spcAft>
                  <a:spcPts val="0"/>
                </a:spcAft>
                <a:buFont typeface="Arial" panose="020B0604020202020204" pitchFamily="34" charset="0"/>
                <a:buChar char="•"/>
              </a:pPr>
              <a:r>
                <a:rPr lang="en-US" sz="1300" b="0" i="0" u="none" strike="noStrike" dirty="0">
                  <a:solidFill>
                    <a:srgbClr val="000000"/>
                  </a:solidFill>
                  <a:effectLst/>
                  <a:latin typeface="Calibri" panose="020F0502020204030204" pitchFamily="34" charset="0"/>
                  <a:cs typeface="Calibri" panose="020F0502020204030204" pitchFamily="34" charset="0"/>
                </a:rPr>
                <a:t>Administer a third dose at 4 - 6 years.</a:t>
              </a:r>
            </a:p>
            <a:p>
              <a:pPr marL="285750" indent="-279400">
                <a:buClr>
                  <a:srgbClr val="000000"/>
                </a:buClr>
                <a:buSzPts val="1300"/>
                <a:buFont typeface="Arial"/>
                <a:buChar char="•"/>
                <a:defRPr/>
              </a:pPr>
              <a:endParaRPr kumimoji="0" lang="en-US" sz="130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1A8461DB-E4F4-2F14-711A-DBA8B7394EA7}"/>
                </a:ext>
              </a:extLst>
            </p:cNvPr>
            <p:cNvSpPr txBox="1"/>
            <p:nvPr/>
          </p:nvSpPr>
          <p:spPr>
            <a:xfrm>
              <a:off x="1896949" y="2730318"/>
              <a:ext cx="5299669" cy="297448"/>
            </a:xfrm>
            <a:prstGeom prst="rect">
              <a:avLst/>
            </a:prstGeom>
            <a:solidFill>
              <a:schemeClr val="accent1"/>
            </a:solidFill>
          </p:spPr>
          <p:txBody>
            <a:bodyPr wrap="square">
              <a:spAutoFit/>
            </a:bodyPr>
            <a:lstStyle/>
            <a:p>
              <a:pPr algn="l"/>
              <a:r>
                <a:rPr lang="en-US" sz="1300" b="1" i="0" dirty="0">
                  <a:solidFill>
                    <a:schemeClr val="bg1"/>
                  </a:solidFill>
                  <a:effectLst/>
                </a:rPr>
                <a:t>CHILDREN 12 MONTHS OR OLDER</a:t>
              </a:r>
            </a:p>
          </p:txBody>
        </p:sp>
        <p:sp>
          <p:nvSpPr>
            <p:cNvPr id="22" name="TextBox 21">
              <a:extLst>
                <a:ext uri="{FF2B5EF4-FFF2-40B4-BE49-F238E27FC236}">
                  <a16:creationId xmlns:a16="http://schemas.microsoft.com/office/drawing/2014/main" id="{F991CA69-3467-E347-D184-989B45CEF1DC}"/>
                </a:ext>
              </a:extLst>
            </p:cNvPr>
            <p:cNvSpPr txBox="1"/>
            <p:nvPr/>
          </p:nvSpPr>
          <p:spPr>
            <a:xfrm>
              <a:off x="1896950" y="3003168"/>
              <a:ext cx="5475158" cy="907998"/>
            </a:xfrm>
            <a:prstGeom prst="rect">
              <a:avLst/>
            </a:prstGeom>
            <a:noFill/>
          </p:spPr>
          <p:txBody>
            <a:bodyPr wrap="square">
              <a:spAutoFit/>
            </a:bodyPr>
            <a:lstStyle/>
            <a:p>
              <a:pPr marL="285750" indent="-285750">
                <a:buFont typeface="Arial" panose="020B0604020202020204" pitchFamily="34" charset="0"/>
                <a:buChar char="•"/>
              </a:pPr>
              <a:r>
                <a:rPr lang="en-US" sz="1300" b="1" dirty="0">
                  <a:effectLst/>
                  <a:latin typeface="Calibri" panose="020F0502020204030204" pitchFamily="34" charset="0"/>
                  <a:cs typeface="Calibri" panose="020F0502020204030204" pitchFamily="34" charset="0"/>
                </a:rPr>
                <a:t>Routine vaccination: </a:t>
              </a:r>
              <a:r>
                <a:rPr lang="en-US" sz="1300" dirty="0">
                  <a:effectLst/>
                  <a:latin typeface="Calibri" panose="020F0502020204030204" pitchFamily="34" charset="0"/>
                  <a:cs typeface="Calibri" panose="020F0502020204030204" pitchFamily="34" charset="0"/>
                </a:rPr>
                <a:t>2 dose series. The first dose is administered at age 12 through 15 months, and the second dose at age 4 - 6 years.</a:t>
              </a:r>
            </a:p>
            <a:p>
              <a:pPr marL="285750" indent="-285750">
                <a:buFont typeface="Arial" panose="020B0604020202020204" pitchFamily="34" charset="0"/>
                <a:buChar char="•"/>
              </a:pPr>
              <a:r>
                <a:rPr lang="en-US" sz="1300" b="1" dirty="0">
                  <a:effectLst/>
                  <a:latin typeface="Calibri" panose="020F0502020204030204" pitchFamily="34" charset="0"/>
                  <a:cs typeface="Calibri" panose="020F0502020204030204" pitchFamily="34" charset="0"/>
                </a:rPr>
                <a:t>Emergency vaccination: </a:t>
              </a:r>
              <a:r>
                <a:rPr lang="en-US" sz="1300" dirty="0">
                  <a:effectLst/>
                  <a:latin typeface="Calibri" panose="020F0502020204030204" pitchFamily="34" charset="0"/>
                  <a:cs typeface="Calibri" panose="020F0502020204030204" pitchFamily="34" charset="0"/>
                </a:rPr>
                <a:t>Administer 2 doses. </a:t>
              </a:r>
              <a:r>
                <a:rPr lang="en-US" sz="1300" dirty="0">
                  <a:latin typeface="Calibri" panose="020F0502020204030204" pitchFamily="34" charset="0"/>
                  <a:cs typeface="Calibri" panose="020F0502020204030204" pitchFamily="34" charset="0"/>
                </a:rPr>
                <a:t>T</a:t>
              </a:r>
              <a:r>
                <a:rPr lang="en-US" sz="1300" dirty="0">
                  <a:effectLst/>
                  <a:latin typeface="Calibri" panose="020F0502020204030204" pitchFamily="34" charset="0"/>
                  <a:cs typeface="Calibri" panose="020F0502020204030204" pitchFamily="34" charset="0"/>
                </a:rPr>
                <a:t>he minimum interval between doses 1 and 2 is 4 weeks for MMR and 3 months for MMRV.</a:t>
              </a:r>
            </a:p>
          </p:txBody>
        </p:sp>
        <p:sp>
          <p:nvSpPr>
            <p:cNvPr id="23" name="TextBox 22">
              <a:extLst>
                <a:ext uri="{FF2B5EF4-FFF2-40B4-BE49-F238E27FC236}">
                  <a16:creationId xmlns:a16="http://schemas.microsoft.com/office/drawing/2014/main" id="{3E7F1949-492B-7B9B-FDFB-D7565D0ECEAE}"/>
                </a:ext>
              </a:extLst>
            </p:cNvPr>
            <p:cNvSpPr txBox="1"/>
            <p:nvPr/>
          </p:nvSpPr>
          <p:spPr>
            <a:xfrm>
              <a:off x="1912372" y="3939718"/>
              <a:ext cx="5299669" cy="297448"/>
            </a:xfrm>
            <a:prstGeom prst="rect">
              <a:avLst/>
            </a:prstGeom>
            <a:solidFill>
              <a:schemeClr val="accent1"/>
            </a:solidFill>
          </p:spPr>
          <p:txBody>
            <a:bodyPr wrap="square">
              <a:spAutoFit/>
            </a:bodyPr>
            <a:lstStyle/>
            <a:p>
              <a:pPr algn="l"/>
              <a:r>
                <a:rPr lang="en-US" sz="1300" b="1" i="0" dirty="0">
                  <a:solidFill>
                    <a:schemeClr val="bg1"/>
                  </a:solidFill>
                  <a:effectLst/>
                </a:rPr>
                <a:t>TEENS AND ADULTS WITH NO EVIDENCE OF IMMUNITY</a:t>
              </a:r>
            </a:p>
          </p:txBody>
        </p:sp>
        <p:sp>
          <p:nvSpPr>
            <p:cNvPr id="24" name="TextBox 23">
              <a:extLst>
                <a:ext uri="{FF2B5EF4-FFF2-40B4-BE49-F238E27FC236}">
                  <a16:creationId xmlns:a16="http://schemas.microsoft.com/office/drawing/2014/main" id="{7CDC0648-E52C-DDC8-6593-E8569D2310A4}"/>
                </a:ext>
              </a:extLst>
            </p:cNvPr>
            <p:cNvSpPr txBox="1"/>
            <p:nvPr/>
          </p:nvSpPr>
          <p:spPr>
            <a:xfrm>
              <a:off x="1932925" y="4789117"/>
              <a:ext cx="5299669" cy="500965"/>
            </a:xfrm>
            <a:prstGeom prst="rect">
              <a:avLst/>
            </a:prstGeom>
            <a:solidFill>
              <a:schemeClr val="accent1"/>
            </a:solidFill>
          </p:spPr>
          <p:txBody>
            <a:bodyPr wrap="square">
              <a:spAutoFit/>
            </a:bodyPr>
            <a:lstStyle/>
            <a:p>
              <a:pPr algn="l"/>
              <a:r>
                <a:rPr lang="en-US" sz="1300" b="1" i="0" dirty="0">
                  <a:solidFill>
                    <a:schemeClr val="bg1"/>
                  </a:solidFill>
                  <a:effectLst/>
                </a:rPr>
                <a:t>POST-EXPOSURE PROPHYLAXIS FOR UNVACCINATED INDIVIDUALS EXPOSED TO MEASLES</a:t>
              </a:r>
            </a:p>
          </p:txBody>
        </p:sp>
        <p:sp>
          <p:nvSpPr>
            <p:cNvPr id="25" name="TextBox 24">
              <a:extLst>
                <a:ext uri="{FF2B5EF4-FFF2-40B4-BE49-F238E27FC236}">
                  <a16:creationId xmlns:a16="http://schemas.microsoft.com/office/drawing/2014/main" id="{E75D9544-30BC-6985-AC00-9222D521164F}"/>
                </a:ext>
              </a:extLst>
            </p:cNvPr>
            <p:cNvSpPr txBox="1"/>
            <p:nvPr/>
          </p:nvSpPr>
          <p:spPr>
            <a:xfrm>
              <a:off x="1912372" y="4076605"/>
              <a:ext cx="5162098" cy="704481"/>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0"/>
                </a:spcAft>
                <a:buClr>
                  <a:srgbClr val="000000"/>
                </a:buClr>
                <a:buSzPts val="1300"/>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Calibri"/>
                  <a:cs typeface="Calibri"/>
                  <a:sym typeface="Calibri"/>
                </a:rPr>
                <a:t> </a:t>
              </a: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Arial"/>
                <a:sym typeface="Arial"/>
              </a:endParaRPr>
            </a:p>
            <a:p>
              <a:pPr marL="285750" indent="-279400">
                <a:buClr>
                  <a:srgbClr val="000000"/>
                </a:buClr>
                <a:buSzPts val="1300"/>
                <a:buFont typeface="Arial"/>
                <a:buChar char="•"/>
                <a:defRPr/>
              </a:pPr>
              <a:r>
                <a:rPr kumimoji="0" lang="en-US" sz="1300" b="1" i="0" u="none" strike="noStrike" kern="0" cap="none" spc="0" normalizeH="0" baseline="0" noProof="0" dirty="0">
                  <a:ln>
                    <a:noFill/>
                  </a:ln>
                  <a:solidFill>
                    <a:prstClr val="black"/>
                  </a:solidFill>
                  <a:effectLst/>
                  <a:uLnTx/>
                  <a:uFillTx/>
                  <a:latin typeface="Calibri" panose="020F0502020204030204"/>
                  <a:ea typeface="Calibri"/>
                  <a:cs typeface="Calibri"/>
                  <a:sym typeface="Calibri"/>
                </a:rPr>
                <a:t>Catch-up vaccination: </a:t>
              </a:r>
              <a:r>
                <a:rPr kumimoji="0" lang="en-US" sz="1300" b="0" i="0" u="none" strike="noStrike" kern="0" cap="none" spc="0" normalizeH="0" baseline="0" noProof="0" dirty="0">
                  <a:ln>
                    <a:noFill/>
                  </a:ln>
                  <a:solidFill>
                    <a:prstClr val="black"/>
                  </a:solidFill>
                  <a:effectLst/>
                  <a:uLnTx/>
                  <a:uFillTx/>
                  <a:latin typeface="Calibri" panose="020F0502020204030204"/>
                  <a:ea typeface="Calibri"/>
                  <a:cs typeface="Calibri"/>
                  <a:sym typeface="Calibri"/>
                </a:rPr>
                <a:t>Administer one dose immediately and follow with a second dose at least 28 days after the first.</a:t>
              </a: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7" name="TextBox 26">
              <a:extLst>
                <a:ext uri="{FF2B5EF4-FFF2-40B4-BE49-F238E27FC236}">
                  <a16:creationId xmlns:a16="http://schemas.microsoft.com/office/drawing/2014/main" id="{F5B4A210-121E-7849-424D-D16482FDF3E9}"/>
                </a:ext>
              </a:extLst>
            </p:cNvPr>
            <p:cNvSpPr txBox="1"/>
            <p:nvPr/>
          </p:nvSpPr>
          <p:spPr>
            <a:xfrm>
              <a:off x="1932925" y="5290082"/>
              <a:ext cx="5439183" cy="1315032"/>
            </a:xfrm>
            <a:prstGeom prst="rect">
              <a:avLst/>
            </a:prstGeom>
            <a:noFill/>
          </p:spPr>
          <p:txBody>
            <a:bodyPr wrap="square">
              <a:spAutoFit/>
            </a:bodyPr>
            <a:lstStyle/>
            <a:p>
              <a:pPr marL="285750" indent="-285750">
                <a:buClr>
                  <a:srgbClr val="0E192C"/>
                </a:buClr>
                <a:buSzPts val="1300"/>
                <a:buFont typeface="Arial" panose="020B0604020202020204" pitchFamily="34" charset="0"/>
                <a:buChar char="•"/>
                <a:tabLst>
                  <a:tab pos="228600" algn="l"/>
                  <a:tab pos="285750" algn="l"/>
                </a:tabLst>
                <a:defRPr/>
              </a:pPr>
              <a:r>
                <a:rPr kumimoji="0" lang="en-US" sz="1300" b="0" i="0" u="none" strike="noStrike" kern="0" cap="none" spc="0" normalizeH="0" baseline="0" noProof="0" dirty="0">
                  <a:ln>
                    <a:noFill/>
                  </a:ln>
                  <a:effectLst/>
                  <a:uLnTx/>
                  <a:uFillTx/>
                  <a:latin typeface="Calibri" panose="020F0502020204030204"/>
                  <a:ea typeface="Calibri"/>
                  <a:cs typeface="Calibri"/>
                  <a:sym typeface="Calibri"/>
                </a:rPr>
                <a:t>Administer MMR vaccine within 72 hours of measles exposure </a:t>
              </a:r>
              <a:r>
                <a:rPr kumimoji="0" lang="en-US" sz="1300" b="1" i="0" u="sng" strike="noStrike" kern="0" cap="none" spc="0" normalizeH="0" baseline="0" noProof="0" dirty="0">
                  <a:ln>
                    <a:noFill/>
                  </a:ln>
                  <a:effectLst/>
                  <a:uLnTx/>
                  <a:uFillTx/>
                  <a:latin typeface="Calibri" panose="020F0502020204030204"/>
                  <a:ea typeface="Calibri"/>
                  <a:cs typeface="Calibri"/>
                  <a:sym typeface="Calibri"/>
                </a:rPr>
                <a:t>OR</a:t>
              </a:r>
            </a:p>
            <a:p>
              <a:pPr marL="285750" indent="-285750">
                <a:buClr>
                  <a:srgbClr val="0E192C"/>
                </a:buClr>
                <a:buSzPts val="1300"/>
                <a:buFont typeface="Arial" panose="020B0604020202020204" pitchFamily="34" charset="0"/>
                <a:buChar char="•"/>
                <a:tabLst>
                  <a:tab pos="228600" algn="l"/>
                  <a:tab pos="285750" algn="l"/>
                </a:tabLst>
                <a:defRPr/>
              </a:pPr>
              <a:r>
                <a:rPr kumimoji="0" lang="en-US" sz="1300" b="0" i="0" u="none" strike="noStrike" kern="0" cap="none" spc="0" normalizeH="0" baseline="0" noProof="0" dirty="0">
                  <a:ln>
                    <a:noFill/>
                  </a:ln>
                  <a:effectLst/>
                  <a:uLnTx/>
                  <a:uFillTx/>
                  <a:latin typeface="Calibri" panose="020F0502020204030204"/>
                  <a:ea typeface="Calibri"/>
                  <a:cs typeface="Calibri"/>
                  <a:sym typeface="Calibri"/>
                </a:rPr>
                <a:t>Administer immunoglobulin (IG) within 6 days of measles exposure. The recommended dose for intramuscular immunoglobulin (IMIG) is 0.5mL/kg, regardless of the contact’s immune status.</a:t>
              </a:r>
            </a:p>
            <a:p>
              <a:pPr marL="285750" indent="-285750">
                <a:buClr>
                  <a:srgbClr val="0E192C"/>
                </a:buClr>
                <a:buSzPts val="1300"/>
                <a:buFont typeface="Arial" panose="020B0604020202020204" pitchFamily="34" charset="0"/>
                <a:buChar char="•"/>
                <a:tabLst>
                  <a:tab pos="228600" algn="l"/>
                  <a:tab pos="285750" algn="l"/>
                </a:tabLst>
                <a:defRPr/>
              </a:pPr>
              <a:r>
                <a:rPr kumimoji="0" lang="en-US" sz="1300" b="0" i="0" u="none" strike="noStrike" kern="0" cap="none" spc="0" normalizeH="0" baseline="0" noProof="0" dirty="0">
                  <a:ln>
                    <a:noFill/>
                  </a:ln>
                  <a:effectLst/>
                  <a:uLnTx/>
                  <a:uFillTx/>
                  <a:latin typeface="Calibri" panose="020F0502020204030204"/>
                  <a:ea typeface="Calibri"/>
                  <a:cs typeface="Calibri"/>
                  <a:sym typeface="Calibri"/>
                </a:rPr>
                <a:t>Don't administer MMR vaccine and IG simultaneously, as this </a:t>
              </a:r>
            </a:p>
            <a:p>
              <a:pPr>
                <a:buClr>
                  <a:srgbClr val="0E192C"/>
                </a:buClr>
                <a:buSzPts val="1300"/>
                <a:tabLst>
                  <a:tab pos="228600" algn="l"/>
                  <a:tab pos="285750" algn="l"/>
                </a:tabLst>
                <a:defRPr/>
              </a:pPr>
              <a:r>
                <a:rPr lang="en-US" sz="1300" kern="0" dirty="0">
                  <a:latin typeface="Calibri" panose="020F0502020204030204"/>
                  <a:ea typeface="Calibri"/>
                  <a:cs typeface="Calibri"/>
                  <a:sym typeface="Calibri"/>
                </a:rPr>
                <a:t>		</a:t>
              </a:r>
              <a:r>
                <a:rPr kumimoji="0" lang="en-US" sz="1300" b="0" i="0" u="none" strike="noStrike" kern="0" cap="none" spc="0" normalizeH="0" baseline="0" noProof="0" dirty="0">
                  <a:ln>
                    <a:noFill/>
                  </a:ln>
                  <a:effectLst/>
                  <a:uLnTx/>
                  <a:uFillTx/>
                  <a:latin typeface="Calibri" panose="020F0502020204030204"/>
                  <a:ea typeface="Calibri"/>
                  <a:cs typeface="Calibri"/>
                  <a:sym typeface="Calibri"/>
                </a:rPr>
                <a:t>invalidates the vaccine.</a:t>
              </a:r>
            </a:p>
          </p:txBody>
        </p:sp>
      </p:grpSp>
      <p:sp>
        <p:nvSpPr>
          <p:cNvPr id="30" name="TextBox 29">
            <a:extLst>
              <a:ext uri="{FF2B5EF4-FFF2-40B4-BE49-F238E27FC236}">
                <a16:creationId xmlns:a16="http://schemas.microsoft.com/office/drawing/2014/main" id="{58BC9FAE-9092-3C26-B6CF-CA8BAA181A4E}"/>
              </a:ext>
            </a:extLst>
          </p:cNvPr>
          <p:cNvSpPr txBox="1"/>
          <p:nvPr/>
        </p:nvSpPr>
        <p:spPr>
          <a:xfrm>
            <a:off x="8111758" y="6621442"/>
            <a:ext cx="3954791"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accent1">
                    <a:lumMod val="50000"/>
                  </a:schemeClr>
                </a:solidFill>
                <a:effectLst/>
                <a:uLnTx/>
                <a:uFillTx/>
                <a:latin typeface="Calibri"/>
                <a:ea typeface="Calibri"/>
                <a:cs typeface="Calibri"/>
                <a:sym typeface="Calibri"/>
              </a:rPr>
              <a:t>SOURCES</a:t>
            </a:r>
            <a:r>
              <a:rPr kumimoji="0" lang="en-US" sz="1000" b="0" i="0" u="none" strike="noStrike" kern="0" cap="none" spc="0" normalizeH="0" baseline="0" noProof="0" dirty="0">
                <a:ln>
                  <a:noFill/>
                </a:ln>
                <a:solidFill>
                  <a:schemeClr val="accent1">
                    <a:lumMod val="50000"/>
                  </a:schemeClr>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CDC</a:t>
            </a:r>
            <a:r>
              <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CDC</a:t>
            </a:r>
            <a:r>
              <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CDC</a:t>
            </a:r>
            <a:r>
              <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WHO</a:t>
            </a:r>
            <a:r>
              <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7">
                  <a:extLst>
                    <a:ext uri="{A12FA001-AC4F-418D-AE19-62706E023703}">
                      <ahyp:hlinkClr xmlns:ahyp="http://schemas.microsoft.com/office/drawing/2018/hyperlinkcolor" val="tx"/>
                    </a:ext>
                  </a:extLst>
                </a:hlinkClick>
              </a:rPr>
              <a:t>UNICEF</a:t>
            </a:r>
            <a:r>
              <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rPr>
              <a:t>, </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CHOP</a:t>
            </a:r>
            <a:r>
              <a:rPr kumimoji="0" lang="en-US" sz="1000" b="0" i="0" u="sng" strike="noStrike" kern="0" cap="none" spc="0" normalizeH="0" baseline="0" noProof="0" dirty="0">
                <a:ln>
                  <a:noFill/>
                </a:ln>
                <a:solidFill>
                  <a:schemeClr val="accent1"/>
                </a:solidFill>
                <a:effectLst/>
                <a:uLnTx/>
                <a:uFillTx/>
                <a:latin typeface="Calibri"/>
                <a:ea typeface="Calibri"/>
                <a:cs typeface="Calibri"/>
                <a:sym typeface="Calibri"/>
              </a:rPr>
              <a:t>, TIME</a:t>
            </a:r>
            <a:endPar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endParaRPr>
          </a:p>
        </p:txBody>
      </p:sp>
      <p:sp>
        <p:nvSpPr>
          <p:cNvPr id="3" name="Google Shape;100;p12">
            <a:extLst>
              <a:ext uri="{FF2B5EF4-FFF2-40B4-BE49-F238E27FC236}">
                <a16:creationId xmlns:a16="http://schemas.microsoft.com/office/drawing/2014/main" id="{7BE824F1-36E0-9DC1-51C3-5059DB237950}"/>
              </a:ext>
            </a:extLst>
          </p:cNvPr>
          <p:cNvSpPr txBox="1"/>
          <p:nvPr/>
        </p:nvSpPr>
        <p:spPr>
          <a:xfrm>
            <a:off x="7369114" y="1265565"/>
            <a:ext cx="4761648" cy="52937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300" b="1" i="0" u="sng" strike="noStrike" kern="0" cap="none" spc="0" normalizeH="0" baseline="0" noProof="0" dirty="0">
                <a:ln>
                  <a:noFill/>
                </a:ln>
                <a:solidFill>
                  <a:schemeClr val="tx1"/>
                </a:solidFill>
                <a:effectLst/>
                <a:uLnTx/>
                <a:uFillTx/>
                <a:latin typeface="+mn-lt"/>
                <a:ea typeface="Calibri"/>
                <a:cs typeface="Calibri"/>
                <a:sym typeface="Calibri"/>
              </a:rPr>
              <a:t>VACCINE EFFICACY: </a:t>
            </a: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The MMR vaccine is 93% effective against measles infection after 1 dose and 97% effective against measles infection after 2 doses. Receiving two doses of the measles vaccine protects individuals for life.</a:t>
            </a:r>
          </a:p>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endParaRPr lang="en-US" sz="1300" kern="0" dirty="0">
              <a:solidFill>
                <a:schemeClr val="tx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300" b="1" i="0" u="sng" strike="noStrike" kern="0" cap="none" spc="0" normalizeH="0" baseline="0" noProof="0" dirty="0">
                <a:ln>
                  <a:noFill/>
                </a:ln>
                <a:solidFill>
                  <a:schemeClr val="tx1"/>
                </a:solidFill>
                <a:effectLst/>
                <a:uLnTx/>
                <a:uFillTx/>
                <a:latin typeface="+mn-lt"/>
                <a:ea typeface="Calibri"/>
                <a:cs typeface="Calibri"/>
                <a:sym typeface="Calibri"/>
              </a:rPr>
              <a:t>VACCINE SAFETY:</a:t>
            </a: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 </a:t>
            </a:r>
          </a:p>
          <a:p>
            <a:pPr marL="285750" marR="0" lvl="0" indent="-285750" algn="l" defTabSz="914400" rtl="0" eaLnBrk="1" fontAlgn="auto" latinLnBrk="0" hangingPunct="1">
              <a:lnSpc>
                <a:spcPct val="100000"/>
              </a:lnSpc>
              <a:spcBef>
                <a:spcPts val="0"/>
              </a:spcBef>
              <a:spcAft>
                <a:spcPts val="0"/>
              </a:spcAft>
              <a:buClr>
                <a:schemeClr val="bg2">
                  <a:lumMod val="10000"/>
                </a:schemeClr>
              </a:buClr>
              <a:buSzPts val="14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The most common side effects include mild rash, fever, and pain at the injection site. Serious reactions to the vaccine are rare.</a:t>
            </a:r>
          </a:p>
          <a:p>
            <a:pPr marL="285750" marR="0" lvl="0" indent="-311150" algn="l" defTabSz="914400" rtl="0" eaLnBrk="1" fontAlgn="auto" latinLnBrk="0" hangingPunct="1">
              <a:lnSpc>
                <a:spcPct val="100000"/>
              </a:lnSpc>
              <a:spcBef>
                <a:spcPts val="0"/>
              </a:spcBef>
              <a:spcAft>
                <a:spcPts val="0"/>
              </a:spcAft>
              <a:buClr>
                <a:schemeClr val="bg2">
                  <a:lumMod val="10000"/>
                </a:schemeClr>
              </a:buClr>
              <a:buSzPts val="1300"/>
              <a:buFont typeface="Arial"/>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MMR is contraindicated for individuals who are severely immunocompromised or allergic to any of its ingredients. HIV-positive individuals can receive MMR </a:t>
            </a:r>
            <a:r>
              <a:rPr kumimoji="0" lang="en-US" sz="1300" b="1" i="0" u="none" strike="noStrike" kern="0" cap="none" spc="0" normalizeH="0" baseline="0" noProof="0" dirty="0">
                <a:ln>
                  <a:noFill/>
                </a:ln>
                <a:solidFill>
                  <a:schemeClr val="tx1"/>
                </a:solidFill>
                <a:effectLst/>
                <a:uLnTx/>
                <a:uFillTx/>
                <a:latin typeface="+mn-lt"/>
                <a:ea typeface="Calibri"/>
                <a:cs typeface="Calibri"/>
                <a:sym typeface="Calibri"/>
              </a:rPr>
              <a:t>but not MMRV</a:t>
            </a: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1" i="0" u="sng" strike="noStrike" kern="0" cap="none" spc="0" normalizeH="0" baseline="0" noProof="0" dirty="0">
              <a:ln>
                <a:noFill/>
              </a:ln>
              <a:solidFill>
                <a:schemeClr val="tx1"/>
              </a:solidFill>
              <a:effectLst/>
              <a:uLnTx/>
              <a:uFillTx/>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1" i="0" u="sng" strike="noStrike" kern="0" cap="none" spc="0" normalizeH="0" baseline="0" noProof="0" dirty="0">
                <a:ln>
                  <a:noFill/>
                </a:ln>
                <a:solidFill>
                  <a:schemeClr val="tx1"/>
                </a:solidFill>
                <a:effectLst/>
                <a:uLnTx/>
                <a:uFillTx/>
                <a:latin typeface="+mn-lt"/>
                <a:ea typeface="Calibri"/>
                <a:cs typeface="Calibri"/>
                <a:sym typeface="Calibri"/>
              </a:rPr>
              <a:t>VACCINE AVAILABILITY: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The two MMR vaccines available in the U.S. are M-M-R II® and PRIORIX®.</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Measles, mumps, rubella, and varicella (MMRV) vaccine is also available and marketed as </a:t>
            </a:r>
            <a:r>
              <a:rPr kumimoji="0" lang="en-US" sz="1300" b="0" i="0" u="none" strike="noStrike" kern="0" cap="none" spc="0" normalizeH="0" baseline="0" noProof="0" dirty="0" err="1">
                <a:ln>
                  <a:noFill/>
                </a:ln>
                <a:solidFill>
                  <a:schemeClr val="tx1"/>
                </a:solidFill>
                <a:effectLst/>
                <a:uLnTx/>
                <a:uFillTx/>
                <a:latin typeface="+mn-lt"/>
                <a:ea typeface="Calibri"/>
                <a:cs typeface="Calibri"/>
                <a:sym typeface="Calibri"/>
              </a:rPr>
              <a:t>ProQuad</a:t>
            </a: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300" kern="0" dirty="0">
              <a:solidFill>
                <a:schemeClr val="tx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kumimoji="0" lang="en-US" sz="1300" b="1" i="0" u="sng" strike="noStrike" kern="0" cap="none" spc="0" normalizeH="0" baseline="0" noProof="0" dirty="0">
                <a:ln>
                  <a:noFill/>
                </a:ln>
                <a:solidFill>
                  <a:schemeClr val="tx1"/>
                </a:solidFill>
                <a:effectLst/>
                <a:uLnTx/>
                <a:uFillTx/>
                <a:latin typeface="+mn-lt"/>
                <a:ea typeface="Calibri"/>
                <a:cs typeface="Calibri"/>
                <a:sym typeface="Calibri"/>
              </a:rPr>
              <a:t>TRANSPORTATION AND STORAGE:</a:t>
            </a: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All three measles-containing vaccines require refrigeration during transport and storage.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Specific temperature ranges vary by vaccine type.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300" b="0" i="0" u="none" strike="noStrike" kern="0" cap="none" spc="0" normalizeH="0" baseline="0" noProof="0" dirty="0">
                <a:ln>
                  <a:noFill/>
                </a:ln>
                <a:solidFill>
                  <a:schemeClr val="tx1"/>
                </a:solidFill>
                <a:effectLst/>
                <a:uLnTx/>
                <a:uFillTx/>
                <a:latin typeface="+mn-lt"/>
                <a:ea typeface="Calibri"/>
                <a:cs typeface="Calibri"/>
                <a:sym typeface="Calibri"/>
              </a:rPr>
              <a:t>All three must be protected from light, which inactivates the vaccine.</a:t>
            </a:r>
          </a:p>
        </p:txBody>
      </p:sp>
    </p:spTree>
    <p:extLst>
      <p:ext uri="{BB962C8B-B14F-4D97-AF65-F5344CB8AC3E}">
        <p14:creationId xmlns:p14="http://schemas.microsoft.com/office/powerpoint/2010/main" val="293004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26BD44-87AA-2C58-B940-92E0B2D34D88}"/>
              </a:ext>
            </a:extLst>
          </p:cNvPr>
          <p:cNvSpPr/>
          <p:nvPr/>
        </p:nvSpPr>
        <p:spPr>
          <a:xfrm>
            <a:off x="141593" y="72906"/>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HOSPITAL AND CLINICS</a:t>
            </a:r>
          </a:p>
        </p:txBody>
      </p:sp>
      <p:sp>
        <p:nvSpPr>
          <p:cNvPr id="5" name="Content Placeholder 2">
            <a:extLst>
              <a:ext uri="{FF2B5EF4-FFF2-40B4-BE49-F238E27FC236}">
                <a16:creationId xmlns:a16="http://schemas.microsoft.com/office/drawing/2014/main" id="{0117300D-9AED-ADF3-7ED3-7C87D9AB2F3F}"/>
              </a:ext>
            </a:extLst>
          </p:cNvPr>
          <p:cNvSpPr>
            <a:spLocks noGrp="1"/>
          </p:cNvSpPr>
          <p:nvPr>
            <p:ph idx="1"/>
          </p:nvPr>
        </p:nvSpPr>
        <p:spPr>
          <a:xfrm>
            <a:off x="246611" y="1388056"/>
            <a:ext cx="5645728" cy="4898087"/>
          </a:xfrm>
        </p:spPr>
        <p:txBody>
          <a:bodyPr>
            <a:normAutofit lnSpcReduction="10000"/>
          </a:bodyPr>
          <a:lstStyle/>
          <a:p>
            <a:pPr marL="0" indent="0">
              <a:buNone/>
            </a:pPr>
            <a:r>
              <a:rPr lang="en-US" sz="1600" b="1" dirty="0">
                <a:solidFill>
                  <a:schemeClr val="accent1"/>
                </a:solidFill>
                <a:cs typeface="Arial"/>
              </a:rPr>
              <a:t>TEXAS</a:t>
            </a:r>
            <a:endParaRPr lang="en-US" sz="1600" dirty="0">
              <a:solidFill>
                <a:schemeClr val="accent1"/>
              </a:solidFill>
            </a:endParaRPr>
          </a:p>
          <a:p>
            <a:r>
              <a:rPr lang="en-US" sz="1400" b="1" dirty="0">
                <a:hlinkClick r:id="rId2"/>
              </a:rPr>
              <a:t>Seminole Hospital District:</a:t>
            </a:r>
            <a:r>
              <a:rPr lang="en-US" sz="1400" dirty="0">
                <a:hlinkClick r:id="rId2"/>
              </a:rPr>
              <a:t> </a:t>
            </a:r>
            <a:r>
              <a:rPr lang="en-US" sz="1400" dirty="0"/>
              <a:t>Has admitted several measles patients and transferred several to Covenant Children’s Hospital in Lubbock for higher levels of care. The hospital is offering MMR vaccines.</a:t>
            </a:r>
          </a:p>
          <a:p>
            <a:r>
              <a:rPr lang="en-US" sz="1400" b="1" dirty="0">
                <a:hlinkClick r:id="rId3"/>
              </a:rPr>
              <a:t>Covenant Children’s Hospital:- Lubbock:  </a:t>
            </a:r>
            <a:r>
              <a:rPr lang="en-US" sz="1400" dirty="0"/>
              <a:t>At least 20 children have been admitted. Some have needed higher-level care, such as respiratory support. Several children are critically ill, one has recently died. None of the hospitalized children were vaccinated.</a:t>
            </a:r>
          </a:p>
          <a:p>
            <a:r>
              <a:rPr lang="en-US" sz="1400" b="1" dirty="0">
                <a:hlinkClick r:id="rId4"/>
              </a:rPr>
              <a:t>University Medical Center—Lubbock: </a:t>
            </a:r>
            <a:r>
              <a:rPr lang="en-US" sz="1400" dirty="0"/>
              <a:t>Has opened a mobile clinic in the Seminole Hospital District parking lot to help with titration efforts to determine immunity levels among community members.</a:t>
            </a:r>
          </a:p>
          <a:p>
            <a:r>
              <a:rPr lang="en-US" sz="1400" b="1" dirty="0">
                <a:hlinkClick r:id="rId5"/>
              </a:rPr>
              <a:t>Lynn County Healthcare System</a:t>
            </a:r>
            <a:r>
              <a:rPr lang="en-US" sz="1400" b="1" dirty="0"/>
              <a:t>: </a:t>
            </a:r>
            <a:r>
              <a:rPr lang="en-US" sz="1400" dirty="0"/>
              <a:t>This system runs the hospital for rural Lynn County and several community clinics. LCHS encourages individuals with symptoms to contact their healthcare provider and South Plains Health District and to receive the MMR vaccine.</a:t>
            </a:r>
          </a:p>
          <a:p>
            <a:r>
              <a:rPr lang="en-US" sz="1400" b="1" dirty="0">
                <a:hlinkClick r:id="rId6"/>
              </a:rPr>
              <a:t>Medical Center Health System—Odessa</a:t>
            </a:r>
            <a:r>
              <a:rPr lang="en-US" sz="1400" dirty="0"/>
              <a:t>: Serves Ector County and has begun automatically screening patients at their hospital and associated clinics for measles. Encouraging similar measures to Lynn County Healthcare System.</a:t>
            </a:r>
          </a:p>
          <a:p>
            <a:r>
              <a:rPr lang="en-US" sz="1400" b="1" dirty="0">
                <a:hlinkClick r:id="rId7"/>
              </a:rPr>
              <a:t>CVS Pharmacy Minute Clinics: </a:t>
            </a:r>
            <a:r>
              <a:rPr lang="en-US" sz="1400" dirty="0"/>
              <a:t>In Lubbock and Seminole are also now offering MMR vaccines for those who are unvaccinated but are encouraging patients to call ahead first to confirm vaccines are still in stock.</a:t>
            </a:r>
          </a:p>
          <a:p>
            <a:endParaRPr lang="en-US" sz="1400" dirty="0"/>
          </a:p>
        </p:txBody>
      </p:sp>
      <p:sp>
        <p:nvSpPr>
          <p:cNvPr id="6" name="TextBox 5">
            <a:extLst>
              <a:ext uri="{FF2B5EF4-FFF2-40B4-BE49-F238E27FC236}">
                <a16:creationId xmlns:a16="http://schemas.microsoft.com/office/drawing/2014/main" id="{663A4249-B479-5676-2321-453646AF5BBC}"/>
              </a:ext>
            </a:extLst>
          </p:cNvPr>
          <p:cNvSpPr txBox="1"/>
          <p:nvPr/>
        </p:nvSpPr>
        <p:spPr>
          <a:xfrm>
            <a:off x="2151529" y="6604084"/>
            <a:ext cx="10040471"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dirty="0"/>
              <a:t> SOURCES</a:t>
            </a:r>
            <a:r>
              <a:rPr lang="en-US" sz="900" dirty="0"/>
              <a:t>:</a:t>
            </a:r>
            <a:r>
              <a:rPr lang="en-US" sz="900" dirty="0">
                <a:hlinkClick r:id="rId8"/>
              </a:rPr>
              <a:t> NBC News</a:t>
            </a:r>
            <a:r>
              <a:rPr lang="en-US" sz="900" dirty="0"/>
              <a:t>, </a:t>
            </a:r>
            <a:r>
              <a:rPr lang="en-US" sz="900" dirty="0">
                <a:hlinkClick r:id="rId9"/>
              </a:rPr>
              <a:t>Associated Press</a:t>
            </a:r>
            <a:r>
              <a:rPr lang="en-US" sz="900" dirty="0">
                <a:hlinkClick r:id="rId10"/>
              </a:rPr>
              <a:t>, Texas Standard</a:t>
            </a:r>
            <a:r>
              <a:rPr lang="en-US" sz="900" dirty="0"/>
              <a:t>, </a:t>
            </a:r>
            <a:r>
              <a:rPr lang="en-US" sz="900" dirty="0">
                <a:hlinkClick r:id="rId11"/>
              </a:rPr>
              <a:t>, </a:t>
            </a:r>
            <a:r>
              <a:rPr lang="en-US" sz="900" dirty="0">
                <a:hlinkClick r:id="rId12"/>
              </a:rPr>
              <a:t>NMDOH</a:t>
            </a:r>
            <a:r>
              <a:rPr lang="en-US" sz="900" dirty="0"/>
              <a:t>, </a:t>
            </a:r>
            <a:r>
              <a:rPr lang="en-US" sz="900" dirty="0">
                <a:hlinkClick r:id="rId13"/>
              </a:rPr>
              <a:t>Nor-Lea Hospital District, </a:t>
            </a:r>
            <a:r>
              <a:rPr lang="en-US" sz="900" dirty="0">
                <a:hlinkClick r:id="rId7"/>
              </a:rPr>
              <a:t>KCBD, </a:t>
            </a:r>
            <a:r>
              <a:rPr lang="en-US" sz="900" dirty="0">
                <a:hlinkClick r:id="rId14"/>
              </a:rPr>
              <a:t>Becker’s Hospital Review, </a:t>
            </a:r>
            <a:r>
              <a:rPr lang="en-US" sz="900" dirty="0">
                <a:hlinkClick r:id="rId15"/>
              </a:rPr>
              <a:t>Facebook,. </a:t>
            </a:r>
            <a:r>
              <a:rPr kumimoji="0" lang="en-US" sz="1050" b="0" i="0" u="none" strike="noStrike" kern="1200" cap="none" spc="0" normalizeH="0" baseline="0" noProof="0" dirty="0">
                <a:ln>
                  <a:noFill/>
                </a:ln>
                <a:solidFill>
                  <a:prstClr val="black"/>
                </a:solidFill>
                <a:effectLst/>
                <a:uLnTx/>
                <a:uFillTx/>
                <a:ea typeface="+mn-ea"/>
                <a:cs typeface="+mn-cs"/>
                <a:hlinkClick r:id="rId16"/>
              </a:rPr>
              <a:t>Dallas Morning News</a:t>
            </a:r>
            <a:r>
              <a:rPr kumimoji="0" lang="en-US" sz="1050" b="0" i="0" u="none" strike="noStrike" kern="1200" cap="none" spc="0" normalizeH="0" baseline="0" noProof="0" dirty="0">
                <a:ln>
                  <a:noFill/>
                </a:ln>
                <a:solidFill>
                  <a:prstClr val="black"/>
                </a:solidFill>
                <a:effectLst/>
                <a:uLnTx/>
                <a:uFillTx/>
                <a:ea typeface="+mn-ea"/>
                <a:cs typeface="+mn-cs"/>
              </a:rPr>
              <a:t>, </a:t>
            </a:r>
            <a:r>
              <a:rPr lang="en-US" sz="1050" dirty="0">
                <a:hlinkClick r:id="rId17"/>
              </a:rPr>
              <a:t>Las Cruces Public Schools</a:t>
            </a:r>
            <a:r>
              <a:rPr lang="en-US" sz="1050" dirty="0"/>
              <a:t>, </a:t>
            </a:r>
            <a:r>
              <a:rPr lang="en-US" sz="1050" dirty="0">
                <a:hlinkClick r:id="rId18"/>
              </a:rPr>
              <a:t>Texas DSHS</a:t>
            </a:r>
            <a:endParaRPr lang="en-US" sz="900" dirty="0"/>
          </a:p>
        </p:txBody>
      </p:sp>
      <p:sp>
        <p:nvSpPr>
          <p:cNvPr id="7" name="Content Placeholder 2">
            <a:extLst>
              <a:ext uri="{FF2B5EF4-FFF2-40B4-BE49-F238E27FC236}">
                <a16:creationId xmlns:a16="http://schemas.microsoft.com/office/drawing/2014/main" id="{FBCA2D49-E12A-F8AE-9967-D94AFA1C9341}"/>
              </a:ext>
            </a:extLst>
          </p:cNvPr>
          <p:cNvSpPr txBox="1">
            <a:spLocks/>
          </p:cNvSpPr>
          <p:nvPr/>
        </p:nvSpPr>
        <p:spPr>
          <a:xfrm>
            <a:off x="6299663" y="1392979"/>
            <a:ext cx="5299364" cy="45305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chemeClr val="accent1"/>
                </a:solidFill>
                <a:cs typeface="Arial"/>
              </a:rPr>
              <a:t>NEW MEXICO</a:t>
            </a:r>
          </a:p>
          <a:p>
            <a:r>
              <a:rPr lang="en-US" sz="1400" b="1" dirty="0">
                <a:hlinkClick r:id="rId19"/>
              </a:rPr>
              <a:t>Nor-Lea Hospital District</a:t>
            </a:r>
            <a:r>
              <a:rPr lang="en-US" sz="1400" dirty="0"/>
              <a:t>: Was identified as an exposure location in Lea County. They are using the following procedures for suspected measles cases:</a:t>
            </a:r>
          </a:p>
          <a:p>
            <a:pPr lvl="1">
              <a:lnSpc>
                <a:spcPct val="100000"/>
              </a:lnSpc>
              <a:buFont typeface="Calibri" panose="020F0502020204030204" pitchFamily="34" charset="0"/>
              <a:buChar char="‒"/>
            </a:pPr>
            <a:r>
              <a:rPr lang="en-US" sz="1400" dirty="0"/>
              <a:t>Asking exposed patients to call ahead for phone screening.</a:t>
            </a:r>
          </a:p>
          <a:p>
            <a:pPr lvl="1">
              <a:lnSpc>
                <a:spcPct val="100000"/>
              </a:lnSpc>
              <a:buFont typeface="Calibri" panose="020F0502020204030204" pitchFamily="34" charset="0"/>
              <a:buChar char="‒"/>
            </a:pPr>
            <a:r>
              <a:rPr lang="en-US" sz="1400" dirty="0"/>
              <a:t>Asking patients to mask up and wait in their vehicles if they are experiencing measles-like symptoms or have had any known exposures.</a:t>
            </a:r>
          </a:p>
          <a:p>
            <a:pPr lvl="1">
              <a:lnSpc>
                <a:spcPct val="100000"/>
              </a:lnSpc>
              <a:buFont typeface="Calibri" panose="020F0502020204030204" pitchFamily="34" charset="0"/>
              <a:buChar char="‒"/>
            </a:pPr>
            <a:r>
              <a:rPr lang="en-US" sz="1400" dirty="0"/>
              <a:t>Using unspecified infection control protocols during visits with persons experiencing symptoms to minimize and contain exposure. </a:t>
            </a:r>
          </a:p>
          <a:p>
            <a:r>
              <a:rPr lang="en-US" sz="1400" b="1" u="sng" dirty="0">
                <a:solidFill>
                  <a:srgbClr val="0070C0"/>
                </a:solidFill>
              </a:rPr>
              <a:t>Mesilla Valley Pharmacy</a:t>
            </a:r>
            <a:r>
              <a:rPr lang="en-US" sz="1400" dirty="0"/>
              <a:t>: Las Cruces Public Schools (LCPS) is partnering with Mesilla Valley Pharmacy to offer MMR vaccines to LCPS students, staff, and families. Asking exposed patients to call ahead for phone screening.</a:t>
            </a:r>
          </a:p>
          <a:p>
            <a:pPr lvl="1">
              <a:buFont typeface="Calibri" panose="020F0502020204030204" pitchFamily="34" charset="0"/>
              <a:buChar char="‒"/>
            </a:pPr>
            <a:r>
              <a:rPr lang="en-US" sz="1400" dirty="0"/>
              <a:t>The vaccine clinic will be held on Wednesday 3/5/2025 at Mesilla Valley Pharmacy, 4119 White Sage Arc, Suite E, from 8:00 am to 7:00 pm.</a:t>
            </a:r>
          </a:p>
          <a:p>
            <a:pPr lvl="1">
              <a:buFont typeface="Calibri" panose="020F0502020204030204" pitchFamily="34" charset="0"/>
              <a:buChar char="‒"/>
            </a:pPr>
            <a:r>
              <a:rPr lang="en-US" sz="1400" dirty="0"/>
              <a:t>Insurance coverage is required to receive the vaccine </a:t>
            </a:r>
          </a:p>
          <a:p>
            <a:pPr lvl="1">
              <a:buFont typeface="Calibri" panose="020F0502020204030204" pitchFamily="34" charset="0"/>
              <a:buChar char="‒"/>
            </a:pPr>
            <a:r>
              <a:rPr lang="en-US" sz="1400" dirty="0"/>
              <a:t>Contact Mesilla Valley Pharmacy at (575) 323-2093 for more information .</a:t>
            </a:r>
          </a:p>
          <a:p>
            <a:pPr marL="457200" lvl="1" indent="0">
              <a:buNone/>
            </a:pPr>
            <a:endParaRPr lang="en-US" sz="1400" dirty="0"/>
          </a:p>
          <a:p>
            <a:pPr marL="457200" lvl="1" indent="0">
              <a:buNone/>
            </a:pPr>
            <a:endParaRPr lang="en-US" sz="1400" dirty="0"/>
          </a:p>
          <a:p>
            <a:pPr marL="457200" lvl="1" indent="0">
              <a:buNone/>
            </a:pPr>
            <a:endParaRPr lang="en-US" sz="1400" dirty="0"/>
          </a:p>
          <a:p>
            <a:pPr lvl="1"/>
            <a:endParaRPr lang="en-US" sz="1000" dirty="0"/>
          </a:p>
        </p:txBody>
      </p:sp>
      <p:sp>
        <p:nvSpPr>
          <p:cNvPr id="9" name="Rectangle: Rounded Corners 8">
            <a:extLst>
              <a:ext uri="{FF2B5EF4-FFF2-40B4-BE49-F238E27FC236}">
                <a16:creationId xmlns:a16="http://schemas.microsoft.com/office/drawing/2014/main" id="{69FE2FF9-0414-FA23-EDF0-9A26BCE12EDF}"/>
              </a:ext>
            </a:extLst>
          </p:cNvPr>
          <p:cNvSpPr/>
          <p:nvPr/>
        </p:nvSpPr>
        <p:spPr>
          <a:xfrm>
            <a:off x="246611" y="893748"/>
            <a:ext cx="11511418" cy="400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As of </a:t>
            </a:r>
            <a:r>
              <a:rPr lang="en-US" sz="1400" b="1" dirty="0">
                <a:solidFill>
                  <a:schemeClr val="bg1"/>
                </a:solidFill>
                <a:hlinkClick r:id="rId18">
                  <a:extLst>
                    <a:ext uri="{A12FA001-AC4F-418D-AE19-62706E023703}">
                      <ahyp:hlinkClr xmlns:ahyp="http://schemas.microsoft.com/office/drawing/2018/hyperlinkcolor" val="tx"/>
                    </a:ext>
                  </a:extLst>
                </a:hlinkClick>
              </a:rPr>
              <a:t>3/4/2025</a:t>
            </a:r>
            <a:r>
              <a:rPr lang="en-US" sz="1400" b="1" dirty="0"/>
              <a:t> – 22 cases have been hospitalized in Texas and there has been 1 fatality</a:t>
            </a:r>
          </a:p>
        </p:txBody>
      </p:sp>
    </p:spTree>
    <p:extLst>
      <p:ext uri="{BB962C8B-B14F-4D97-AF65-F5344CB8AC3E}">
        <p14:creationId xmlns:p14="http://schemas.microsoft.com/office/powerpoint/2010/main" val="366744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E403E-3A66-4A28-4FAA-17776227666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9D3526A-FAB5-4340-1D62-41E36A970EFC}"/>
              </a:ext>
            </a:extLst>
          </p:cNvPr>
          <p:cNvSpPr/>
          <p:nvPr/>
        </p:nvSpPr>
        <p:spPr>
          <a:xfrm>
            <a:off x="138546" y="136974"/>
            <a:ext cx="11908814" cy="728317"/>
          </a:xfrm>
          <a:prstGeom prst="roundRect">
            <a:avLst/>
          </a:prstGeom>
          <a:solidFill>
            <a:srgbClr val="0E4D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chemeClr val="bg1"/>
                </a:solidFill>
                <a:effectLst>
                  <a:outerShdw blurRad="38100" dist="38100" dir="2700000" algn="tl">
                    <a:srgbClr val="000000"/>
                  </a:outerShdw>
                </a:effectLst>
                <a:latin typeface="Arial" pitchFamily="34" charset="0"/>
              </a:rPr>
              <a:t>LOCAL GOVERNMENT RESPONSE</a:t>
            </a:r>
          </a:p>
        </p:txBody>
      </p:sp>
      <p:sp>
        <p:nvSpPr>
          <p:cNvPr id="2" name="Content Placeholder 2">
            <a:extLst>
              <a:ext uri="{FF2B5EF4-FFF2-40B4-BE49-F238E27FC236}">
                <a16:creationId xmlns:a16="http://schemas.microsoft.com/office/drawing/2014/main" id="{4CE8F249-798B-2377-1DCF-FF3DAAF0E40E}"/>
              </a:ext>
            </a:extLst>
          </p:cNvPr>
          <p:cNvSpPr>
            <a:spLocks noGrp="1"/>
          </p:cNvSpPr>
          <p:nvPr>
            <p:ph idx="1"/>
          </p:nvPr>
        </p:nvSpPr>
        <p:spPr>
          <a:xfrm>
            <a:off x="206292" y="2259205"/>
            <a:ext cx="6442864" cy="4437054"/>
          </a:xfrm>
        </p:spPr>
        <p:txBody>
          <a:bodyPr>
            <a:noAutofit/>
          </a:bodyPr>
          <a:lstStyle/>
          <a:p>
            <a:r>
              <a:rPr lang="en-US" sz="1300" b="1" dirty="0">
                <a:hlinkClick r:id="rId2"/>
              </a:rPr>
              <a:t>South Plains Public Health District: </a:t>
            </a:r>
            <a:r>
              <a:rPr lang="en-US" sz="1300" dirty="0"/>
              <a:t>This district covers four counties at the center of the outbreak: Terry, Dawson, Yoakum, and Gaines.  </a:t>
            </a:r>
          </a:p>
          <a:p>
            <a:pPr lvl="1">
              <a:buFont typeface="Calibri" panose="020F0502020204030204" pitchFamily="34" charset="0"/>
              <a:buChar char="‒"/>
            </a:pPr>
            <a:r>
              <a:rPr lang="en-US" sz="1300" dirty="0"/>
              <a:t> </a:t>
            </a:r>
            <a:r>
              <a:rPr lang="en-US" sz="1300" dirty="0">
                <a:hlinkClick r:id="rId3"/>
              </a:rPr>
              <a:t>Four clinics </a:t>
            </a:r>
            <a:r>
              <a:rPr lang="en-US" sz="1300" dirty="0"/>
              <a:t>operate in the area, offering scheduled and walk-in MMR vaccinations. Interpreters are available at their clinics.</a:t>
            </a:r>
          </a:p>
          <a:p>
            <a:pPr lvl="1">
              <a:buFont typeface="Calibri" panose="020F0502020204030204" pitchFamily="34" charset="0"/>
              <a:buChar char="‒"/>
            </a:pPr>
            <a:r>
              <a:rPr lang="en-US" sz="1300" dirty="0"/>
              <a:t>Jointly operating mobile testing units outside schools and staffing clinics that can provide prophylactic treatment for infants exposed to the virus.</a:t>
            </a:r>
          </a:p>
          <a:p>
            <a:pPr marL="285750" indent="-285750"/>
            <a:r>
              <a:rPr lang="en-US" sz="1300" dirty="0"/>
              <a:t>Advising daycare centers on protecting young children and infants and educating school nurses on identifying signs of disease.</a:t>
            </a:r>
            <a:r>
              <a:rPr lang="en-US" sz="1300" b="1" dirty="0">
                <a:hlinkClick r:id="rId4"/>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b="1" dirty="0">
                <a:hlinkClick r:id="rId4"/>
              </a:rPr>
              <a:t>Lubbock Public Health Department</a:t>
            </a:r>
            <a:r>
              <a:rPr lang="en-US" sz="1300" b="1" dirty="0"/>
              <a:t>: </a:t>
            </a:r>
            <a:r>
              <a:rPr lang="en-US" sz="1300" dirty="0"/>
              <a:t> </a:t>
            </a:r>
            <a:r>
              <a:rPr kumimoji="0" lang="en-US" sz="1300" b="0" i="0" u="none" strike="noStrike" kern="1200" cap="none" spc="0" normalizeH="0" baseline="0" noProof="0" dirty="0">
                <a:ln>
                  <a:noFill/>
                </a:ln>
                <a:solidFill>
                  <a:prstClr val="black"/>
                </a:solidFill>
                <a:effectLst/>
                <a:uLnTx/>
                <a:uFillTx/>
                <a:ea typeface="+mn-ea"/>
                <a:cs typeface="+mn-cs"/>
              </a:rPr>
              <a:t>Health Department director Katherine Wells stated that 75% of her staff were being put on this outbreak. MMR </a:t>
            </a:r>
            <a:r>
              <a:rPr kumimoji="0" lang="en-US" sz="1300" b="0" i="0" u="none" strike="noStrike" kern="1200" cap="none" spc="0" normalizeH="0" baseline="0" noProof="0" dirty="0">
                <a:ln>
                  <a:noFill/>
                </a:ln>
                <a:solidFill>
                  <a:prstClr val="black"/>
                </a:solidFill>
                <a:effectLst/>
                <a:uLnTx/>
                <a:uFillTx/>
                <a:ea typeface="+mn-ea"/>
                <a:cs typeface="+mn-cs"/>
                <a:hlinkClick r:id="rId5"/>
              </a:rPr>
              <a:t>vaccine clinic </a:t>
            </a:r>
            <a:r>
              <a:rPr kumimoji="0" lang="en-US" sz="1300" b="0" i="0" u="none" strike="noStrike" kern="1200" cap="none" spc="0" normalizeH="0" baseline="0" noProof="0" dirty="0">
                <a:ln>
                  <a:noFill/>
                </a:ln>
                <a:solidFill>
                  <a:prstClr val="black"/>
                </a:solidFill>
                <a:effectLst/>
                <a:uLnTx/>
                <a:uFillTx/>
                <a:ea typeface="+mn-ea"/>
                <a:cs typeface="+mn-cs"/>
              </a:rPr>
              <a:t>in 2015 50</a:t>
            </a:r>
            <a:r>
              <a:rPr kumimoji="0" lang="en-US" sz="1300" b="0" i="0" u="none" strike="noStrike" kern="1200" cap="none" spc="0" normalizeH="0" baseline="30000" noProof="0" dirty="0">
                <a:ln>
                  <a:noFill/>
                </a:ln>
                <a:solidFill>
                  <a:prstClr val="black"/>
                </a:solidFill>
                <a:effectLst/>
                <a:uLnTx/>
                <a:uFillTx/>
                <a:ea typeface="+mn-ea"/>
                <a:cs typeface="+mn-cs"/>
              </a:rPr>
              <a:t>th</a:t>
            </a:r>
            <a:r>
              <a:rPr kumimoji="0" lang="en-US" sz="1300" b="0" i="0" u="none" strike="noStrike" kern="1200" cap="none" spc="0" normalizeH="0" baseline="0" noProof="0" dirty="0">
                <a:ln>
                  <a:noFill/>
                </a:ln>
                <a:solidFill>
                  <a:prstClr val="black"/>
                </a:solidFill>
                <a:effectLst/>
                <a:uLnTx/>
                <a:uFillTx/>
                <a:ea typeface="+mn-ea"/>
                <a:cs typeface="+mn-cs"/>
              </a:rPr>
              <a:t> Street is offering vaccines at no cost with no appointment necessary. </a:t>
            </a:r>
            <a:endParaRPr lang="en-US" sz="1300" dirty="0"/>
          </a:p>
          <a:p>
            <a:pPr marL="285750" indent="-285750"/>
            <a:r>
              <a:rPr lang="en-US" sz="1300" b="1" dirty="0">
                <a:hlinkClick r:id="rId6"/>
              </a:rPr>
              <a:t>Ector County Health Department:</a:t>
            </a:r>
            <a:r>
              <a:rPr lang="en-US" sz="1300" b="1" dirty="0"/>
              <a:t> </a:t>
            </a:r>
          </a:p>
          <a:p>
            <a:pPr marL="688975" marR="0" lvl="1"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a:ln>
                  <a:noFill/>
                </a:ln>
                <a:solidFill>
                  <a:prstClr val="black"/>
                </a:solidFill>
                <a:effectLst/>
                <a:uLnTx/>
                <a:uFillTx/>
                <a:ea typeface="+mn-ea"/>
                <a:cs typeface="+mn-cs"/>
              </a:rPr>
              <a:t>MMR vaccination for uninsured and Medicaid patients for individuals under the age of 26 on March 6th. They recommend pre-registering for the clinic.</a:t>
            </a:r>
          </a:p>
          <a:p>
            <a:pPr marL="688975" marR="0" lvl="1"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300" b="0" i="0" u="none" strike="noStrike" kern="1200" cap="none" spc="0" normalizeH="0" baseline="0" noProof="0" dirty="0">
                <a:ln>
                  <a:noFill/>
                </a:ln>
                <a:solidFill>
                  <a:prstClr val="black"/>
                </a:solidFill>
                <a:effectLst/>
                <a:uLnTx/>
                <a:uFillTx/>
                <a:ea typeface="+mn-ea"/>
                <a:cs typeface="+mn-cs"/>
              </a:rPr>
              <a:t>Conducting contact tracing for cases reported within the county.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prstClr val="black"/>
                </a:solidFill>
                <a:effectLst/>
                <a:uLnTx/>
                <a:uFillTx/>
                <a:ea typeface="+mn-ea"/>
                <a:cs typeface="+mn-cs"/>
                <a:hlinkClick r:id="rId7"/>
              </a:rPr>
              <a:t>The Dallam-Hartley County Hospital District (DHCHD): </a:t>
            </a:r>
            <a:r>
              <a:rPr kumimoji="0" lang="en-US" sz="1300" i="0" u="none" strike="noStrike" kern="1200" cap="none" spc="0" normalizeH="0" baseline="0" noProof="0" dirty="0">
                <a:ln>
                  <a:noFill/>
                </a:ln>
                <a:solidFill>
                  <a:prstClr val="black"/>
                </a:solidFill>
                <a:effectLst/>
                <a:uLnTx/>
                <a:uFillTx/>
                <a:ea typeface="+mn-ea"/>
                <a:cs typeface="+mn-cs"/>
              </a:rPr>
              <a:t>E</a:t>
            </a:r>
            <a:r>
              <a:rPr kumimoji="0" lang="en-US" sz="1300" b="0" i="0" u="none" strike="noStrike" kern="1200" cap="none" spc="0" normalizeH="0" baseline="0" noProof="0" dirty="0">
                <a:ln>
                  <a:noFill/>
                </a:ln>
                <a:solidFill>
                  <a:prstClr val="black"/>
                </a:solidFill>
                <a:effectLst/>
                <a:uLnTx/>
                <a:uFillTx/>
                <a:ea typeface="+mn-ea"/>
                <a:cs typeface="+mn-cs"/>
              </a:rPr>
              <a:t>ncourages all residents who would like to be vaccinated, or who are unsure of their vaccination status, to contact the Dalhart Family Medical Clinic (DFMC). DFMC has the MMR vaccine available for those who need it. Contact the DFMC to schedule an appointment at 806-244-5668, or to consult their healthcare provider.</a:t>
            </a:r>
          </a:p>
        </p:txBody>
      </p:sp>
      <p:sp>
        <p:nvSpPr>
          <p:cNvPr id="4" name="Content Placeholder 2">
            <a:extLst>
              <a:ext uri="{FF2B5EF4-FFF2-40B4-BE49-F238E27FC236}">
                <a16:creationId xmlns:a16="http://schemas.microsoft.com/office/drawing/2014/main" id="{A450CC7B-B988-6907-B62B-97DEFF340B34}"/>
              </a:ext>
            </a:extLst>
          </p:cNvPr>
          <p:cNvSpPr txBox="1">
            <a:spLocks/>
          </p:cNvSpPr>
          <p:nvPr/>
        </p:nvSpPr>
        <p:spPr>
          <a:xfrm>
            <a:off x="6095997" y="2190114"/>
            <a:ext cx="50222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00" dirty="0"/>
          </a:p>
        </p:txBody>
      </p:sp>
      <p:sp>
        <p:nvSpPr>
          <p:cNvPr id="5" name="TextBox 4">
            <a:extLst>
              <a:ext uri="{FF2B5EF4-FFF2-40B4-BE49-F238E27FC236}">
                <a16:creationId xmlns:a16="http://schemas.microsoft.com/office/drawing/2014/main" id="{4E0956A9-253A-CB9A-6F21-8E63C24FACE4}"/>
              </a:ext>
            </a:extLst>
          </p:cNvPr>
          <p:cNvSpPr txBox="1"/>
          <p:nvPr/>
        </p:nvSpPr>
        <p:spPr>
          <a:xfrm>
            <a:off x="4814047" y="6649933"/>
            <a:ext cx="7377954" cy="246221"/>
          </a:xfrm>
          <a:prstGeom prst="rect">
            <a:avLst/>
          </a:prstGeom>
          <a:noFill/>
        </p:spPr>
        <p:txBody>
          <a:bodyPr wrap="square">
            <a:spAutoFit/>
          </a:bodyPr>
          <a:lstStyle/>
          <a:p>
            <a:pPr algn="r"/>
            <a:r>
              <a:rPr lang="en-US" sz="1000" b="1" dirty="0"/>
              <a:t> SOURCES</a:t>
            </a:r>
            <a:r>
              <a:rPr lang="en-US" sz="1000" dirty="0"/>
              <a:t>:</a:t>
            </a:r>
            <a:r>
              <a:rPr lang="en-US" sz="1000" dirty="0">
                <a:hlinkClick r:id="rId8"/>
              </a:rPr>
              <a:t> NBC News</a:t>
            </a:r>
            <a:r>
              <a:rPr lang="en-US" sz="1000" dirty="0"/>
              <a:t>, </a:t>
            </a:r>
            <a:r>
              <a:rPr lang="en-US" sz="1000" dirty="0">
                <a:hlinkClick r:id="rId9"/>
              </a:rPr>
              <a:t>Texas DSHS</a:t>
            </a:r>
            <a:r>
              <a:rPr lang="en-US" sz="1000" dirty="0"/>
              <a:t>, </a:t>
            </a:r>
            <a:r>
              <a:rPr lang="en-US" sz="1000" dirty="0">
                <a:hlinkClick r:id="rId10"/>
              </a:rPr>
              <a:t>KFF Health News</a:t>
            </a:r>
            <a:r>
              <a:rPr lang="en-US" sz="1000" dirty="0"/>
              <a:t>, </a:t>
            </a:r>
            <a:r>
              <a:rPr lang="en-US" sz="1000" dirty="0">
                <a:hlinkClick r:id="rId11"/>
              </a:rPr>
              <a:t>KCBD</a:t>
            </a:r>
            <a:r>
              <a:rPr lang="en-US" sz="1000" dirty="0"/>
              <a:t>, </a:t>
            </a:r>
            <a:r>
              <a:rPr lang="en-US" sz="1000" dirty="0">
                <a:hlinkClick r:id="rId6"/>
              </a:rPr>
              <a:t>Ector County</a:t>
            </a:r>
            <a:r>
              <a:rPr lang="en-US" sz="1000" dirty="0"/>
              <a:t>, </a:t>
            </a:r>
            <a:r>
              <a:rPr lang="en-US" sz="1000" dirty="0">
                <a:hlinkClick r:id="rId5"/>
              </a:rPr>
              <a:t>Lubbock Public Health</a:t>
            </a:r>
            <a:r>
              <a:rPr lang="en-US" sz="1000" dirty="0"/>
              <a:t>, </a:t>
            </a:r>
            <a:r>
              <a:rPr lang="en-US" sz="1000" dirty="0">
                <a:hlinkClick r:id="rId3"/>
              </a:rPr>
              <a:t>South Plains Health</a:t>
            </a:r>
            <a:r>
              <a:rPr lang="en-US" sz="1000" dirty="0"/>
              <a:t>, </a:t>
            </a:r>
            <a:r>
              <a:rPr lang="en-US" sz="1000" dirty="0">
                <a:hlinkClick r:id="rId12"/>
              </a:rPr>
              <a:t>NMDOH</a:t>
            </a:r>
            <a:endParaRPr lang="en-US" sz="1000" dirty="0"/>
          </a:p>
        </p:txBody>
      </p:sp>
      <p:sp>
        <p:nvSpPr>
          <p:cNvPr id="6" name="Content Placeholder 2">
            <a:extLst>
              <a:ext uri="{FF2B5EF4-FFF2-40B4-BE49-F238E27FC236}">
                <a16:creationId xmlns:a16="http://schemas.microsoft.com/office/drawing/2014/main" id="{7F31F6FE-7086-7821-61CB-251F8929C967}"/>
              </a:ext>
            </a:extLst>
          </p:cNvPr>
          <p:cNvSpPr txBox="1">
            <a:spLocks/>
          </p:cNvSpPr>
          <p:nvPr/>
        </p:nvSpPr>
        <p:spPr>
          <a:xfrm>
            <a:off x="396136" y="904468"/>
            <a:ext cx="6117546" cy="1168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b="1" dirty="0">
                <a:solidFill>
                  <a:schemeClr val="accent1"/>
                </a:solidFill>
              </a:rPr>
              <a:t>COUNTY-LEVEL PUBLIC HEALTH AUTHORITIES IN TEXAS</a:t>
            </a:r>
          </a:p>
          <a:p>
            <a:pPr marL="0" indent="0">
              <a:buFont typeface="Arial" panose="020B0604020202020204" pitchFamily="34" charset="0"/>
              <a:buNone/>
            </a:pPr>
            <a:r>
              <a:rPr lang="en-US" sz="1300" dirty="0"/>
              <a:t>All public health departments involved are encouraging those who have been exposed to a measles case or who are showing symptoms to shelter in place and call their health professional immediately. If they do not have a regular health provider, they’re told to call their local health department. Those who have not yet been vaccinated are also being encouraged to receive the vaccine.</a:t>
            </a:r>
          </a:p>
        </p:txBody>
      </p:sp>
      <p:cxnSp>
        <p:nvCxnSpPr>
          <p:cNvPr id="10" name="Straight Connector 9">
            <a:extLst>
              <a:ext uri="{FF2B5EF4-FFF2-40B4-BE49-F238E27FC236}">
                <a16:creationId xmlns:a16="http://schemas.microsoft.com/office/drawing/2014/main" id="{1855697E-4C8D-5F35-4609-A14EE5DB6DB4}"/>
              </a:ext>
            </a:extLst>
          </p:cNvPr>
          <p:cNvCxnSpPr/>
          <p:nvPr/>
        </p:nvCxnSpPr>
        <p:spPr>
          <a:xfrm>
            <a:off x="6649156" y="1128889"/>
            <a:ext cx="0" cy="5034844"/>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504C8FC-9C0A-1003-9F7F-DA7C565C9D91}"/>
              </a:ext>
            </a:extLst>
          </p:cNvPr>
          <p:cNvSpPr txBox="1">
            <a:spLocks/>
          </p:cNvSpPr>
          <p:nvPr/>
        </p:nvSpPr>
        <p:spPr>
          <a:xfrm>
            <a:off x="6784630" y="1016231"/>
            <a:ext cx="5262729" cy="395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b="1" dirty="0">
                <a:solidFill>
                  <a:schemeClr val="accent1"/>
                </a:solidFill>
                <a:cs typeface="Arial"/>
              </a:rPr>
              <a:t>COUNTY-LEVEL PUBLIC HEALTH AUTHORITIES IN NEW MEXICO</a:t>
            </a:r>
            <a:endParaRPr lang="en-US" sz="1300" dirty="0">
              <a:solidFill>
                <a:schemeClr val="accent1"/>
              </a:solidFill>
              <a:hlinkClick r:id="rId13">
                <a:extLst>
                  <a:ext uri="{A12FA001-AC4F-418D-AE19-62706E023703}">
                    <ahyp:hlinkClr xmlns:ahyp="http://schemas.microsoft.com/office/drawing/2018/hyperlinkcolor" val="tx"/>
                  </a:ext>
                </a:extLst>
              </a:hlinkClick>
            </a:endParaRPr>
          </a:p>
          <a:p>
            <a:r>
              <a:rPr lang="en-US" sz="1300" b="1" dirty="0">
                <a:solidFill>
                  <a:srgbClr val="0563C1"/>
                </a:solidFill>
                <a:hlinkClick r:id="rId13">
                  <a:extLst>
                    <a:ext uri="{A12FA001-AC4F-418D-AE19-62706E023703}">
                      <ahyp:hlinkClr xmlns:ahyp="http://schemas.microsoft.com/office/drawing/2018/hyperlinkcolor" val="tx"/>
                    </a:ext>
                  </a:extLst>
                </a:hlinkClick>
              </a:rPr>
              <a:t>The Lea County Health Department</a:t>
            </a:r>
            <a:r>
              <a:rPr lang="en-US" sz="1300" b="1" dirty="0">
                <a:solidFill>
                  <a:srgbClr val="0563C1"/>
                </a:solidFill>
              </a:rPr>
              <a:t> </a:t>
            </a:r>
            <a:r>
              <a:rPr lang="en-US" sz="1300" dirty="0"/>
              <a:t>offers free measles vaccination clinics at the </a:t>
            </a:r>
            <a:r>
              <a:rPr lang="en-US" sz="1300" dirty="0">
                <a:hlinkClick r:id="rId12"/>
              </a:rPr>
              <a:t>Hobbs Public Health Office</a:t>
            </a:r>
            <a:r>
              <a:rPr lang="en-US" sz="1300" dirty="0"/>
              <a:t>.  The general instructions for those exposed in the county echo Texas County Authorities’ response.</a:t>
            </a:r>
          </a:p>
          <a:p>
            <a:pPr lvl="1">
              <a:buFont typeface="Calibri" panose="020F0502020204030204" pitchFamily="34" charset="0"/>
              <a:buChar char="‒"/>
            </a:pPr>
            <a:r>
              <a:rPr lang="en-US" sz="1300" dirty="0"/>
              <a:t>Residents are encouraged to call the Department of Health Helpline at </a:t>
            </a:r>
            <a:r>
              <a:rPr lang="en-US" sz="1300" b="1" dirty="0"/>
              <a:t>1-833-796-8773</a:t>
            </a:r>
            <a:r>
              <a:rPr lang="en-US" sz="1300" dirty="0"/>
              <a:t> for questions about measles, vaccines, case reporting, vaccination records, and guidance on measles exposure. The helpline also provides information on local pharmacies with vaccines in stock and helps coordinate vaccinations with public health offices.</a:t>
            </a:r>
          </a:p>
          <a:p>
            <a:pPr lvl="1">
              <a:buFont typeface="Calibri" panose="020F0502020204030204" pitchFamily="34" charset="0"/>
              <a:buChar char="‒"/>
            </a:pPr>
            <a:r>
              <a:rPr lang="en-US" sz="1300" dirty="0"/>
              <a:t>High-risk adults—such as college students, international travelers, and healthcare personnel—are urged to receive two doses of the MMR vaccine.</a:t>
            </a:r>
          </a:p>
          <a:p>
            <a:pPr lvl="1">
              <a:buFont typeface="Calibri" panose="020F0502020204030204" pitchFamily="34" charset="0"/>
              <a:buChar char="‒"/>
            </a:pPr>
            <a:endParaRPr lang="en-US" sz="1300" dirty="0"/>
          </a:p>
          <a:p>
            <a:pPr marL="0" indent="0">
              <a:buNone/>
            </a:pPr>
            <a:endParaRPr lang="en-US" sz="1300" dirty="0"/>
          </a:p>
        </p:txBody>
      </p:sp>
    </p:spTree>
    <p:extLst>
      <p:ext uri="{BB962C8B-B14F-4D97-AF65-F5344CB8AC3E}">
        <p14:creationId xmlns:p14="http://schemas.microsoft.com/office/powerpoint/2010/main" val="108203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7451</TotalTime>
  <Words>6115</Words>
  <Application>Microsoft Office PowerPoint</Application>
  <PresentationFormat>Widescreen</PresentationFormat>
  <Paragraphs>712</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McGovern, Joanne</dc:creator>
  <cp:lastModifiedBy>Joanne McGovern</cp:lastModifiedBy>
  <cp:revision>45</cp:revision>
  <dcterms:created xsi:type="dcterms:W3CDTF">2021-03-01T22:17:19Z</dcterms:created>
  <dcterms:modified xsi:type="dcterms:W3CDTF">2025-03-05T03:52:39Z</dcterms:modified>
</cp:coreProperties>
</file>