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0233600" cy="40233600"/>
  <p:notesSz cx="6858000" cy="9144000"/>
  <p:defaultTextStyle>
    <a:defPPr>
      <a:defRPr lang="en-US"/>
    </a:defPPr>
    <a:lvl1pPr marL="0" algn="l" defTabSz="3862426" rtl="0" eaLnBrk="1" latinLnBrk="0" hangingPunct="1">
      <a:defRPr sz="7603" kern="1200">
        <a:solidFill>
          <a:schemeClr val="tx1"/>
        </a:solidFill>
        <a:latin typeface="+mn-lt"/>
        <a:ea typeface="+mn-ea"/>
        <a:cs typeface="+mn-cs"/>
      </a:defRPr>
    </a:lvl1pPr>
    <a:lvl2pPr marL="1931213" algn="l" defTabSz="3862426" rtl="0" eaLnBrk="1" latinLnBrk="0" hangingPunct="1">
      <a:defRPr sz="7603" kern="1200">
        <a:solidFill>
          <a:schemeClr val="tx1"/>
        </a:solidFill>
        <a:latin typeface="+mn-lt"/>
        <a:ea typeface="+mn-ea"/>
        <a:cs typeface="+mn-cs"/>
      </a:defRPr>
    </a:lvl2pPr>
    <a:lvl3pPr marL="3862426" algn="l" defTabSz="3862426" rtl="0" eaLnBrk="1" latinLnBrk="0" hangingPunct="1">
      <a:defRPr sz="7603" kern="1200">
        <a:solidFill>
          <a:schemeClr val="tx1"/>
        </a:solidFill>
        <a:latin typeface="+mn-lt"/>
        <a:ea typeface="+mn-ea"/>
        <a:cs typeface="+mn-cs"/>
      </a:defRPr>
    </a:lvl3pPr>
    <a:lvl4pPr marL="5793638" algn="l" defTabSz="3862426" rtl="0" eaLnBrk="1" latinLnBrk="0" hangingPunct="1">
      <a:defRPr sz="7603" kern="1200">
        <a:solidFill>
          <a:schemeClr val="tx1"/>
        </a:solidFill>
        <a:latin typeface="+mn-lt"/>
        <a:ea typeface="+mn-ea"/>
        <a:cs typeface="+mn-cs"/>
      </a:defRPr>
    </a:lvl4pPr>
    <a:lvl5pPr marL="7724851" algn="l" defTabSz="3862426" rtl="0" eaLnBrk="1" latinLnBrk="0" hangingPunct="1">
      <a:defRPr sz="7603" kern="1200">
        <a:solidFill>
          <a:schemeClr val="tx1"/>
        </a:solidFill>
        <a:latin typeface="+mn-lt"/>
        <a:ea typeface="+mn-ea"/>
        <a:cs typeface="+mn-cs"/>
      </a:defRPr>
    </a:lvl5pPr>
    <a:lvl6pPr marL="9656064" algn="l" defTabSz="3862426" rtl="0" eaLnBrk="1" latinLnBrk="0" hangingPunct="1">
      <a:defRPr sz="7603" kern="1200">
        <a:solidFill>
          <a:schemeClr val="tx1"/>
        </a:solidFill>
        <a:latin typeface="+mn-lt"/>
        <a:ea typeface="+mn-ea"/>
        <a:cs typeface="+mn-cs"/>
      </a:defRPr>
    </a:lvl6pPr>
    <a:lvl7pPr marL="11587277" algn="l" defTabSz="3862426" rtl="0" eaLnBrk="1" latinLnBrk="0" hangingPunct="1">
      <a:defRPr sz="7603" kern="1200">
        <a:solidFill>
          <a:schemeClr val="tx1"/>
        </a:solidFill>
        <a:latin typeface="+mn-lt"/>
        <a:ea typeface="+mn-ea"/>
        <a:cs typeface="+mn-cs"/>
      </a:defRPr>
    </a:lvl7pPr>
    <a:lvl8pPr marL="13518490" algn="l" defTabSz="3862426" rtl="0" eaLnBrk="1" latinLnBrk="0" hangingPunct="1">
      <a:defRPr sz="7603" kern="1200">
        <a:solidFill>
          <a:schemeClr val="tx1"/>
        </a:solidFill>
        <a:latin typeface="+mn-lt"/>
        <a:ea typeface="+mn-ea"/>
        <a:cs typeface="+mn-cs"/>
      </a:defRPr>
    </a:lvl8pPr>
    <a:lvl9pPr marL="15449702" algn="l" defTabSz="3862426" rtl="0" eaLnBrk="1" latinLnBrk="0" hangingPunct="1">
      <a:defRPr sz="76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12672" userDrawn="1">
          <p15:clr>
            <a:srgbClr val="A4A3A4"/>
          </p15:clr>
        </p15:guide>
        <p15:guide id="3" orient="horz" pos="126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56B"/>
    <a:srgbClr val="286DC0"/>
    <a:srgbClr val="00A0AB"/>
    <a:srgbClr val="63A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59"/>
    <p:restoredTop sz="86509"/>
  </p:normalViewPr>
  <p:slideViewPr>
    <p:cSldViewPr snapToObjects="1" showGuides="1">
      <p:cViewPr varScale="1">
        <p:scale>
          <a:sx n="14" d="100"/>
          <a:sy n="14" d="100"/>
        </p:scale>
        <p:origin x="1494" y="156"/>
      </p:cViewPr>
      <p:guideLst>
        <p:guide pos="12672"/>
        <p:guide orient="horz" pos="1267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Objects="1" showGuides="1">
      <p:cViewPr varScale="1">
        <p:scale>
          <a:sx n="80" d="100"/>
          <a:sy n="80" d="100"/>
        </p:scale>
        <p:origin x="2840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92C0B17-574C-5345-95B5-622A454A00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7A580B-1CAC-0C41-AE4D-CE99244D38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55157-59E9-E048-BDC3-DCFCCCACA1B4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C5A673-E0E1-D34C-81E8-776DFDEA9AC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7AF34A-90F0-174A-87D9-E556806BEE4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D17C5-088A-9446-AC51-649BEF1E3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5567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AD564-A030-4447-A6ED-91D825E422F9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846917-42A6-3547-8270-715152F75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130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846917-42A6-3547-8270-715152F75F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207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F8AC2FD1-D76C-5E4B-B4B5-CD3D93356211}"/>
              </a:ext>
            </a:extLst>
          </p:cNvPr>
          <p:cNvSpPr/>
          <p:nvPr userDrawn="1"/>
        </p:nvSpPr>
        <p:spPr>
          <a:xfrm>
            <a:off x="20231100" y="8432801"/>
            <a:ext cx="20002500" cy="30048199"/>
          </a:xfrm>
          <a:prstGeom prst="rect">
            <a:avLst/>
          </a:prstGeom>
          <a:solidFill>
            <a:srgbClr val="286D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2DB34C1-98D5-B642-828B-29F0D4C43A13}"/>
              </a:ext>
            </a:extLst>
          </p:cNvPr>
          <p:cNvSpPr/>
          <p:nvPr userDrawn="1"/>
        </p:nvSpPr>
        <p:spPr>
          <a:xfrm>
            <a:off x="0" y="38469259"/>
            <a:ext cx="40233600" cy="1828800"/>
          </a:xfrm>
          <a:prstGeom prst="rect">
            <a:avLst/>
          </a:prstGeom>
          <a:solidFill>
            <a:srgbClr val="286D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914400"/>
            <a:ext cx="18935700" cy="6438900"/>
          </a:xfrm>
        </p:spPr>
        <p:txBody>
          <a:bodyPr anchor="ctr">
            <a:normAutofit/>
          </a:bodyPr>
          <a:lstStyle>
            <a:lvl1pPr algn="l">
              <a:defRPr sz="9600" b="0">
                <a:solidFill>
                  <a:schemeClr val="tx1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Poster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2860000" y="964356"/>
            <a:ext cx="16176172" cy="3810844"/>
          </a:xfrm>
        </p:spPr>
        <p:txBody>
          <a:bodyPr anchor="ctr">
            <a:normAutofit/>
          </a:bodyPr>
          <a:lstStyle>
            <a:lvl1pPr marL="0" indent="0" algn="l">
              <a:buNone/>
              <a:defRPr sz="5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2011680" indent="0" algn="ctr">
              <a:buNone/>
              <a:defRPr sz="8800"/>
            </a:lvl2pPr>
            <a:lvl3pPr marL="4023360" indent="0" algn="ctr">
              <a:buNone/>
              <a:defRPr sz="7920"/>
            </a:lvl3pPr>
            <a:lvl4pPr marL="6035040" indent="0" algn="ctr">
              <a:buNone/>
              <a:defRPr sz="7040"/>
            </a:lvl4pPr>
            <a:lvl5pPr marL="8046720" indent="0" algn="ctr">
              <a:buNone/>
              <a:defRPr sz="7040"/>
            </a:lvl5pPr>
            <a:lvl6pPr marL="10058400" indent="0" algn="ctr">
              <a:buNone/>
              <a:defRPr sz="7040"/>
            </a:lvl6pPr>
            <a:lvl7pPr marL="12070080" indent="0" algn="ctr">
              <a:buNone/>
              <a:defRPr sz="7040"/>
            </a:lvl7pPr>
            <a:lvl8pPr marL="14081760" indent="0" algn="ctr">
              <a:buNone/>
              <a:defRPr sz="7040"/>
            </a:lvl8pPr>
            <a:lvl9pPr marL="16093440" indent="0" algn="ctr">
              <a:buNone/>
              <a:defRPr sz="7040"/>
            </a:lvl9pPr>
          </a:lstStyle>
          <a:p>
            <a:r>
              <a:rPr lang="en-US" dirty="0"/>
              <a:t>Authors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59A836-4039-AE4F-A5BD-5969A0C47C05}"/>
              </a:ext>
            </a:extLst>
          </p:cNvPr>
          <p:cNvSpPr txBox="1"/>
          <p:nvPr userDrawn="1"/>
        </p:nvSpPr>
        <p:spPr>
          <a:xfrm>
            <a:off x="3505200" y="39157870"/>
            <a:ext cx="160128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i="0" spc="300" dirty="0">
                <a:solidFill>
                  <a:schemeClr val="bg1"/>
                </a:solidFill>
                <a:latin typeface="YaleNew" panose="02000602050000020003" pitchFamily="2" charset="77"/>
              </a:rPr>
              <a:t>SCHOOL OF MEDICINE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176536-E8CD-464B-A4BC-D88E75C49F78}"/>
              </a:ext>
            </a:extLst>
          </p:cNvPr>
          <p:cNvSpPr txBox="1"/>
          <p:nvPr userDrawn="1"/>
        </p:nvSpPr>
        <p:spPr>
          <a:xfrm>
            <a:off x="1181100" y="38757761"/>
            <a:ext cx="20955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spc="300" dirty="0">
                <a:solidFill>
                  <a:schemeClr val="bg1"/>
                </a:solidFill>
                <a:latin typeface="YaleNew" panose="02000602050000020003" pitchFamily="2" charset="77"/>
              </a:rPr>
              <a:t>Yale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A0EF07E-B482-4645-A535-E8153794CD2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860000" y="5080000"/>
            <a:ext cx="16176172" cy="2235200"/>
          </a:xfrm>
        </p:spPr>
        <p:txBody>
          <a:bodyPr anchor="ctr">
            <a:noAutofit/>
          </a:bodyPr>
          <a:lstStyle>
            <a:lvl1pPr marL="0" indent="0">
              <a:buNone/>
              <a:defRPr sz="4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2011680" indent="0">
              <a:buNone/>
              <a:defRPr sz="6600"/>
            </a:lvl2pPr>
            <a:lvl3pPr marL="4023360" indent="0">
              <a:buNone/>
              <a:defRPr sz="5400"/>
            </a:lvl3pPr>
            <a:lvl4pPr marL="6035040" indent="0">
              <a:buNone/>
              <a:defRPr sz="4800"/>
            </a:lvl4pPr>
            <a:lvl5pPr marL="8046720" indent="0">
              <a:buNone/>
              <a:defRPr sz="4800"/>
            </a:lvl5pPr>
          </a:lstStyle>
          <a:p>
            <a:pPr lvl="0"/>
            <a:r>
              <a:rPr lang="en-US" dirty="0"/>
              <a:t>Departments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FD56E5E-C4A1-9646-8B71-8BC8151A97D9}"/>
              </a:ext>
            </a:extLst>
          </p:cNvPr>
          <p:cNvCxnSpPr>
            <a:cxnSpLocks/>
          </p:cNvCxnSpPr>
          <p:nvPr userDrawn="1"/>
        </p:nvCxnSpPr>
        <p:spPr>
          <a:xfrm>
            <a:off x="1181100" y="8458200"/>
            <a:ext cx="17983200" cy="0"/>
          </a:xfrm>
          <a:prstGeom prst="line">
            <a:avLst/>
          </a:prstGeom>
          <a:ln w="12700">
            <a:solidFill>
              <a:schemeClr val="bg1">
                <a:lumMod val="50000"/>
                <a:alpha val="3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D6AD0CFC-F57C-A94B-B05E-28599D315AB8}"/>
              </a:ext>
            </a:extLst>
          </p:cNvPr>
          <p:cNvSpPr txBox="1"/>
          <p:nvPr userDrawn="1"/>
        </p:nvSpPr>
        <p:spPr>
          <a:xfrm>
            <a:off x="19723100" y="10114002"/>
            <a:ext cx="12141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6600" b="0" dirty="0">
              <a:solidFill>
                <a:schemeClr val="bg1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8" name="Content Placeholder 37">
            <a:extLst>
              <a:ext uri="{FF2B5EF4-FFF2-40B4-BE49-F238E27FC236}">
                <a16:creationId xmlns:a16="http://schemas.microsoft.com/office/drawing/2014/main" id="{1D0133EF-774C-F742-A427-0CA85E2D963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1043792" y="9248166"/>
            <a:ext cx="17992380" cy="9766404"/>
          </a:xfrm>
        </p:spPr>
        <p:txBody>
          <a:bodyPr>
            <a:normAutofit/>
          </a:bodyPr>
          <a:lstStyle>
            <a:lvl1pPr marL="0" indent="0">
              <a:buNone/>
              <a:defRPr sz="80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7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60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54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54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Add charts, visuals, graphics, statistics here</a:t>
            </a:r>
          </a:p>
        </p:txBody>
      </p:sp>
      <p:sp>
        <p:nvSpPr>
          <p:cNvPr id="39" name="Content Placeholder 37">
            <a:extLst>
              <a:ext uri="{FF2B5EF4-FFF2-40B4-BE49-F238E27FC236}">
                <a16:creationId xmlns:a16="http://schemas.microsoft.com/office/drawing/2014/main" id="{3C6C6DEE-B57F-F447-8491-8374CB7ED9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21043792" y="19562333"/>
            <a:ext cx="17992380" cy="9625897"/>
          </a:xfrm>
        </p:spPr>
        <p:txBody>
          <a:bodyPr>
            <a:normAutofit/>
          </a:bodyPr>
          <a:lstStyle>
            <a:lvl1pPr marL="0" indent="0">
              <a:buNone/>
              <a:defRPr sz="80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7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60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54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54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Add charts, visuals, graphics, statistics here</a:t>
            </a:r>
          </a:p>
        </p:txBody>
      </p:sp>
      <p:sp>
        <p:nvSpPr>
          <p:cNvPr id="41" name="Content Placeholder 37">
            <a:extLst>
              <a:ext uri="{FF2B5EF4-FFF2-40B4-BE49-F238E27FC236}">
                <a16:creationId xmlns:a16="http://schemas.microsoft.com/office/drawing/2014/main" id="{EDD47143-8D2A-9B48-95CB-3B031672F9B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1149020" y="29860323"/>
            <a:ext cx="17887152" cy="8506377"/>
          </a:xfrm>
        </p:spPr>
        <p:txBody>
          <a:bodyPr>
            <a:normAutofit/>
          </a:bodyPr>
          <a:lstStyle>
            <a:lvl1pPr marL="0" indent="0">
              <a:buNone/>
              <a:defRPr sz="80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7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60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54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54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Add charts, visuals, graphics, statistics here</a:t>
            </a:r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973EB5F7-C8B5-3B49-B3DD-DA2F2A36E31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1100" y="8839200"/>
            <a:ext cx="17983200" cy="1154554"/>
          </a:xfrm>
        </p:spPr>
        <p:txBody>
          <a:bodyPr>
            <a:noAutofit/>
          </a:bodyPr>
          <a:lstStyle>
            <a:lvl1pPr marL="0" indent="0">
              <a:buNone/>
              <a:defRPr sz="6600">
                <a:solidFill>
                  <a:srgbClr val="286DC0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44" name="Text Placeholder 42">
            <a:extLst>
              <a:ext uri="{FF2B5EF4-FFF2-40B4-BE49-F238E27FC236}">
                <a16:creationId xmlns:a16="http://schemas.microsoft.com/office/drawing/2014/main" id="{E84AC16B-88A1-D542-9FF2-900EA1B2A98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19200" y="15801438"/>
            <a:ext cx="17983200" cy="1112932"/>
          </a:xfrm>
        </p:spPr>
        <p:txBody>
          <a:bodyPr>
            <a:noAutofit/>
          </a:bodyPr>
          <a:lstStyle>
            <a:lvl1pPr marL="0" indent="0">
              <a:buNone/>
              <a:defRPr sz="6600">
                <a:solidFill>
                  <a:srgbClr val="286DC0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45" name="Text Placeholder 42">
            <a:extLst>
              <a:ext uri="{FF2B5EF4-FFF2-40B4-BE49-F238E27FC236}">
                <a16:creationId xmlns:a16="http://schemas.microsoft.com/office/drawing/2014/main" id="{49D9F112-7EE7-F946-9EF1-FEAC2B22AD4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19200" y="22021800"/>
            <a:ext cx="18021300" cy="1038866"/>
          </a:xfrm>
        </p:spPr>
        <p:txBody>
          <a:bodyPr>
            <a:noAutofit/>
          </a:bodyPr>
          <a:lstStyle>
            <a:lvl1pPr marL="0" indent="0">
              <a:buNone/>
              <a:defRPr sz="6600">
                <a:solidFill>
                  <a:srgbClr val="286DC0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46" name="Text Placeholder 42">
            <a:extLst>
              <a:ext uri="{FF2B5EF4-FFF2-40B4-BE49-F238E27FC236}">
                <a16:creationId xmlns:a16="http://schemas.microsoft.com/office/drawing/2014/main" id="{4A67E675-9B59-7340-9F6C-2202183A93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49136" y="27813000"/>
            <a:ext cx="18021300" cy="893710"/>
          </a:xfrm>
        </p:spPr>
        <p:txBody>
          <a:bodyPr>
            <a:noAutofit/>
          </a:bodyPr>
          <a:lstStyle>
            <a:lvl1pPr marL="0" indent="0">
              <a:buNone/>
              <a:defRPr sz="6600">
                <a:solidFill>
                  <a:srgbClr val="286DC0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92DEA5F2-2FD2-9F4B-A8CC-61E68EBDE0F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81100" y="10294394"/>
            <a:ext cx="17983200" cy="4963345"/>
          </a:xfrm>
        </p:spPr>
        <p:txBody>
          <a:bodyPr>
            <a:noAutofit/>
          </a:bodyPr>
          <a:lstStyle>
            <a:lvl1pPr marL="0" indent="0">
              <a:buNone/>
              <a:defRPr sz="4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2011680" indent="0">
              <a:buNone/>
              <a:defRPr sz="4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402336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6035040" indent="0">
              <a:buNone/>
              <a:defRPr sz="3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8046720" indent="0">
              <a:buNone/>
              <a:defRPr sz="3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Section text (no smaller than 24pt)</a:t>
            </a:r>
          </a:p>
        </p:txBody>
      </p:sp>
      <p:sp>
        <p:nvSpPr>
          <p:cNvPr id="50" name="Text Placeholder 47">
            <a:extLst>
              <a:ext uri="{FF2B5EF4-FFF2-40B4-BE49-F238E27FC236}">
                <a16:creationId xmlns:a16="http://schemas.microsoft.com/office/drawing/2014/main" id="{69B7DCD6-369A-AA4D-B1EB-B31DD4C779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19200" y="17215010"/>
            <a:ext cx="17983200" cy="4300807"/>
          </a:xfrm>
        </p:spPr>
        <p:txBody>
          <a:bodyPr>
            <a:noAutofit/>
          </a:bodyPr>
          <a:lstStyle>
            <a:lvl1pPr marL="0" indent="0">
              <a:buNone/>
              <a:defRPr sz="4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2011680" indent="0">
              <a:buNone/>
              <a:defRPr sz="4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402336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6035040" indent="0">
              <a:buNone/>
              <a:defRPr sz="3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8046720" indent="0">
              <a:buNone/>
              <a:defRPr sz="3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Section text (no smaller than 24pt)</a:t>
            </a:r>
          </a:p>
        </p:txBody>
      </p:sp>
      <p:sp>
        <p:nvSpPr>
          <p:cNvPr id="51" name="Text Placeholder 47">
            <a:extLst>
              <a:ext uri="{FF2B5EF4-FFF2-40B4-BE49-F238E27FC236}">
                <a16:creationId xmlns:a16="http://schemas.microsoft.com/office/drawing/2014/main" id="{D723660A-9533-D243-B28C-1A111142B46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57300" y="23370678"/>
            <a:ext cx="17983200" cy="3878271"/>
          </a:xfrm>
        </p:spPr>
        <p:txBody>
          <a:bodyPr>
            <a:noAutofit/>
          </a:bodyPr>
          <a:lstStyle>
            <a:lvl1pPr marL="0" indent="0">
              <a:buNone/>
              <a:defRPr sz="4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2011680" indent="0">
              <a:buNone/>
              <a:defRPr sz="4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402336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6035040" indent="0">
              <a:buNone/>
              <a:defRPr sz="3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8046720" indent="0">
              <a:buNone/>
              <a:defRPr sz="3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Section text (no smaller than 24pt)</a:t>
            </a:r>
          </a:p>
        </p:txBody>
      </p:sp>
      <p:sp>
        <p:nvSpPr>
          <p:cNvPr id="52" name="Text Placeholder 47">
            <a:extLst>
              <a:ext uri="{FF2B5EF4-FFF2-40B4-BE49-F238E27FC236}">
                <a16:creationId xmlns:a16="http://schemas.microsoft.com/office/drawing/2014/main" id="{8E4BBBF3-741F-AD4F-BEEE-E30E437280A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219200" y="29011509"/>
            <a:ext cx="18051236" cy="4348171"/>
          </a:xfrm>
        </p:spPr>
        <p:txBody>
          <a:bodyPr>
            <a:noAutofit/>
          </a:bodyPr>
          <a:lstStyle>
            <a:lvl1pPr marL="0" indent="0">
              <a:buNone/>
              <a:defRPr sz="4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2011680" indent="0">
              <a:buNone/>
              <a:defRPr sz="4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4023360" indent="0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6035040" indent="0">
              <a:buNone/>
              <a:defRPr sz="3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8046720" indent="0">
              <a:buNone/>
              <a:defRPr sz="3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Section text (no smaller than 24pt)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CCCB9F1-1FF4-C845-AE36-514D747D506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23168" y="34611232"/>
            <a:ext cx="18013363" cy="1289050"/>
          </a:xfrm>
        </p:spPr>
        <p:txBody>
          <a:bodyPr>
            <a:noAutofit/>
          </a:bodyPr>
          <a:lstStyle>
            <a:lvl1pPr marL="0" indent="0">
              <a:buNone/>
              <a:defRPr sz="2400"/>
            </a:lvl1pPr>
            <a:lvl2pPr marL="2011680" indent="0">
              <a:buNone/>
              <a:defRPr sz="2400"/>
            </a:lvl2pPr>
            <a:lvl3pPr marL="4023360" indent="0">
              <a:buNone/>
              <a:defRPr sz="2400"/>
            </a:lvl3pPr>
            <a:lvl4pPr marL="6035040" indent="0">
              <a:buNone/>
              <a:defRPr sz="2400"/>
            </a:lvl4pPr>
            <a:lvl5pPr marL="8046720" indent="0">
              <a:buNone/>
              <a:defRPr sz="2400"/>
            </a:lvl5pPr>
          </a:lstStyle>
          <a:p>
            <a:pPr lvl="0"/>
            <a:r>
              <a:rPr lang="en-US" dirty="0"/>
              <a:t>Add references here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EC88505E-A95D-E841-AEE4-E07B4B3C3C7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249136" y="36184317"/>
            <a:ext cx="18013363" cy="2068083"/>
          </a:xfrm>
        </p:spPr>
        <p:txBody>
          <a:bodyPr>
            <a:noAutofit/>
          </a:bodyPr>
          <a:lstStyle>
            <a:lvl1pPr marL="0" indent="0">
              <a:buNone/>
              <a:defRPr sz="2400"/>
            </a:lvl1pPr>
            <a:lvl2pPr marL="2011680" indent="0">
              <a:buNone/>
              <a:defRPr sz="2400"/>
            </a:lvl2pPr>
            <a:lvl3pPr marL="4023360" indent="0">
              <a:buNone/>
              <a:defRPr sz="2400"/>
            </a:lvl3pPr>
            <a:lvl4pPr marL="6035040" indent="0">
              <a:buNone/>
              <a:defRPr sz="2400"/>
            </a:lvl4pPr>
            <a:lvl5pPr marL="8046720" indent="0">
              <a:buNone/>
              <a:defRPr sz="2400"/>
            </a:lvl5pPr>
          </a:lstStyle>
          <a:p>
            <a:pPr lvl="0"/>
            <a:r>
              <a:rPr lang="en-US" dirty="0"/>
              <a:t>Space for more information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D477E60-B7DC-5046-AB34-146E5973261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217676" y="33816289"/>
            <a:ext cx="8572500" cy="647461"/>
          </a:xfrm>
        </p:spPr>
        <p:txBody>
          <a:bodyPr>
            <a:noAutofit/>
          </a:bodyPr>
          <a:lstStyle>
            <a:lvl1pPr marL="0" indent="0">
              <a:buNone/>
              <a:defRPr sz="4400">
                <a:solidFill>
                  <a:srgbClr val="286DC0"/>
                </a:solidFill>
                <a:latin typeface="Georgia" panose="02040502050405020303" pitchFamily="18" charset="0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References/Other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9602021-CE9C-4441-8B8D-E21C6B6E33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68250" y="38803530"/>
            <a:ext cx="1155700" cy="123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8192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672" userDrawn="1">
          <p15:clr>
            <a:srgbClr val="FBAE40"/>
          </p15:clr>
        </p15:guide>
        <p15:guide id="2" orient="horz" pos="4632" userDrawn="1">
          <p15:clr>
            <a:srgbClr val="FBAE40"/>
          </p15:clr>
        </p15:guide>
        <p15:guide id="3" orient="horz" pos="576" userDrawn="1">
          <p15:clr>
            <a:srgbClr val="FBAE40"/>
          </p15:clr>
        </p15:guide>
        <p15:guide id="4" pos="744" userDrawn="1">
          <p15:clr>
            <a:srgbClr val="FBAE40"/>
          </p15:clr>
        </p15:guide>
        <p15:guide id="5" orient="horz" pos="6720" userDrawn="1">
          <p15:clr>
            <a:srgbClr val="FBAE40"/>
          </p15:clr>
        </p15:guide>
        <p15:guide id="6" pos="12072" userDrawn="1">
          <p15:clr>
            <a:srgbClr val="FBAE40"/>
          </p15:clr>
        </p15:guide>
        <p15:guide id="7" orient="horz" pos="2505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6060" y="2142076"/>
            <a:ext cx="34701480" cy="7776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6060" y="10710333"/>
            <a:ext cx="34701480" cy="25527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6060" y="37290595"/>
            <a:ext cx="9052560" cy="21420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87E6B-AA67-AF4C-81ED-08003F2938C4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327380" y="37290595"/>
            <a:ext cx="13578840" cy="21420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414980" y="37290595"/>
            <a:ext cx="9052560" cy="21420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BCE60-12E2-6345-A2CB-4D7459A6A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666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4023360" rtl="0" eaLnBrk="1" latinLnBrk="0" hangingPunct="1">
        <a:lnSpc>
          <a:spcPct val="90000"/>
        </a:lnSpc>
        <a:spcBef>
          <a:spcPct val="0"/>
        </a:spcBef>
        <a:buNone/>
        <a:defRPr sz="193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5840" indent="-1005840" algn="l" defTabSz="4023360" rtl="0" eaLnBrk="1" latinLnBrk="0" hangingPunct="1">
        <a:lnSpc>
          <a:spcPct val="90000"/>
        </a:lnSpc>
        <a:spcBef>
          <a:spcPts val="4400"/>
        </a:spcBef>
        <a:buFont typeface="Arial" panose="020B0604020202020204" pitchFamily="34" charset="0"/>
        <a:buChar char="•"/>
        <a:defRPr sz="12320" kern="1200">
          <a:solidFill>
            <a:schemeClr val="tx1"/>
          </a:solidFill>
          <a:latin typeface="+mn-lt"/>
          <a:ea typeface="+mn-ea"/>
          <a:cs typeface="+mn-cs"/>
        </a:defRPr>
      </a:lvl1pPr>
      <a:lvl2pPr marL="30175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10560" kern="1200">
          <a:solidFill>
            <a:schemeClr val="tx1"/>
          </a:solidFill>
          <a:latin typeface="+mn-lt"/>
          <a:ea typeface="+mn-ea"/>
          <a:cs typeface="+mn-cs"/>
        </a:defRPr>
      </a:lvl2pPr>
      <a:lvl3pPr marL="50292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70408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905256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106424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30759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50876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70992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1pPr>
      <a:lvl2pPr marL="20116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3pPr>
      <a:lvl4pPr marL="60350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804672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20700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40817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60934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56E10-51A8-0B4A-A7AE-AD0254289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9136" y="868058"/>
            <a:ext cx="18935700" cy="6438900"/>
          </a:xfrm>
        </p:spPr>
        <p:txBody>
          <a:bodyPr>
            <a:normAutofit/>
          </a:bodyPr>
          <a:lstStyle/>
          <a:p>
            <a:r>
              <a:rPr lang="en-US" dirty="0"/>
              <a:t>Development of a perinatal counseling curriculum for Maternal-Fetal Medicine fellows using standardized patients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D63521-6D54-F04F-9DFB-93395697BA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0" y="1727200"/>
            <a:ext cx="16176172" cy="2235200"/>
          </a:xfrm>
        </p:spPr>
        <p:txBody>
          <a:bodyPr>
            <a:normAutofit/>
          </a:bodyPr>
          <a:lstStyle/>
          <a:p>
            <a:r>
              <a:rPr lang="en-US" sz="7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Sarah N. Cross, MD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CC3056-0395-E447-8DA0-C062876A16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00" y="3830892"/>
            <a:ext cx="16176172" cy="4398708"/>
          </a:xfrm>
        </p:spPr>
        <p:txBody>
          <a:bodyPr/>
          <a:lstStyle/>
          <a:p>
            <a:r>
              <a:rPr lang="en-US" dirty="0"/>
              <a:t>Associate Professor</a:t>
            </a: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Obstetrics, Gynecology &amp; Reproductive Sciences</a:t>
            </a:r>
            <a:endParaRPr lang="en-US" dirty="0"/>
          </a:p>
          <a:p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Barbara Hildebrand</a:t>
            </a:r>
          </a:p>
          <a:p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Janice Crabtree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MS/6</a:t>
            </a:r>
            <a:r>
              <a:rPr lang="en-US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Yr. Cert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58601B-8753-9644-8132-976BD6CBE6B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1037496" y="8863637"/>
            <a:ext cx="17992380" cy="5126467"/>
          </a:xfrm>
        </p:spPr>
        <p:txBody>
          <a:bodyPr>
            <a:normAutofit fontScale="92500"/>
          </a:bodyPr>
          <a:lstStyle/>
          <a:p>
            <a:pPr algn="ctr"/>
            <a:r>
              <a:rPr lang="en-US" sz="9600" dirty="0"/>
              <a:t>Simulation with standardized patients improved MFM fellows’ comfort level with high stakes perinatal counseling</a:t>
            </a:r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3B03D9D-24F5-2740-9A63-50CA127B335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Introduction/Background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4083212-1421-AA4F-9986-85388FFECE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19200" y="15468600"/>
            <a:ext cx="17983200" cy="1112932"/>
          </a:xfrm>
        </p:spPr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05E1B81-D112-3949-872F-B9478009B5E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17676" y="21608674"/>
            <a:ext cx="18021300" cy="1038866"/>
          </a:xfrm>
        </p:spPr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F2A8F70-AAF6-5A46-A8FC-CFD4582C602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249671" y="27811619"/>
            <a:ext cx="18021300" cy="893710"/>
          </a:xfrm>
        </p:spPr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380B9DF-227F-A14F-9892-38EA78E8EE4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81100" y="10210800"/>
            <a:ext cx="17983200" cy="4806789"/>
          </a:xfrm>
        </p:spPr>
        <p:txBody>
          <a:bodyPr/>
          <a:lstStyle/>
          <a:p>
            <a:r>
              <a:rPr lang="en-US" sz="4400" kern="0" dirty="0">
                <a:effectLst/>
              </a:rPr>
              <a:t>Patients with perinatal complications </a:t>
            </a:r>
            <a:r>
              <a:rPr lang="en-US" sz="4400" kern="0" dirty="0"/>
              <a:t>need </a:t>
            </a:r>
            <a:r>
              <a:rPr lang="en-US" sz="4400" kern="0" dirty="0">
                <a:effectLst/>
              </a:rPr>
              <a:t>to partner with physicians to make a series of high stakes decisions. Obstetric trainees have inconsistent and infrequent opportunities to learn shared decision making. </a:t>
            </a:r>
          </a:p>
          <a:p>
            <a:r>
              <a:rPr lang="en-US" sz="4400" kern="0" dirty="0">
                <a:effectLst/>
              </a:rPr>
              <a:t>Simulation with standardized patients (SPs) can be a way to effectively practice these high stakes, low frequency interactions, potentially improving trainees’ comfort and skills. 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FCBFBAF-21CB-BD4B-901F-995E5718AF5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295400" y="16535400"/>
            <a:ext cx="18897600" cy="5073274"/>
          </a:xfrm>
        </p:spPr>
        <p:txBody>
          <a:bodyPr/>
          <a:lstStyle/>
          <a:p>
            <a:pPr marL="914400" marR="0" lvl="0" indent="-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000" dirty="0">
                <a:effectLst/>
              </a:rPr>
              <a:t>Creation and implementation of a 3-year curriculum in perinatal counseling for MFM Fellows.  </a:t>
            </a:r>
          </a:p>
          <a:p>
            <a:pPr marL="914400" marR="0" lvl="0" indent="-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000" dirty="0">
                <a:effectLst/>
              </a:rPr>
              <a:t>Evaluation of the effectiveness of SP encounters to practice counseling.</a:t>
            </a:r>
            <a:endParaRPr lang="en-US" sz="4000" dirty="0"/>
          </a:p>
          <a:p>
            <a:pPr marL="914400" marR="0" lvl="0" indent="-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000" dirty="0"/>
              <a:t>F</a:t>
            </a:r>
            <a:r>
              <a:rPr lang="en-US" sz="4000" dirty="0">
                <a:effectLst/>
              </a:rPr>
              <a:t>ellows express increased comfort with &amp; improved perception of their perinatal counseling skill.</a:t>
            </a:r>
          </a:p>
          <a:p>
            <a:pPr marL="914400" marR="0" lvl="0" indent="-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000" dirty="0">
                <a:effectLst/>
              </a:rPr>
              <a:t>Over time, fellows’ self-assessment and faculty/SP assessment of shared decision making will improve.</a:t>
            </a:r>
          </a:p>
          <a:p>
            <a:pPr>
              <a:lnSpc>
                <a:spcPct val="100000"/>
              </a:lnSpc>
            </a:pPr>
            <a:endParaRPr lang="en-US" sz="4000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4996762-809B-FD47-AF1B-9BD9E027842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99370" y="22647540"/>
            <a:ext cx="18897600" cy="5910730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kern="0" dirty="0"/>
              <a:t>D</a:t>
            </a:r>
            <a:r>
              <a:rPr lang="en-US" sz="4000" kern="0" dirty="0">
                <a:effectLst/>
              </a:rPr>
              <a:t>esigned and implemented two standardized, two-part, time-lapsed cases for MFM fellows (n=5) to counsel an SP.</a:t>
            </a:r>
          </a:p>
          <a:p>
            <a:pPr marL="571500" indent="-5715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kern="0" dirty="0"/>
              <a:t>MFM f</a:t>
            </a:r>
            <a:r>
              <a:rPr lang="en-US" sz="4000" kern="0" dirty="0">
                <a:effectLst/>
              </a:rPr>
              <a:t>aculty were recruited to observe and provide feedback.  </a:t>
            </a:r>
          </a:p>
          <a:p>
            <a:pPr marL="571500" indent="-5715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kern="0" dirty="0"/>
              <a:t>Trainees</a:t>
            </a:r>
            <a:r>
              <a:rPr lang="en-US" sz="4000" kern="0" dirty="0">
                <a:effectLst/>
              </a:rPr>
              <a:t> completed pre- and post-simulation knowledge and comfort self-assessment surveys using a 5-point Likert scale. </a:t>
            </a:r>
          </a:p>
          <a:p>
            <a:pPr marL="571500" indent="-5715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kern="0" dirty="0"/>
              <a:t>P</a:t>
            </a:r>
            <a:r>
              <a:rPr lang="en-US" sz="4000" kern="0" dirty="0">
                <a:effectLst/>
              </a:rPr>
              <a:t>ost-simulation survey also assessed how well they received the experience.</a:t>
            </a:r>
          </a:p>
          <a:p>
            <a:pPr marL="571500" indent="-5715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kern="0" dirty="0">
                <a:effectLst/>
              </a:rPr>
              <a:t>The trainee, the SP, and the faculty filled out the validated SDM-Q (shared decision-making questionnaire).  </a:t>
            </a:r>
            <a:endParaRPr lang="en-US" sz="4000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2FE3AFF-BEF6-DD4C-BECA-02834819506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264376" y="28745993"/>
            <a:ext cx="18051236" cy="7397659"/>
          </a:xfrm>
        </p:spPr>
        <p:txBody>
          <a:bodyPr/>
          <a:lstStyle/>
          <a:p>
            <a:r>
              <a:rPr lang="en-US" sz="4000" dirty="0"/>
              <a:t>Improvements were seen in fellows’ assessment of comfort with perinatal counseling, when comparing the pre- and post-test in the following areas: </a:t>
            </a: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dirty="0"/>
              <a:t>Comfort with obstetric, maternal and fetal complications</a:t>
            </a: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dirty="0"/>
              <a:t>Eliciting patients’ goals &amp; values</a:t>
            </a: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dirty="0"/>
              <a:t>Discussing post-natal morbidity &amp; perinatal palliative care</a:t>
            </a: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dirty="0"/>
              <a:t>Comfort with medical uncertainty &amp; not knowing the answer to a patient’s question </a:t>
            </a: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dirty="0"/>
              <a:t>Comfort with using language that is easily understood; when patients make a choice that is perceived not to be in their best interest; being aware of biases; and instilling hope.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CB33656-4D67-404B-BED3-9B24316B060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249136" y="36412917"/>
            <a:ext cx="18013363" cy="2068083"/>
          </a:xfrm>
        </p:spPr>
        <p:txBody>
          <a:bodyPr/>
          <a:lstStyle/>
          <a:p>
            <a:r>
              <a:rPr lang="en-US" dirty="0"/>
              <a:t>QR CODE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9C6E659-485A-E34E-932C-FE8731C9C1C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217676" y="35547539"/>
            <a:ext cx="8572500" cy="647461"/>
          </a:xfrm>
        </p:spPr>
        <p:txBody>
          <a:bodyPr/>
          <a:lstStyle/>
          <a:p>
            <a:r>
              <a:rPr lang="en-US"/>
              <a:t>References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01EC4D7-C2DE-4952-0A3A-834DE5FAE4EE}"/>
              </a:ext>
            </a:extLst>
          </p:cNvPr>
          <p:cNvSpPr txBox="1"/>
          <p:nvPr/>
        </p:nvSpPr>
        <p:spPr>
          <a:xfrm>
            <a:off x="21869401" y="23792578"/>
            <a:ext cx="171495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Fellows rated themselves more harshly than faculty &amp; SPs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568369C-E9CA-3FEC-46FA-2E307534B939}"/>
              </a:ext>
            </a:extLst>
          </p:cNvPr>
          <p:cNvSpPr txBox="1"/>
          <p:nvPr/>
        </p:nvSpPr>
        <p:spPr>
          <a:xfrm>
            <a:off x="21136256" y="37736959"/>
            <a:ext cx="180133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Increased comfort was seen in multiple areas of counseling</a:t>
            </a:r>
          </a:p>
        </p:txBody>
      </p:sp>
      <p:pic>
        <p:nvPicPr>
          <p:cNvPr id="25" name="Content Placeholder 24" descr="A graph of blue and white text&#10;&#10;Description automatically generated">
            <a:extLst>
              <a:ext uri="{FF2B5EF4-FFF2-40B4-BE49-F238E27FC236}">
                <a16:creationId xmlns:a16="http://schemas.microsoft.com/office/drawing/2014/main" id="{C379F7FA-8693-D19C-9B0B-2B5209FEB952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5200" y="14235626"/>
            <a:ext cx="14963091" cy="8673423"/>
          </a:xfrm>
        </p:spPr>
      </p:pic>
      <p:pic>
        <p:nvPicPr>
          <p:cNvPr id="27" name="Content Placeholder 26" descr="A graph of a survey&#10;&#10;Description automatically generated">
            <a:extLst>
              <a:ext uri="{FF2B5EF4-FFF2-40B4-BE49-F238E27FC236}">
                <a16:creationId xmlns:a16="http://schemas.microsoft.com/office/drawing/2014/main" id="{BB5667E4-D45A-EF6D-DD72-71AEA2DBC1E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36200" y="25085623"/>
            <a:ext cx="14019268" cy="12252377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34BB03D-E4CC-EE08-3774-D26EAE2976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535400" y="34823400"/>
            <a:ext cx="3512696" cy="356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207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13426</TotalTime>
  <Words>370</Words>
  <Application>Microsoft Office PowerPoint</Application>
  <PresentationFormat>Custom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Verdana</vt:lpstr>
      <vt:lpstr>YaleNew</vt:lpstr>
      <vt:lpstr>Office Theme</vt:lpstr>
      <vt:lpstr>Development of a perinatal counseling curriculum for Maternal-Fetal Medicine fellows using standardized patients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Crabtree, Janice</cp:lastModifiedBy>
  <cp:revision>22</cp:revision>
  <dcterms:created xsi:type="dcterms:W3CDTF">2019-12-17T18:44:19Z</dcterms:created>
  <dcterms:modified xsi:type="dcterms:W3CDTF">2024-06-06T22:06:03Z</dcterms:modified>
</cp:coreProperties>
</file>